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4"/>
  </p:sldMasterIdLst>
  <p:sldIdLst>
    <p:sldId id="256" r:id="rId5"/>
    <p:sldId id="259" r:id="rId6"/>
    <p:sldId id="257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986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2DA56E-51F9-46A1-B6A7-82A02139C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4A739CE-5063-45A7-BD90-97C27DC33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DED46D7-A1B5-465A-A17F-77860052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1330-C535-4379-A413-1AC19CB8ADE7}" type="datetimeFigureOut">
              <a:rPr lang="he-IL" smtClean="0"/>
              <a:t>כ'/אב/תשפ"ה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7171E24-3251-4F49-AB8D-256C5E8F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1A2953C-8590-43DA-9323-23AF05D6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7D0B-6D31-4D7F-AB52-FD2F8DEA86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703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237468-ADE8-4A0E-9732-1F4AF0D0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7EF5F4A-E4AB-4FE9-AA89-60592B628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CF58823-2244-4F5C-8705-392D9A11F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1330-C535-4379-A413-1AC19CB8ADE7}" type="datetimeFigureOut">
              <a:rPr lang="he-IL" smtClean="0"/>
              <a:t>כ'/אב/תשפ"ה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A93397D-1A62-4950-A04E-F4D6161F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815D35D-E97F-455E-9E57-4443E5A48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7D0B-6D31-4D7F-AB52-FD2F8DEA86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5597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82535DC-0F9C-4338-89CD-EEE2163F6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4ADAA8A-7128-49A6-A72E-0D21F2AC2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0C003A4-51B2-4BE1-964E-D2EB5A6A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1330-C535-4379-A413-1AC19CB8ADE7}" type="datetimeFigureOut">
              <a:rPr lang="he-IL" smtClean="0"/>
              <a:t>כ'/אב/תשפ"ה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C664DB2-05F4-4D72-BE8D-164C5B46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D4216C8-5A47-44F5-BA83-173C04442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7D0B-6D31-4D7F-AB52-FD2F8DEA86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607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10E1F0D-03E0-4021-AB2B-E802E57D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78F3974-FD04-4213-8EA4-5460FA3B6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BBEA47F-2418-488B-BAD9-858DF7FAA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1330-C535-4379-A413-1AC19CB8ADE7}" type="datetimeFigureOut">
              <a:rPr lang="he-IL" smtClean="0"/>
              <a:t>כ'/אב/תשפ"ה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F93287E-E7B6-4091-ADDB-48279A234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C297447-A38C-4E8D-9763-D076B376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7D0B-6D31-4D7F-AB52-FD2F8DEA86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283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53E586-5319-4686-983E-18405222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658DF93-1F59-43A2-A5F1-209457BFB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61E73A5-6DD5-46C0-9E14-6786841D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1330-C535-4379-A413-1AC19CB8ADE7}" type="datetimeFigureOut">
              <a:rPr lang="he-IL" smtClean="0"/>
              <a:t>כ'/אב/תשפ"ה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08D4112-5CDA-44BF-B5FE-AEB056FF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64B72C8-2B26-44FB-A331-2049352B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7D0B-6D31-4D7F-AB52-FD2F8DEA86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912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DF17C7-5478-497F-96A0-8AF620EA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884095A-9945-4375-957B-EFEF8C8B2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C075020-53DE-4B6F-85AA-25AC1372B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26745AE-C7B0-4AD4-AC35-CEF508F4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1330-C535-4379-A413-1AC19CB8ADE7}" type="datetimeFigureOut">
              <a:rPr lang="he-IL" smtClean="0"/>
              <a:t>כ'/אב/תשפ"ה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F6BCA9D-B940-41CE-B32B-EBE6FCE6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059E52D-5967-4EDC-879C-8D320878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7D0B-6D31-4D7F-AB52-FD2F8DEA86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875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A6788A0-9857-4D36-9958-CC5247ED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E367E92-BE22-4EE6-A9A0-FF8F4070A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B47FF92-9E70-4BBA-93AF-4D3855F6D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9BCE424-D09B-41AD-904B-ADF0CDF07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D184C5C-B81B-43BD-B65A-B6CD53894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50073DB-C9EF-4F05-AB14-7A6468AA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1330-C535-4379-A413-1AC19CB8ADE7}" type="datetimeFigureOut">
              <a:rPr lang="he-IL" smtClean="0"/>
              <a:t>כ'/אב/תשפ"ה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1A463122-30E4-4072-BD2C-E0B7B3BB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186773C-A52C-4929-943A-35393755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7D0B-6D31-4D7F-AB52-FD2F8DEA86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741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AACAFA-B092-4D6C-BCDE-37A72804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E0464AD6-06AB-4A27-A7B7-E0EDBEE8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1330-C535-4379-A413-1AC19CB8ADE7}" type="datetimeFigureOut">
              <a:rPr lang="he-IL" smtClean="0"/>
              <a:t>כ'/אב/תשפ"ה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D9287C2-8B65-4FDB-89C8-DFC43E78E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6BA454C-F0C4-4A60-86B0-652AD8C6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7D0B-6D31-4D7F-AB52-FD2F8DEA86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0072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F9C63D3-D245-4873-9BA9-CE558158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1330-C535-4379-A413-1AC19CB8ADE7}" type="datetimeFigureOut">
              <a:rPr lang="he-IL" smtClean="0"/>
              <a:t>כ'/אב/תשפ"ה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57703EB-3BAA-42DE-93BB-A02627D3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7BDE027-50C5-4408-BA63-93C92CCB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7D0B-6D31-4D7F-AB52-FD2F8DEA86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909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C972CAB-16B1-483F-BD76-0CE01918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FBFD1DA-5C17-470F-9729-4FA440F37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AF98433-1723-4406-AB8A-FC5E3952D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2360F56-2DD8-412C-A60A-F8120261E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1330-C535-4379-A413-1AC19CB8ADE7}" type="datetimeFigureOut">
              <a:rPr lang="he-IL" smtClean="0"/>
              <a:t>כ'/אב/תשפ"ה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1FBAF1E-C127-4A49-80F2-E1C849BD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955BC83-DF34-42A5-BC56-26CA7B2DA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7D0B-6D31-4D7F-AB52-FD2F8DEA86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655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732DE47-D6CD-43FF-B1DD-AFA30D1EF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9A28527F-A3FF-4DF9-A7E3-E863D1A7E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784DAB5-C534-46B8-9D02-4DE3C817C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F965AE4-0A3B-4C53-BBBC-E4DCA51E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51330-C535-4379-A413-1AC19CB8ADE7}" type="datetimeFigureOut">
              <a:rPr lang="he-IL" smtClean="0"/>
              <a:t>כ'/אב/תשפ"ה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F57513D-8FAB-4538-B512-C7F7F6DF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B7121A7-2BC4-4E4B-96A0-75DF0223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A7D0B-6D31-4D7F-AB52-FD2F8DEA86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496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2D67D13-A6C8-43E2-BB7F-4E3654A44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04FF7A2-2B37-4D7E-9A84-4F7FE0E2A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5C6511D-9D23-4C35-A0A4-363789E2D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51330-C535-4379-A413-1AC19CB8ADE7}" type="datetimeFigureOut">
              <a:rPr lang="he-IL" smtClean="0"/>
              <a:t>כ'/אב/תשפ"ה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2617435-8E0A-436E-BE03-387094207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5868969-8B82-4A48-B29A-AF3C5E3A8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A7D0B-6D31-4D7F-AB52-FD2F8DEA86C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98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61ABA7-0C2E-45CB-8E9C-7BDA482B2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853"/>
            <a:ext cx="9144000" cy="2387600"/>
          </a:xfrm>
        </p:spPr>
        <p:txBody>
          <a:bodyPr>
            <a:normAutofit/>
          </a:bodyPr>
          <a:lstStyle/>
          <a:p>
            <a:pPr rtl="1">
              <a:lnSpc>
                <a:spcPct val="115000"/>
              </a:lnSpc>
              <a:spcAft>
                <a:spcPts val="800"/>
              </a:spcAft>
            </a:pPr>
            <a:r>
              <a:rPr lang="he-IL" sz="3600" b="1" kern="100" dirty="0">
                <a:effectLst/>
                <a:latin typeface="Adobe Hebrew" panose="02040503050201020203" pitchFamily="18" charset="-79"/>
                <a:ea typeface="Calibri" panose="020F0502020204030204" pitchFamily="34" charset="0"/>
                <a:cs typeface="Adobe Hebrew" panose="02040503050201020203" pitchFamily="18" charset="-79"/>
              </a:rPr>
              <a:t>מטלה להערכה חלופית</a:t>
            </a:r>
            <a:br>
              <a:rPr lang="en-US" sz="3600" kern="100" dirty="0">
                <a:effectLst/>
                <a:latin typeface="Adobe Hebrew" panose="02040503050201020203" pitchFamily="18" charset="-79"/>
                <a:ea typeface="Calibri" panose="020F0502020204030204" pitchFamily="34" charset="0"/>
                <a:cs typeface="Adobe Hebrew" panose="02040503050201020203" pitchFamily="18" charset="-79"/>
              </a:rPr>
            </a:br>
            <a:r>
              <a:rPr lang="he-IL" sz="3600" b="1" u="sng" kern="100" dirty="0">
                <a:effectLst/>
                <a:latin typeface="Adobe Hebrew" panose="02040503050201020203" pitchFamily="18" charset="-79"/>
                <a:ea typeface="Calibri" panose="020F0502020204030204" pitchFamily="34" charset="0"/>
                <a:cs typeface="Adobe Hebrew" panose="02040503050201020203" pitchFamily="18" charset="-79"/>
              </a:rPr>
              <a:t>"יישומי מדע הנתונים במצוינות תפעולית"</a:t>
            </a:r>
            <a:br>
              <a:rPr lang="en-US" sz="3600" kern="100" dirty="0">
                <a:effectLst/>
                <a:latin typeface="Adobe Hebrew" panose="02040503050201020203" pitchFamily="18" charset="-79"/>
                <a:ea typeface="Calibri" panose="020F0502020204030204" pitchFamily="34" charset="0"/>
                <a:cs typeface="Adobe Hebrew" panose="02040503050201020203" pitchFamily="18" charset="-79"/>
              </a:rPr>
            </a:br>
            <a:endParaRPr lang="he-IL" sz="36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B83B2D0-48BC-4BAC-9FDB-AD1559D6B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6888" y="2801923"/>
            <a:ext cx="9037739" cy="1021360"/>
          </a:xfrm>
        </p:spPr>
        <p:txBody>
          <a:bodyPr>
            <a:noAutofit/>
          </a:bodyPr>
          <a:lstStyle/>
          <a:p>
            <a:r>
              <a:rPr lang="he-IL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מר אברהם </a:t>
            </a:r>
            <a:r>
              <a:rPr lang="he-IL" sz="3200" dirty="0" err="1">
                <a:latin typeface="Adobe Hebrew" panose="02040503050201020203" pitchFamily="18" charset="-79"/>
                <a:cs typeface="Adobe Hebrew" panose="02040503050201020203" pitchFamily="18" charset="-79"/>
              </a:rPr>
              <a:t>מורדוך</a:t>
            </a:r>
            <a:endParaRPr lang="he-IL" sz="3200" dirty="0"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r>
              <a:rPr lang="he-IL" sz="3200" dirty="0">
                <a:latin typeface="Adobe Hebrew" panose="02040503050201020203" pitchFamily="18" charset="-79"/>
                <a:cs typeface="Adobe Hebrew" panose="02040503050201020203" pitchFamily="18" charset="-79"/>
              </a:rPr>
              <a:t>תעשייה וניהול תשפ"ה, סמסטר ב'</a:t>
            </a:r>
          </a:p>
        </p:txBody>
      </p:sp>
      <p:sp>
        <p:nvSpPr>
          <p:cNvPr id="6" name="כותרת משנה 2">
            <a:extLst>
              <a:ext uri="{FF2B5EF4-FFF2-40B4-BE49-F238E27FC236}">
                <a16:creationId xmlns:a16="http://schemas.microsoft.com/office/drawing/2014/main" id="{7FD0F837-CF19-47E4-A561-CA57EC027388}"/>
              </a:ext>
            </a:extLst>
          </p:cNvPr>
          <p:cNvSpPr txBox="1">
            <a:spLocks/>
          </p:cNvSpPr>
          <p:nvPr/>
        </p:nvSpPr>
        <p:spPr>
          <a:xfrm>
            <a:off x="1456888" y="4598565"/>
            <a:ext cx="9037739" cy="1021360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0" indent="0" algn="ct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 sz="2000" dirty="0">
                <a:latin typeface="Adobe Hebrew" panose="02040503050201020203" pitchFamily="18" charset="-79"/>
                <a:cs typeface="Adobe Hebrew" panose="02040503050201020203" pitchFamily="18" charset="-79"/>
              </a:rPr>
              <a:t>מאת:</a:t>
            </a:r>
          </a:p>
          <a:p>
            <a:r>
              <a:rPr lang="he-IL" sz="2000" dirty="0">
                <a:latin typeface="Adobe Hebrew" panose="02040503050201020203" pitchFamily="18" charset="-79"/>
                <a:cs typeface="Adobe Hebrew" panose="02040503050201020203" pitchFamily="18" charset="-79"/>
              </a:rPr>
              <a:t>ג'ולי הללי, מס ת"ז 322044835</a:t>
            </a:r>
          </a:p>
        </p:txBody>
      </p:sp>
    </p:spTree>
    <p:extLst>
      <p:ext uri="{BB962C8B-B14F-4D97-AF65-F5344CB8AC3E}">
        <p14:creationId xmlns:p14="http://schemas.microsoft.com/office/powerpoint/2010/main" val="1865364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8BB38-DCE5-2B5D-8242-A7D2452BC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9973A4-21A9-68D3-00A7-8E5A7A4B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מס' 1: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EBE1D4F-0A11-34A3-96C2-029AA935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307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he-IL" sz="1600" b="1" dirty="0"/>
              <a:t>שלב 1 – בניית קובץ ההזמנות וחישוב </a:t>
            </a:r>
            <a:r>
              <a:rPr lang="en-US" sz="1600" b="1" dirty="0"/>
              <a:t>OTD</a:t>
            </a:r>
          </a:p>
          <a:p>
            <a:r>
              <a:rPr lang="he-IL" sz="1600" dirty="0"/>
              <a:t>בשלב הראשון הקמנו טבלת הזמנות הכוללת את כל הנתונים הדרושים לחישוב מועדי האספקה ומדד ה־</a:t>
            </a:r>
            <a:r>
              <a:rPr lang="en-US" sz="1600" dirty="0"/>
              <a:t>OTD:</a:t>
            </a:r>
          </a:p>
          <a:p>
            <a:r>
              <a:rPr lang="he-IL" sz="1600" b="1" dirty="0"/>
              <a:t>הוספת תאריך התחלה</a:t>
            </a:r>
            <a:r>
              <a:rPr lang="he-IL" sz="1600" dirty="0"/>
              <a:t> – לכל הזמנה הוגדר מועד התחלה, המייצג את היום שבו מתחילים בפועל בייצור. זה מאפשר לחשב את מועד הסיום בפועל בצורה מדויקת.</a:t>
            </a:r>
          </a:p>
          <a:p>
            <a:r>
              <a:rPr lang="he-IL" sz="1600" b="1" dirty="0"/>
              <a:t>חישוב זמן ייצור לפי תחנות</a:t>
            </a:r>
            <a:r>
              <a:rPr lang="he-IL" sz="1600" dirty="0"/>
              <a:t> – לכל מוצר קיימים זמני עיבוד בכל תחנה. הכפלנו את זמני העיבוד בכמות ההזמנה, כדי לקבל את זמן הייצור הדרוש בכל תחנה.</a:t>
            </a:r>
          </a:p>
          <a:p>
            <a:r>
              <a:rPr lang="he-IL" sz="1600" b="1" dirty="0"/>
              <a:t>הוספת זמן כיוונון </a:t>
            </a:r>
            <a:r>
              <a:rPr lang="en-US" sz="1600" b="1" dirty="0"/>
              <a:t>(Setup)</a:t>
            </a:r>
            <a:r>
              <a:rPr lang="en-US" sz="1600" dirty="0"/>
              <a:t> – </a:t>
            </a:r>
            <a:r>
              <a:rPr lang="he-IL" sz="1600" dirty="0"/>
              <a:t>לכל מעבר בין תחנות הוספנו זמן כיוונון. הדבר מדמה את הזמן הנדרש להכנת המכונה לפני ייצור סדרה חדשה.</a:t>
            </a:r>
          </a:p>
          <a:p>
            <a:r>
              <a:rPr lang="he-IL" sz="1600" b="1" dirty="0"/>
              <a:t>חישוב זמן מצטבר</a:t>
            </a:r>
            <a:r>
              <a:rPr lang="he-IL" sz="1600" dirty="0"/>
              <a:t> – סיכמנו את זמני הייצור והכיוונון עבור כל ההזמנות לפי סדר העבודה, כדי לקבל את משך הזמן הכולל עד סיום כל הזמנה.</a:t>
            </a:r>
          </a:p>
          <a:p>
            <a:r>
              <a:rPr lang="he-IL" sz="1600" b="1" dirty="0"/>
              <a:t>חישוב תאריך אספקה בפועל</a:t>
            </a:r>
            <a:r>
              <a:rPr lang="he-IL" sz="1600" dirty="0"/>
              <a:t> – חישבנו את מועד הסיום בפועל על ידי הוספת הזמן המצטבר לתאריך ההתחלה, תוך התחשבות בכך שאין ייצור בסופי שבוע.</a:t>
            </a:r>
          </a:p>
          <a:p>
            <a:r>
              <a:rPr lang="he-IL" sz="1600" b="1" dirty="0"/>
              <a:t>חישוב</a:t>
            </a:r>
            <a:r>
              <a:rPr lang="en-US" sz="1600" b="1" dirty="0"/>
              <a:t>OTD</a:t>
            </a:r>
            <a:r>
              <a:rPr lang="en-US" sz="1600" dirty="0"/>
              <a:t> </a:t>
            </a:r>
            <a:r>
              <a:rPr lang="he-IL" sz="1600" dirty="0"/>
              <a:t> - השווינו בין תאריך היעד של ההזמנה לבין תאריך האספקה בפועל. </a:t>
            </a:r>
            <a:r>
              <a:rPr lang="en-US" sz="1600" dirty="0"/>
              <a:t>OTD </a:t>
            </a:r>
            <a:r>
              <a:rPr lang="he-IL" sz="1600" dirty="0"/>
              <a:t>הוא אחוז ההזמנות שסופקו בזמן מתוך כלל ההזמנות.</a:t>
            </a:r>
          </a:p>
          <a:p>
            <a:r>
              <a:rPr lang="he-IL" sz="1600" dirty="0"/>
              <a:t>קיבלנו </a:t>
            </a:r>
            <a:r>
              <a:rPr lang="en-US" sz="1600" dirty="0"/>
              <a:t>OTD</a:t>
            </a:r>
            <a:r>
              <a:rPr lang="he-IL" sz="1600" dirty="0"/>
              <a:t> מאוד נמוך של 27%</a:t>
            </a:r>
          </a:p>
        </p:txBody>
      </p:sp>
      <p:pic>
        <p:nvPicPr>
          <p:cNvPr id="1028" name="Picture 4" descr="90+ Bottleneck Workflow Stock Photos, Pictures &amp; Royalty-Free Images -  iStock">
            <a:extLst>
              <a:ext uri="{FF2B5EF4-FFF2-40B4-BE49-F238E27FC236}">
                <a16:creationId xmlns:a16="http://schemas.microsoft.com/office/drawing/2014/main" id="{3FB376E9-1446-C05B-E961-E41A0B07A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04" y="260059"/>
            <a:ext cx="2914651" cy="2138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46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B8F1BF-AE82-4FFA-B969-073EDDD6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מס' 1: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C00914C-1EEC-4372-954B-A0A792269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226" y="1943071"/>
            <a:ext cx="8451574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e-IL" dirty="0"/>
              <a:t>שלב 2: א' – ניתוח צוואר הבקבוק בתהליך ההרכבה</a:t>
            </a:r>
          </a:p>
          <a:p>
            <a:r>
              <a:rPr lang="he-IL" sz="1600" dirty="0"/>
              <a:t>לצורך שיפור מדד ה</a:t>
            </a:r>
            <a:r>
              <a:rPr lang="en-US" sz="1600" dirty="0"/>
              <a:t> OTD </a:t>
            </a:r>
            <a:r>
              <a:rPr lang="he-IL" sz="1600" dirty="0"/>
              <a:t>ניתחתי וזיהיתי את הצוואר בקבוק שהוא תחנה 5 (הרכבה).כדי להקטין את העומס עליו</a:t>
            </a:r>
            <a:br>
              <a:rPr lang="en-US" sz="1600" dirty="0"/>
            </a:br>
            <a:r>
              <a:rPr lang="he-IL" sz="1600" dirty="0"/>
              <a:t>ניתן לעשות את השלבים הבאים:</a:t>
            </a:r>
            <a:br>
              <a:rPr lang="he-IL" sz="1600" dirty="0"/>
            </a:br>
            <a:endParaRPr lang="he-IL" sz="1600" dirty="0"/>
          </a:p>
          <a:p>
            <a:pPr algn="just"/>
            <a:r>
              <a:rPr lang="he-IL" sz="1600" b="1" dirty="0"/>
              <a:t>הקדמת משימות </a:t>
            </a:r>
            <a:r>
              <a:rPr lang="en-US" sz="1600" b="1" dirty="0"/>
              <a:t>(Front Loading)</a:t>
            </a:r>
            <a:r>
              <a:rPr lang="en-US" sz="1600" dirty="0"/>
              <a:t> – </a:t>
            </a:r>
            <a:r>
              <a:rPr lang="he-IL" sz="1600" dirty="0"/>
              <a:t>להעביר עבודות מתחנות אחרות מראש כך שכשהן מגיעות לתחנה 5 הן כבר מוכנות ומסונכרנות.</a:t>
            </a:r>
          </a:p>
          <a:p>
            <a:pPr algn="just"/>
            <a:r>
              <a:rPr lang="he-IL" sz="1600" b="1" dirty="0"/>
              <a:t>העברת עבודות שאינן צוואר בקבוק מוקדם</a:t>
            </a:r>
            <a:r>
              <a:rPr lang="he-IL" sz="1600" dirty="0"/>
              <a:t> – למשל עבודות הרכבה פשוטות לבצע קודם, כדי שלא יתפסו זמן מאוחר יותר.</a:t>
            </a:r>
          </a:p>
          <a:p>
            <a:pPr algn="just"/>
            <a:r>
              <a:rPr lang="he-IL" sz="1600" b="1" dirty="0"/>
              <a:t>הקטנת זמני </a:t>
            </a:r>
            <a:r>
              <a:rPr lang="he-IL" sz="1600" b="1" dirty="0" err="1"/>
              <a:t>סט־אפ</a:t>
            </a:r>
            <a:r>
              <a:rPr lang="he-IL" sz="1600" dirty="0"/>
              <a:t> – לאגד סדרות דומות לפי צבע ומוצר, לצמצום המעברים.</a:t>
            </a:r>
          </a:p>
          <a:p>
            <a:pPr algn="just"/>
            <a:r>
              <a:rPr lang="he-IL" sz="1600" b="1" dirty="0"/>
              <a:t>הוספת שעות עבודה בתחנה 5</a:t>
            </a:r>
            <a:r>
              <a:rPr lang="he-IL" sz="1600" dirty="0"/>
              <a:t> – משמרת נוספת או שעות נוספות.</a:t>
            </a:r>
          </a:p>
          <a:p>
            <a:pPr algn="just"/>
            <a:r>
              <a:rPr lang="he-IL" sz="1600" b="1" dirty="0"/>
              <a:t>העברת חלק מהעבודות לקבלן משנה</a:t>
            </a:r>
            <a:r>
              <a:rPr lang="he-IL" sz="1600" dirty="0"/>
              <a:t> – להוריד עומס ישיר.</a:t>
            </a:r>
          </a:p>
          <a:p>
            <a:pPr marL="0" indent="0" algn="just">
              <a:buNone/>
            </a:pPr>
            <a:endParaRPr lang="he-IL" dirty="0"/>
          </a:p>
        </p:txBody>
      </p:sp>
      <p:pic>
        <p:nvPicPr>
          <p:cNvPr id="1028" name="Picture 4" descr="90+ Bottleneck Workflow Stock Photos, Pictures &amp; Royalty-Free Images -  iStock">
            <a:extLst>
              <a:ext uri="{FF2B5EF4-FFF2-40B4-BE49-F238E27FC236}">
                <a16:creationId xmlns:a16="http://schemas.microsoft.com/office/drawing/2014/main" id="{D5E890D0-EF5B-4A1E-8EE6-605FF0F60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04" y="260059"/>
            <a:ext cx="2914651" cy="2138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400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B1002-5496-03FB-6156-9387AB0B0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EA6E07-11CD-F986-B165-14362A23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מס' 1: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D0DAD51-AF4E-2C86-B4BF-6DC27A970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3384" y="1943071"/>
            <a:ext cx="9620416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he-IL" dirty="0"/>
              <a:t>שלב 2: ב' – ניתוח צוואר הבקבוק ושיפור ה-</a:t>
            </a:r>
            <a:r>
              <a:rPr lang="en-US" dirty="0"/>
              <a:t>OTD</a:t>
            </a:r>
            <a:endParaRPr lang="he-IL" dirty="0"/>
          </a:p>
          <a:p>
            <a:pPr algn="just"/>
            <a:r>
              <a:rPr lang="he-IL" sz="1600" b="1" dirty="0"/>
              <a:t>חישוב עומס בכל תחנה</a:t>
            </a:r>
            <a:r>
              <a:rPr lang="he-IL" sz="1600" dirty="0"/>
              <a:t> – סיכמנו את זמני הייצור של כל ההזמנות לכל תחנה, כולל זמני הכיוונון,</a:t>
            </a:r>
            <a:br>
              <a:rPr lang="en-US" sz="1600" dirty="0"/>
            </a:br>
            <a:r>
              <a:rPr lang="he-IL" sz="1600" dirty="0"/>
              <a:t> כדי לזהות את התחנה העמוסה ביותר נמצא שתחנת ההרכבה (תחנה 5) היא צוואר הבקבוק – התחנה שמגבילה</a:t>
            </a:r>
            <a:br>
              <a:rPr lang="en-US" sz="1600" dirty="0"/>
            </a:br>
            <a:r>
              <a:rPr lang="he-IL" sz="1600" dirty="0"/>
              <a:t> את קצב הייצור של המערכת.</a:t>
            </a:r>
          </a:p>
          <a:p>
            <a:pPr algn="just"/>
            <a:r>
              <a:rPr lang="he-IL" sz="1600" b="1" dirty="0"/>
              <a:t>התמקדות ב-</a:t>
            </a:r>
            <a:r>
              <a:rPr lang="en-US" sz="1600" b="1" dirty="0"/>
              <a:t>CCR </a:t>
            </a:r>
            <a:r>
              <a:rPr lang="he-IL" sz="1600" b="1" dirty="0"/>
              <a:t>(צוואר הבקבוק)</a:t>
            </a:r>
            <a:r>
              <a:rPr lang="he-IL" sz="1600" dirty="0"/>
              <a:t> – מכיוון שההרכבה היא התחנה הקריטית, תזמון ההזמנות בוצע כך שתמיד תהיה לה עבודה רציפה.</a:t>
            </a:r>
          </a:p>
          <a:p>
            <a:pPr algn="just"/>
            <a:r>
              <a:rPr lang="he-IL" sz="1600" b="1" dirty="0"/>
              <a:t>הפחתת עומס על ה</a:t>
            </a:r>
            <a:r>
              <a:rPr lang="en-US" sz="1600" b="1" dirty="0"/>
              <a:t>CCR</a:t>
            </a:r>
            <a:r>
              <a:rPr lang="en-US" sz="1600" dirty="0"/>
              <a:t> -  </a:t>
            </a:r>
            <a:r>
              <a:rPr lang="he-IL" sz="1600" dirty="0"/>
              <a:t> שיפרנו את סדר העבודה כדי לצמצם זמני כיוונון </a:t>
            </a:r>
            <a:r>
              <a:rPr lang="he-IL" sz="1600" dirty="0" err="1"/>
              <a:t>בהרכבהבעזרת</a:t>
            </a:r>
            <a:r>
              <a:rPr lang="he-IL" sz="1600" dirty="0"/>
              <a:t> מיון ההזמנות כך שמוצרים</a:t>
            </a:r>
            <a:br>
              <a:rPr lang="en-US" sz="1600" dirty="0"/>
            </a:br>
            <a:r>
              <a:rPr lang="he-IL" sz="1600" dirty="0"/>
              <a:t>מאותו סוג ייוצרו ברצף.</a:t>
            </a:r>
          </a:p>
          <a:p>
            <a:pPr algn="just"/>
            <a:r>
              <a:rPr lang="he-IL" sz="1600" b="1" dirty="0"/>
              <a:t>הוספת </a:t>
            </a:r>
            <a:r>
              <a:rPr lang="en-US" sz="1600" b="1" dirty="0"/>
              <a:t>Buffer </a:t>
            </a:r>
            <a:r>
              <a:rPr lang="he-IL" sz="1600" b="1" dirty="0"/>
              <a:t> לפני ה</a:t>
            </a:r>
            <a:r>
              <a:rPr lang="en-US" sz="1600" b="1" dirty="0"/>
              <a:t>CCR</a:t>
            </a:r>
            <a:r>
              <a:rPr lang="en-US" sz="1600" dirty="0"/>
              <a:t> - </a:t>
            </a:r>
            <a:r>
              <a:rPr lang="he-IL" sz="1600" dirty="0"/>
              <a:t> קבענו מלאי ביניים של הזמנות מוכנות לפני ההרכבה, כדי למנוע מצב שבו התחנה עומדת ללא עבודה במקרה של עיכובים.</a:t>
            </a:r>
          </a:p>
          <a:p>
            <a:pPr algn="just"/>
            <a:r>
              <a:rPr lang="he-IL" sz="1600" b="1" dirty="0"/>
              <a:t>בדיקת ה-</a:t>
            </a:r>
            <a:r>
              <a:rPr lang="en-US" sz="1600" b="1" dirty="0"/>
              <a:t>OTD </a:t>
            </a:r>
            <a:r>
              <a:rPr lang="he-IL" sz="1600" b="1" dirty="0"/>
              <a:t> לאחר השיפור</a:t>
            </a:r>
            <a:r>
              <a:rPr lang="he-IL" sz="1600" dirty="0"/>
              <a:t> – לאחר שינוי סדר העבודה והוספת הבאפר, חישבנו מחדש את ה־</a:t>
            </a:r>
            <a:r>
              <a:rPr lang="en-US" sz="1600" dirty="0"/>
              <a:t>OTD </a:t>
            </a:r>
            <a:r>
              <a:rPr lang="he-IL" sz="1600" dirty="0"/>
              <a:t>ונרשמה עלייה באחוז ההזמנות שסופקו בזמן.</a:t>
            </a:r>
          </a:p>
        </p:txBody>
      </p:sp>
      <p:pic>
        <p:nvPicPr>
          <p:cNvPr id="1028" name="Picture 4" descr="90+ Bottleneck Workflow Stock Photos, Pictures &amp; Royalty-Free Images -  iStock">
            <a:extLst>
              <a:ext uri="{FF2B5EF4-FFF2-40B4-BE49-F238E27FC236}">
                <a16:creationId xmlns:a16="http://schemas.microsoft.com/office/drawing/2014/main" id="{E32C918C-17AD-E635-A237-C9DF6BF1C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04" y="260059"/>
            <a:ext cx="2914651" cy="2138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54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C3750-A5DA-383C-6E99-AA2FA592F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A89D4B-3960-7138-FB58-8DAF1D90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מס' 1: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CF5D21D-3A2A-0913-0F17-9C7CE2771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3644" y="1943071"/>
            <a:ext cx="803015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b="1" dirty="0"/>
              <a:t>שלב 3 – התמודדות עם תקלות ושמירה על ה־</a:t>
            </a:r>
            <a:r>
              <a:rPr lang="en-US" b="1" dirty="0"/>
              <a:t>OTD</a:t>
            </a:r>
          </a:p>
          <a:p>
            <a:pPr marL="0" indent="0" algn="just">
              <a:buNone/>
            </a:pPr>
            <a:r>
              <a:rPr lang="he-IL" sz="1600" b="1" dirty="0"/>
              <a:t>הבעיה</a:t>
            </a:r>
            <a:r>
              <a:rPr lang="he-IL" sz="1600" dirty="0"/>
              <a:t> – מכונת הניקוי ישנה ונוטה להיכשל בממוצע פעם אחת כל שלושה ימים. כל תקלה גורמת להשבתה של כ־3 שעות.</a:t>
            </a:r>
          </a:p>
          <a:p>
            <a:pPr marL="0" indent="0" algn="just">
              <a:buNone/>
            </a:pPr>
            <a:r>
              <a:rPr lang="he-IL" sz="1600" dirty="0"/>
              <a:t>אם התקלה מתרחשת בלי היערכות מוקדמת, היא עלולה לעכב את הייצור ולהוריד את ה-</a:t>
            </a:r>
            <a:r>
              <a:rPr lang="en-US" sz="1600" dirty="0"/>
              <a:t>OTD</a:t>
            </a:r>
          </a:p>
          <a:p>
            <a:pPr marL="0" indent="0" algn="just">
              <a:buNone/>
            </a:pPr>
            <a:r>
              <a:rPr lang="he-IL" sz="1600" b="1" dirty="0"/>
              <a:t>הפתרון</a:t>
            </a:r>
            <a:r>
              <a:rPr lang="he-IL" sz="1600" dirty="0"/>
              <a:t> – שמירת </a:t>
            </a:r>
            <a:r>
              <a:rPr lang="en-US" sz="1600" dirty="0"/>
              <a:t>)Buffer</a:t>
            </a:r>
            <a:r>
              <a:rPr lang="he-IL" sz="1600" dirty="0"/>
              <a:t>מלאי ביניים) של מוצרים מוכנים לפני תחנת ההרכבה (ה-</a:t>
            </a:r>
            <a:r>
              <a:rPr lang="en-US" sz="1600" dirty="0"/>
              <a:t>(CCR</a:t>
            </a:r>
            <a:endParaRPr lang="he-IL" sz="1600" dirty="0"/>
          </a:p>
          <a:p>
            <a:pPr marL="0" indent="0" algn="just">
              <a:buNone/>
            </a:pPr>
            <a:r>
              <a:rPr lang="he-IL" sz="1600" dirty="0"/>
              <a:t>הבאפר מחושב כך שיספיק להחזיק את ההרכבה פעילה במשך כל זמן התיקון של מכונת הניקוי (3 שעות).</a:t>
            </a:r>
          </a:p>
          <a:p>
            <a:pPr marL="0" indent="0" algn="just">
              <a:buNone/>
            </a:pPr>
            <a:r>
              <a:rPr lang="he-IL" sz="1600" b="1" dirty="0"/>
              <a:t>החישוב</a:t>
            </a:r>
            <a:r>
              <a:rPr lang="he-IL" sz="1600" dirty="0"/>
              <a:t> – נקבע גודל הבאפר לפי קצב הייצור הממוצע של ההרכבה, כך שיכלול את מספר היחידות הדרושות לכיסוי הפסקה של 180 דקות.</a:t>
            </a:r>
          </a:p>
          <a:p>
            <a:pPr marL="0" indent="0" algn="just">
              <a:buNone/>
            </a:pPr>
            <a:r>
              <a:rPr lang="he-IL" sz="1600" b="1" dirty="0"/>
              <a:t>התוצאה</a:t>
            </a:r>
            <a:r>
              <a:rPr lang="he-IL" sz="1600" dirty="0"/>
              <a:t> – גם אם הניקוי מושבת זמנית, ההרכבה ממשיכה לעבוד על מלאי הביניים, ותאריכי האספקה נשמרים.</a:t>
            </a:r>
          </a:p>
          <a:p>
            <a:pPr marL="0" indent="0" algn="just">
              <a:buNone/>
            </a:pPr>
            <a:r>
              <a:rPr lang="he-IL" sz="1600" dirty="0"/>
              <a:t>כך ה-</a:t>
            </a:r>
            <a:r>
              <a:rPr lang="en-US" sz="1600" dirty="0"/>
              <a:t>OTD </a:t>
            </a:r>
            <a:r>
              <a:rPr lang="he-IL" sz="1600" dirty="0"/>
              <a:t> נשאר גבוה ואינו נפגע מתקלות חוזרות.</a:t>
            </a:r>
          </a:p>
        </p:txBody>
      </p:sp>
      <p:pic>
        <p:nvPicPr>
          <p:cNvPr id="1028" name="Picture 4" descr="90+ Bottleneck Workflow Stock Photos, Pictures &amp; Royalty-Free Images -  iStock">
            <a:extLst>
              <a:ext uri="{FF2B5EF4-FFF2-40B4-BE49-F238E27FC236}">
                <a16:creationId xmlns:a16="http://schemas.microsoft.com/office/drawing/2014/main" id="{0B762224-772E-57D8-0F62-A3915D3CA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04" y="260059"/>
            <a:ext cx="2914651" cy="2138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36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98E21-6E6A-37A3-64AB-8AD5581E5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7E87896-E706-4A2B-73A2-17102777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מס' 3: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A62AFB9-5377-C13C-2A0B-DD6A5F94F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6038" y="1943071"/>
            <a:ext cx="776776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b="1" dirty="0"/>
              <a:t>שלב 1 – בחירת מודל</a:t>
            </a:r>
            <a:endParaRPr lang="he-IL" dirty="0"/>
          </a:p>
          <a:p>
            <a:pPr marL="0" indent="0" algn="just">
              <a:buNone/>
            </a:pPr>
            <a:r>
              <a:rPr lang="he-IL" sz="1600" dirty="0"/>
              <a:t>המודל שבחרתי הוא – </a:t>
            </a:r>
            <a:r>
              <a:rPr lang="en-US" sz="1600" dirty="0"/>
              <a:t>VMI (Vendor Managed Inventory)</a:t>
            </a:r>
          </a:p>
          <a:p>
            <a:pPr marL="0" indent="0">
              <a:buNone/>
            </a:pPr>
            <a:r>
              <a:rPr lang="he-IL" sz="1600" b="1" dirty="0"/>
              <a:t>עקרונות המודל:</a:t>
            </a:r>
            <a:endParaRPr lang="he-IL" sz="1600" dirty="0"/>
          </a:p>
          <a:p>
            <a:r>
              <a:rPr lang="he-IL" sz="1600" dirty="0"/>
              <a:t>הספק מנהל את המלאי אצל הלקוח על בסיס נתוני משיכה בפועל.</a:t>
            </a:r>
          </a:p>
          <a:p>
            <a:r>
              <a:rPr lang="he-IL" sz="1600" dirty="0"/>
              <a:t>מוגדרים שני פרמטרים מרכזיים:</a:t>
            </a:r>
          </a:p>
          <a:p>
            <a:pPr lvl="1"/>
            <a:r>
              <a:rPr lang="he-IL" sz="1600" b="1" dirty="0"/>
              <a:t>רמת טריגר - </a:t>
            </a:r>
            <a:r>
              <a:rPr lang="en-US" sz="1600" b="1" dirty="0"/>
              <a:t>(Reorder Point)</a:t>
            </a:r>
            <a:r>
              <a:rPr lang="he-IL" sz="1600" b="1" dirty="0"/>
              <a:t> </a:t>
            </a:r>
            <a:r>
              <a:rPr lang="he-IL" sz="1600" dirty="0"/>
              <a:t>קצב צריכה יומי × זמן אספקה (14 יום) + באפר ביטחון.</a:t>
            </a:r>
          </a:p>
          <a:p>
            <a:pPr lvl="1"/>
            <a:r>
              <a:rPr lang="he-IL" sz="1600" b="1" dirty="0"/>
              <a:t>כמות הזמנה -</a:t>
            </a:r>
            <a:r>
              <a:rPr lang="en-US" sz="1600" b="1" dirty="0"/>
              <a:t>(Order Quantity)</a:t>
            </a:r>
            <a:r>
              <a:rPr lang="en-US" sz="1600" dirty="0"/>
              <a:t> </a:t>
            </a:r>
            <a:r>
              <a:rPr lang="he-IL" sz="1600" dirty="0"/>
              <a:t> כמות לכיסוי הצריכה עד המשלוח הבא.</a:t>
            </a:r>
          </a:p>
          <a:p>
            <a:pPr marL="0" indent="0">
              <a:buNone/>
            </a:pPr>
            <a:r>
              <a:rPr lang="he-IL" sz="1600" dirty="0"/>
              <a:t>כשהמלאי יורד לטריגר – הספק שולח משלוח שמגיע בדיוק בזמן.</a:t>
            </a:r>
          </a:p>
          <a:p>
            <a:pPr marL="0" indent="0">
              <a:buNone/>
            </a:pPr>
            <a:r>
              <a:rPr lang="he-IL" sz="1600" b="1" dirty="0"/>
              <a:t>יתרונות המודל:</a:t>
            </a:r>
            <a:endParaRPr lang="he-IL" sz="1600" dirty="0"/>
          </a:p>
          <a:p>
            <a:r>
              <a:rPr lang="he-IL" sz="1600" dirty="0"/>
              <a:t>צמצום מספר פקודות הרכש – ההזמנות מופעלות אוטומטית.</a:t>
            </a:r>
          </a:p>
          <a:p>
            <a:r>
              <a:rPr lang="he-IL" sz="1600" dirty="0"/>
              <a:t>הקטנת מלאי ממוצע – המלאי נשמר סביב רמת הטריגר.</a:t>
            </a:r>
          </a:p>
          <a:p>
            <a:r>
              <a:rPr lang="he-IL" sz="1600" dirty="0"/>
              <a:t>שמירה על ה-</a:t>
            </a:r>
            <a:r>
              <a:rPr lang="en-US" sz="1600" dirty="0"/>
              <a:t>OTD </a:t>
            </a:r>
            <a:r>
              <a:rPr lang="he-IL" sz="1600" dirty="0"/>
              <a:t> -הבאפר מגן מפני חוסרים גם במקרה של עיכובים.</a:t>
            </a:r>
          </a:p>
        </p:txBody>
      </p:sp>
      <p:pic>
        <p:nvPicPr>
          <p:cNvPr id="1028" name="Picture 4" descr="90+ Bottleneck Workflow Stock Photos, Pictures &amp; Royalty-Free Images -  iStock">
            <a:extLst>
              <a:ext uri="{FF2B5EF4-FFF2-40B4-BE49-F238E27FC236}">
                <a16:creationId xmlns:a16="http://schemas.microsoft.com/office/drawing/2014/main" id="{9A3ECD52-1424-9F63-D99D-8079C4C22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04" y="260059"/>
            <a:ext cx="2914651" cy="2138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CFD13EF-412E-FD69-4E53-A15FAFD66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זמינות חומר גלם גבוהה → שמירה על OTD.</a:t>
            </a:r>
            <a:endParaRPr kumimoji="0" lang="he-IL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צמצום בירוקרטיה והפחתת מספר פקודות הרכש.</a:t>
            </a:r>
            <a:endParaRPr kumimoji="0" lang="he-IL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ניהול המלאי ע"י הספק חוסך משאבים פנימיים.</a:t>
            </a:r>
            <a:endParaRPr kumimoji="0" lang="he-IL" altLang="he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98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2D3FD-8AF1-3A1A-7C73-3B034395C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73DFA2-A15D-8325-117E-D62D4B1E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שאלה מס' 3: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C7C4329-4D52-F519-4202-A770B71EF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307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b="1" dirty="0"/>
              <a:t>שלב 1 – בחירת מודל</a:t>
            </a:r>
            <a:endParaRPr lang="he-IL" dirty="0"/>
          </a:p>
          <a:p>
            <a:pPr marL="0" indent="0">
              <a:buNone/>
            </a:pPr>
            <a:r>
              <a:rPr lang="he-IL" sz="1600" b="1" dirty="0"/>
              <a:t>חישוב המלאי הממוצע במחסן:</a:t>
            </a:r>
          </a:p>
          <a:p>
            <a:pPr marL="0" indent="0">
              <a:buNone/>
            </a:pPr>
            <a:endParaRPr lang="he-IL" sz="1600" dirty="0"/>
          </a:p>
        </p:txBody>
      </p:sp>
      <p:pic>
        <p:nvPicPr>
          <p:cNvPr id="1028" name="Picture 4" descr="90+ Bottleneck Workflow Stock Photos, Pictures &amp; Royalty-Free Images -  iStock">
            <a:extLst>
              <a:ext uri="{FF2B5EF4-FFF2-40B4-BE49-F238E27FC236}">
                <a16:creationId xmlns:a16="http://schemas.microsoft.com/office/drawing/2014/main" id="{4D5141FF-F645-AE07-FEED-EE9BCE8A7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04" y="260059"/>
            <a:ext cx="2914651" cy="2138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0681BF-9CC5-CB58-012C-2ECD23E3D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719" y="3047163"/>
            <a:ext cx="4296375" cy="914528"/>
          </a:xfrm>
          <a:prstGeom prst="rect">
            <a:avLst/>
          </a:prstGeom>
        </p:spPr>
      </p:pic>
      <p:pic>
        <p:nvPicPr>
          <p:cNvPr id="9" name="Picture 8" descr="A graph with a blue line&#10;&#10;AI-generated content may be incorrect.">
            <a:extLst>
              <a:ext uri="{FF2B5EF4-FFF2-40B4-BE49-F238E27FC236}">
                <a16:creationId xmlns:a16="http://schemas.microsoft.com/office/drawing/2014/main" id="{FCF57B21-4CDA-B507-6FB3-71620FDDA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04" y="3504427"/>
            <a:ext cx="6329594" cy="316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054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D23E2E91BD964C8C8FDC06CB65C3BE" ma:contentTypeVersion="1" ma:contentTypeDescription="Create a new document." ma:contentTypeScope="" ma:versionID="cc15efc3c44a5609b221a09bf452bd1c">
  <xsd:schema xmlns:xsd="http://www.w3.org/2001/XMLSchema" xmlns:xs="http://www.w3.org/2001/XMLSchema" xmlns:p="http://schemas.microsoft.com/office/2006/metadata/properties" xmlns:ns3="0864cb75-3eb1-4969-9bf8-df55d10e66a1" targetNamespace="http://schemas.microsoft.com/office/2006/metadata/properties" ma:root="true" ma:fieldsID="e8c6d30125b11a374f468e1f75af7408" ns3:_="">
    <xsd:import namespace="0864cb75-3eb1-4969-9bf8-df55d10e66a1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4cb75-3eb1-4969-9bf8-df55d10e66a1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5E3A80-562C-4AAC-9AE6-601BFFC69948}">
  <ds:schemaRefs>
    <ds:schemaRef ds:uri="http://schemas.microsoft.com/office/2006/documentManagement/types"/>
    <ds:schemaRef ds:uri="http://purl.org/dc/dcmitype/"/>
    <ds:schemaRef ds:uri="http://purl.org/dc/terms/"/>
    <ds:schemaRef ds:uri="http://www.w3.org/XML/1998/namespace"/>
    <ds:schemaRef ds:uri="0864cb75-3eb1-4969-9bf8-df55d10e66a1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AE00717-3314-4699-88BA-49B55DE392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4cb75-3eb1-4969-9bf8-df55d10e66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2084FE-EA9F-4E85-B15C-4207B3EB08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830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Adobe Hebrew</vt:lpstr>
      <vt:lpstr>Arial</vt:lpstr>
      <vt:lpstr>Calibri</vt:lpstr>
      <vt:lpstr>Calibri Light</vt:lpstr>
      <vt:lpstr>ערכת נושא Office</vt:lpstr>
      <vt:lpstr>מטלה להערכה חלופית "יישומי מדע הנתונים במצוינות תפעולית" </vt:lpstr>
      <vt:lpstr>שאלה מס' 1: </vt:lpstr>
      <vt:lpstr>שאלה מס' 1: </vt:lpstr>
      <vt:lpstr>שאלה מס' 1: </vt:lpstr>
      <vt:lpstr>שאלה מס' 1: </vt:lpstr>
      <vt:lpstr>שאלה מס' 3: </vt:lpstr>
      <vt:lpstr>שאלה מס' 3: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מטלה להערכה חלופית "יישומי מדע הנתונים במצוינות תפעולית"</dc:title>
  <dc:creator>Julie sarah Allali</dc:creator>
  <cp:lastModifiedBy>Nathan Sebag</cp:lastModifiedBy>
  <cp:revision>4</cp:revision>
  <dcterms:created xsi:type="dcterms:W3CDTF">2025-07-21T18:50:01Z</dcterms:created>
  <dcterms:modified xsi:type="dcterms:W3CDTF">2025-08-15T00:22:27Z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0x0101000FD23E2E91BD964C8C8FDC06CB65C3BE</vt:lpwstr>
  </property>
</Properties>
</file>