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4"/>
  </p:sldMasterIdLst>
  <p:sldIdLst>
    <p:sldId id="256" r:id="rId5"/>
    <p:sldId id="259" r:id="rId6"/>
    <p:sldId id="257" r:id="rId7"/>
    <p:sldId id="261" r:id="rId8"/>
    <p:sldId id="262" r:id="rId9"/>
    <p:sldId id="264" r:id="rId10"/>
    <p:sldId id="266" r:id="rId11"/>
  </p:sldIdLst>
  <p:sldSz cx="12192000" cy="6858000"/>
  <p:notesSz cx="6858000" cy="9144000"/>
  <p:defaultText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4986" autoAdjust="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שקופית כותרת">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082DA56E-51F9-46A1-B6A7-82A02139C186}"/>
              </a:ext>
            </a:extLst>
          </p:cNvPr>
          <p:cNvSpPr>
            <a:spLocks noGrp="1"/>
          </p:cNvSpPr>
          <p:nvPr>
            <p:ph type="ctrTitle"/>
          </p:nvPr>
        </p:nvSpPr>
        <p:spPr>
          <a:xfrm>
            <a:off x="1524000" y="1122363"/>
            <a:ext cx="9144000" cy="2387600"/>
          </a:xfrm>
        </p:spPr>
        <p:txBody>
          <a:bodyPr anchor="b"/>
          <a:lstStyle>
            <a:lvl1pPr algn="ctr">
              <a:defRPr sz="6000"/>
            </a:lvl1pPr>
          </a:lstStyle>
          <a:p>
            <a:r>
              <a:rPr lang="he-IL"/>
              <a:t>לחץ כדי לערוך סגנון כותרת של תבנית בסיס</a:t>
            </a:r>
          </a:p>
        </p:txBody>
      </p:sp>
      <p:sp>
        <p:nvSpPr>
          <p:cNvPr id="3" name="כותרת משנה 2">
            <a:extLst>
              <a:ext uri="{FF2B5EF4-FFF2-40B4-BE49-F238E27FC236}">
                <a16:creationId xmlns:a16="http://schemas.microsoft.com/office/drawing/2014/main" id="{44A739CE-5063-45A7-BD90-97C27DC33F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e-IL"/>
              <a:t>לחץ כדי לערוך סגנון כותרת משנה של תבנית בסיס</a:t>
            </a:r>
          </a:p>
        </p:txBody>
      </p:sp>
      <p:sp>
        <p:nvSpPr>
          <p:cNvPr id="4" name="מציין מיקום של תאריך 3">
            <a:extLst>
              <a:ext uri="{FF2B5EF4-FFF2-40B4-BE49-F238E27FC236}">
                <a16:creationId xmlns:a16="http://schemas.microsoft.com/office/drawing/2014/main" id="{ADED46D7-A1B5-465A-A17F-778600526258}"/>
              </a:ext>
            </a:extLst>
          </p:cNvPr>
          <p:cNvSpPr>
            <a:spLocks noGrp="1"/>
          </p:cNvSpPr>
          <p:nvPr>
            <p:ph type="dt" sz="half" idx="10"/>
          </p:nvPr>
        </p:nvSpPr>
        <p:spPr/>
        <p:txBody>
          <a:bodyPr/>
          <a:lstStyle/>
          <a:p>
            <a:fld id="{A5251330-C535-4379-A413-1AC19CB8ADE7}" type="datetimeFigureOut">
              <a:rPr lang="he-IL" smtClean="0"/>
              <a:t>כ"א/אב/תשפ"ה</a:t>
            </a:fld>
            <a:endParaRPr lang="he-IL"/>
          </a:p>
        </p:txBody>
      </p:sp>
      <p:sp>
        <p:nvSpPr>
          <p:cNvPr id="5" name="מציין מיקום של כותרת תחתונה 4">
            <a:extLst>
              <a:ext uri="{FF2B5EF4-FFF2-40B4-BE49-F238E27FC236}">
                <a16:creationId xmlns:a16="http://schemas.microsoft.com/office/drawing/2014/main" id="{E7171E24-3251-4F49-AB8D-256C5E8FF846}"/>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E1A2953C-8590-43DA-9323-23AF05D6690D}"/>
              </a:ext>
            </a:extLst>
          </p:cNvPr>
          <p:cNvSpPr>
            <a:spLocks noGrp="1"/>
          </p:cNvSpPr>
          <p:nvPr>
            <p:ph type="sldNum" sz="quarter" idx="12"/>
          </p:nvPr>
        </p:nvSpPr>
        <p:spPr/>
        <p:txBody>
          <a:bodyPr/>
          <a:lstStyle/>
          <a:p>
            <a:fld id="{1D1A7D0B-6D31-4D7F-AB52-FD2F8DEA86CD}" type="slidenum">
              <a:rPr lang="he-IL" smtClean="0"/>
              <a:t>‹#›</a:t>
            </a:fld>
            <a:endParaRPr lang="he-IL"/>
          </a:p>
        </p:txBody>
      </p:sp>
    </p:spTree>
    <p:extLst>
      <p:ext uri="{BB962C8B-B14F-4D97-AF65-F5344CB8AC3E}">
        <p14:creationId xmlns:p14="http://schemas.microsoft.com/office/powerpoint/2010/main" val="34670321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כותרת וטקסט אנכי">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6237468-ADE8-4A0E-9732-1F4AF0D05F0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C7EF5F4A-E4AB-4FE9-AA89-60592B6286D4}"/>
              </a:ext>
            </a:extLst>
          </p:cNvPr>
          <p:cNvSpPr>
            <a:spLocks noGrp="1"/>
          </p:cNvSpPr>
          <p:nvPr>
            <p:ph type="body" orient="vert" idx="1"/>
          </p:nvPr>
        </p:nvSpPr>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2CF58823-2244-4F5C-8705-392D9A11F73D}"/>
              </a:ext>
            </a:extLst>
          </p:cNvPr>
          <p:cNvSpPr>
            <a:spLocks noGrp="1"/>
          </p:cNvSpPr>
          <p:nvPr>
            <p:ph type="dt" sz="half" idx="10"/>
          </p:nvPr>
        </p:nvSpPr>
        <p:spPr/>
        <p:txBody>
          <a:bodyPr/>
          <a:lstStyle/>
          <a:p>
            <a:fld id="{A5251330-C535-4379-A413-1AC19CB8ADE7}" type="datetimeFigureOut">
              <a:rPr lang="he-IL" smtClean="0"/>
              <a:t>כ"א/אב/תשפ"ה</a:t>
            </a:fld>
            <a:endParaRPr lang="he-IL"/>
          </a:p>
        </p:txBody>
      </p:sp>
      <p:sp>
        <p:nvSpPr>
          <p:cNvPr id="5" name="מציין מיקום של כותרת תחתונה 4">
            <a:extLst>
              <a:ext uri="{FF2B5EF4-FFF2-40B4-BE49-F238E27FC236}">
                <a16:creationId xmlns:a16="http://schemas.microsoft.com/office/drawing/2014/main" id="{2A93397D-1A62-4950-A04E-F4D6161F1A87}"/>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F815D35D-E97F-455E-9E57-4443E5A48693}"/>
              </a:ext>
            </a:extLst>
          </p:cNvPr>
          <p:cNvSpPr>
            <a:spLocks noGrp="1"/>
          </p:cNvSpPr>
          <p:nvPr>
            <p:ph type="sldNum" sz="quarter" idx="12"/>
          </p:nvPr>
        </p:nvSpPr>
        <p:spPr/>
        <p:txBody>
          <a:bodyPr/>
          <a:lstStyle/>
          <a:p>
            <a:fld id="{1D1A7D0B-6D31-4D7F-AB52-FD2F8DEA86CD}" type="slidenum">
              <a:rPr lang="he-IL" smtClean="0"/>
              <a:t>‹#›</a:t>
            </a:fld>
            <a:endParaRPr lang="he-IL"/>
          </a:p>
        </p:txBody>
      </p:sp>
    </p:spTree>
    <p:extLst>
      <p:ext uri="{BB962C8B-B14F-4D97-AF65-F5344CB8AC3E}">
        <p14:creationId xmlns:p14="http://schemas.microsoft.com/office/powerpoint/2010/main" val="21855974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כותרת אנכית וטקסט">
    <p:spTree>
      <p:nvGrpSpPr>
        <p:cNvPr id="1" name=""/>
        <p:cNvGrpSpPr/>
        <p:nvPr/>
      </p:nvGrpSpPr>
      <p:grpSpPr>
        <a:xfrm>
          <a:off x="0" y="0"/>
          <a:ext cx="0" cy="0"/>
          <a:chOff x="0" y="0"/>
          <a:chExt cx="0" cy="0"/>
        </a:xfrm>
      </p:grpSpPr>
      <p:sp>
        <p:nvSpPr>
          <p:cNvPr id="2" name="כותרת אנכית 1">
            <a:extLst>
              <a:ext uri="{FF2B5EF4-FFF2-40B4-BE49-F238E27FC236}">
                <a16:creationId xmlns:a16="http://schemas.microsoft.com/office/drawing/2014/main" id="{882535DC-0F9C-4338-89CD-EEE2163F6AFA}"/>
              </a:ext>
            </a:extLst>
          </p:cNvPr>
          <p:cNvSpPr>
            <a:spLocks noGrp="1"/>
          </p:cNvSpPr>
          <p:nvPr>
            <p:ph type="title" orient="vert"/>
          </p:nvPr>
        </p:nvSpPr>
        <p:spPr>
          <a:xfrm>
            <a:off x="8724900" y="365125"/>
            <a:ext cx="2628900" cy="5811838"/>
          </a:xfrm>
        </p:spPr>
        <p:txBody>
          <a:bodyPr vert="eaVert"/>
          <a:lstStyle/>
          <a:p>
            <a:r>
              <a:rPr lang="he-IL"/>
              <a:t>לחץ כדי לערוך סגנון כותרת של תבנית בסיס</a:t>
            </a:r>
          </a:p>
        </p:txBody>
      </p:sp>
      <p:sp>
        <p:nvSpPr>
          <p:cNvPr id="3" name="מציין מיקום של טקסט אנכי 2">
            <a:extLst>
              <a:ext uri="{FF2B5EF4-FFF2-40B4-BE49-F238E27FC236}">
                <a16:creationId xmlns:a16="http://schemas.microsoft.com/office/drawing/2014/main" id="{E4ADAA8A-7128-49A6-A72E-0D21F2AC297C}"/>
              </a:ext>
            </a:extLst>
          </p:cNvPr>
          <p:cNvSpPr>
            <a:spLocks noGrp="1"/>
          </p:cNvSpPr>
          <p:nvPr>
            <p:ph type="body" orient="vert" idx="1"/>
          </p:nvPr>
        </p:nvSpPr>
        <p:spPr>
          <a:xfrm>
            <a:off x="838200" y="365125"/>
            <a:ext cx="7734300" cy="5811838"/>
          </a:xfrm>
        </p:spPr>
        <p:txBody>
          <a:bodyPr vert="eaVert"/>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70C003A4-51B2-4BE1-964E-D2EB5A6A3FA2}"/>
              </a:ext>
            </a:extLst>
          </p:cNvPr>
          <p:cNvSpPr>
            <a:spLocks noGrp="1"/>
          </p:cNvSpPr>
          <p:nvPr>
            <p:ph type="dt" sz="half" idx="10"/>
          </p:nvPr>
        </p:nvSpPr>
        <p:spPr/>
        <p:txBody>
          <a:bodyPr/>
          <a:lstStyle/>
          <a:p>
            <a:fld id="{A5251330-C535-4379-A413-1AC19CB8ADE7}" type="datetimeFigureOut">
              <a:rPr lang="he-IL" smtClean="0"/>
              <a:t>כ"א/אב/תשפ"ה</a:t>
            </a:fld>
            <a:endParaRPr lang="he-IL"/>
          </a:p>
        </p:txBody>
      </p:sp>
      <p:sp>
        <p:nvSpPr>
          <p:cNvPr id="5" name="מציין מיקום של כותרת תחתונה 4">
            <a:extLst>
              <a:ext uri="{FF2B5EF4-FFF2-40B4-BE49-F238E27FC236}">
                <a16:creationId xmlns:a16="http://schemas.microsoft.com/office/drawing/2014/main" id="{FC664DB2-05F4-4D72-BE8D-164C5B462D29}"/>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AD4216C8-5A47-44F5-BA83-173C04442ADA}"/>
              </a:ext>
            </a:extLst>
          </p:cNvPr>
          <p:cNvSpPr>
            <a:spLocks noGrp="1"/>
          </p:cNvSpPr>
          <p:nvPr>
            <p:ph type="sldNum" sz="quarter" idx="12"/>
          </p:nvPr>
        </p:nvSpPr>
        <p:spPr/>
        <p:txBody>
          <a:bodyPr/>
          <a:lstStyle/>
          <a:p>
            <a:fld id="{1D1A7D0B-6D31-4D7F-AB52-FD2F8DEA86CD}" type="slidenum">
              <a:rPr lang="he-IL" smtClean="0"/>
              <a:t>‹#›</a:t>
            </a:fld>
            <a:endParaRPr lang="he-IL"/>
          </a:p>
        </p:txBody>
      </p:sp>
    </p:spTree>
    <p:extLst>
      <p:ext uri="{BB962C8B-B14F-4D97-AF65-F5344CB8AC3E}">
        <p14:creationId xmlns:p14="http://schemas.microsoft.com/office/powerpoint/2010/main" val="183607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כותרת ותוכן">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10E1F0D-03E0-4021-AB2B-E802E57DA13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378F3974-FD04-4213-8EA4-5460FA3B6E02}"/>
              </a:ext>
            </a:extLst>
          </p:cNvPr>
          <p:cNvSpPr>
            <a:spLocks noGrp="1"/>
          </p:cNvSpPr>
          <p:nvPr>
            <p:ph idx="1"/>
          </p:nvPr>
        </p:nvSpPr>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1BBEA47F-2418-488B-BAD9-858DF7FAAFE6}"/>
              </a:ext>
            </a:extLst>
          </p:cNvPr>
          <p:cNvSpPr>
            <a:spLocks noGrp="1"/>
          </p:cNvSpPr>
          <p:nvPr>
            <p:ph type="dt" sz="half" idx="10"/>
          </p:nvPr>
        </p:nvSpPr>
        <p:spPr/>
        <p:txBody>
          <a:bodyPr/>
          <a:lstStyle/>
          <a:p>
            <a:fld id="{A5251330-C535-4379-A413-1AC19CB8ADE7}" type="datetimeFigureOut">
              <a:rPr lang="he-IL" smtClean="0"/>
              <a:t>כ"א/אב/תשפ"ה</a:t>
            </a:fld>
            <a:endParaRPr lang="he-IL"/>
          </a:p>
        </p:txBody>
      </p:sp>
      <p:sp>
        <p:nvSpPr>
          <p:cNvPr id="5" name="מציין מיקום של כותרת תחתונה 4">
            <a:extLst>
              <a:ext uri="{FF2B5EF4-FFF2-40B4-BE49-F238E27FC236}">
                <a16:creationId xmlns:a16="http://schemas.microsoft.com/office/drawing/2014/main" id="{BF93287E-E7B6-4091-ADDB-48279A234ECA}"/>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DC297447-A38C-4E8D-9763-D076B376BA9B}"/>
              </a:ext>
            </a:extLst>
          </p:cNvPr>
          <p:cNvSpPr>
            <a:spLocks noGrp="1"/>
          </p:cNvSpPr>
          <p:nvPr>
            <p:ph type="sldNum" sz="quarter" idx="12"/>
          </p:nvPr>
        </p:nvSpPr>
        <p:spPr/>
        <p:txBody>
          <a:bodyPr/>
          <a:lstStyle/>
          <a:p>
            <a:fld id="{1D1A7D0B-6D31-4D7F-AB52-FD2F8DEA86CD}" type="slidenum">
              <a:rPr lang="he-IL" smtClean="0"/>
              <a:t>‹#›</a:t>
            </a:fld>
            <a:endParaRPr lang="he-IL"/>
          </a:p>
        </p:txBody>
      </p:sp>
    </p:spTree>
    <p:extLst>
      <p:ext uri="{BB962C8B-B14F-4D97-AF65-F5344CB8AC3E}">
        <p14:creationId xmlns:p14="http://schemas.microsoft.com/office/powerpoint/2010/main" val="22428309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כותרת מקטע עליונ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4153E586-5319-4686-983E-184052224AD5}"/>
              </a:ext>
            </a:extLst>
          </p:cNvPr>
          <p:cNvSpPr>
            <a:spLocks noGrp="1"/>
          </p:cNvSpPr>
          <p:nvPr>
            <p:ph type="title"/>
          </p:nvPr>
        </p:nvSpPr>
        <p:spPr>
          <a:xfrm>
            <a:off x="831850" y="1709738"/>
            <a:ext cx="10515600" cy="2852737"/>
          </a:xfrm>
        </p:spPr>
        <p:txBody>
          <a:bodyPr anchor="b"/>
          <a:lstStyle>
            <a:lvl1pPr>
              <a:defRPr sz="6000"/>
            </a:lvl1p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A658DF93-1F59-43A2-A5F1-209457BFB05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e-IL"/>
              <a:t>לחץ כדי לערוך סגנונות טקסט של תבנית בסיס</a:t>
            </a:r>
          </a:p>
        </p:txBody>
      </p:sp>
      <p:sp>
        <p:nvSpPr>
          <p:cNvPr id="4" name="מציין מיקום של תאריך 3">
            <a:extLst>
              <a:ext uri="{FF2B5EF4-FFF2-40B4-BE49-F238E27FC236}">
                <a16:creationId xmlns:a16="http://schemas.microsoft.com/office/drawing/2014/main" id="{D61E73A5-6DD5-46C0-9E14-6786841DAC8A}"/>
              </a:ext>
            </a:extLst>
          </p:cNvPr>
          <p:cNvSpPr>
            <a:spLocks noGrp="1"/>
          </p:cNvSpPr>
          <p:nvPr>
            <p:ph type="dt" sz="half" idx="10"/>
          </p:nvPr>
        </p:nvSpPr>
        <p:spPr/>
        <p:txBody>
          <a:bodyPr/>
          <a:lstStyle/>
          <a:p>
            <a:fld id="{A5251330-C535-4379-A413-1AC19CB8ADE7}" type="datetimeFigureOut">
              <a:rPr lang="he-IL" smtClean="0"/>
              <a:t>כ"א/אב/תשפ"ה</a:t>
            </a:fld>
            <a:endParaRPr lang="he-IL"/>
          </a:p>
        </p:txBody>
      </p:sp>
      <p:sp>
        <p:nvSpPr>
          <p:cNvPr id="5" name="מציין מיקום של כותרת תחתונה 4">
            <a:extLst>
              <a:ext uri="{FF2B5EF4-FFF2-40B4-BE49-F238E27FC236}">
                <a16:creationId xmlns:a16="http://schemas.microsoft.com/office/drawing/2014/main" id="{708D4112-5CDA-44BF-B5FE-AEB056FF2DBB}"/>
              </a:ext>
            </a:extLst>
          </p:cNvPr>
          <p:cNvSpPr>
            <a:spLocks noGrp="1"/>
          </p:cNvSpPr>
          <p:nvPr>
            <p:ph type="ftr" sz="quarter" idx="11"/>
          </p:nvPr>
        </p:nvSpPr>
        <p:spPr/>
        <p:txBody>
          <a:bodyPr/>
          <a:lstStyle/>
          <a:p>
            <a:endParaRPr lang="he-IL"/>
          </a:p>
        </p:txBody>
      </p:sp>
      <p:sp>
        <p:nvSpPr>
          <p:cNvPr id="6" name="מציין מיקום של מספר שקופית 5">
            <a:extLst>
              <a:ext uri="{FF2B5EF4-FFF2-40B4-BE49-F238E27FC236}">
                <a16:creationId xmlns:a16="http://schemas.microsoft.com/office/drawing/2014/main" id="{164B72C8-2B26-44FB-A331-2049352B8E22}"/>
              </a:ext>
            </a:extLst>
          </p:cNvPr>
          <p:cNvSpPr>
            <a:spLocks noGrp="1"/>
          </p:cNvSpPr>
          <p:nvPr>
            <p:ph type="sldNum" sz="quarter" idx="12"/>
          </p:nvPr>
        </p:nvSpPr>
        <p:spPr/>
        <p:txBody>
          <a:bodyPr/>
          <a:lstStyle/>
          <a:p>
            <a:fld id="{1D1A7D0B-6D31-4D7F-AB52-FD2F8DEA86CD}" type="slidenum">
              <a:rPr lang="he-IL" smtClean="0"/>
              <a:t>‹#›</a:t>
            </a:fld>
            <a:endParaRPr lang="he-IL"/>
          </a:p>
        </p:txBody>
      </p:sp>
    </p:spTree>
    <p:extLst>
      <p:ext uri="{BB962C8B-B14F-4D97-AF65-F5344CB8AC3E}">
        <p14:creationId xmlns:p14="http://schemas.microsoft.com/office/powerpoint/2010/main" val="14791250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שני תכנים">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4DF17C7-5478-497F-96A0-8AF620EA7F86}"/>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1884095A-9945-4375-957B-EFEF8C8B2C84}"/>
              </a:ext>
            </a:extLst>
          </p:cNvPr>
          <p:cNvSpPr>
            <a:spLocks noGrp="1"/>
          </p:cNvSpPr>
          <p:nvPr>
            <p:ph sz="half" idx="1"/>
          </p:nvPr>
        </p:nvSpPr>
        <p:spPr>
          <a:xfrm>
            <a:off x="838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תוכן 3">
            <a:extLst>
              <a:ext uri="{FF2B5EF4-FFF2-40B4-BE49-F238E27FC236}">
                <a16:creationId xmlns:a16="http://schemas.microsoft.com/office/drawing/2014/main" id="{1C075020-53DE-4B6F-85AA-25AC1372B859}"/>
              </a:ext>
            </a:extLst>
          </p:cNvPr>
          <p:cNvSpPr>
            <a:spLocks noGrp="1"/>
          </p:cNvSpPr>
          <p:nvPr>
            <p:ph sz="half" idx="2"/>
          </p:nvPr>
        </p:nvSpPr>
        <p:spPr>
          <a:xfrm>
            <a:off x="6172200" y="1825625"/>
            <a:ext cx="5181600" cy="435133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של תאריך 4">
            <a:extLst>
              <a:ext uri="{FF2B5EF4-FFF2-40B4-BE49-F238E27FC236}">
                <a16:creationId xmlns:a16="http://schemas.microsoft.com/office/drawing/2014/main" id="{F26745AE-C7B0-4AD4-AC35-CEF508F4748D}"/>
              </a:ext>
            </a:extLst>
          </p:cNvPr>
          <p:cNvSpPr>
            <a:spLocks noGrp="1"/>
          </p:cNvSpPr>
          <p:nvPr>
            <p:ph type="dt" sz="half" idx="10"/>
          </p:nvPr>
        </p:nvSpPr>
        <p:spPr/>
        <p:txBody>
          <a:bodyPr/>
          <a:lstStyle/>
          <a:p>
            <a:fld id="{A5251330-C535-4379-A413-1AC19CB8ADE7}" type="datetimeFigureOut">
              <a:rPr lang="he-IL" smtClean="0"/>
              <a:t>כ"א/אב/תשפ"ה</a:t>
            </a:fld>
            <a:endParaRPr lang="he-IL"/>
          </a:p>
        </p:txBody>
      </p:sp>
      <p:sp>
        <p:nvSpPr>
          <p:cNvPr id="6" name="מציין מיקום של כותרת תחתונה 5">
            <a:extLst>
              <a:ext uri="{FF2B5EF4-FFF2-40B4-BE49-F238E27FC236}">
                <a16:creationId xmlns:a16="http://schemas.microsoft.com/office/drawing/2014/main" id="{9F6BCA9D-B940-41CE-B32B-EBE6FCE6722E}"/>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A059E52D-5967-4EDC-879C-8D3208787E3E}"/>
              </a:ext>
            </a:extLst>
          </p:cNvPr>
          <p:cNvSpPr>
            <a:spLocks noGrp="1"/>
          </p:cNvSpPr>
          <p:nvPr>
            <p:ph type="sldNum" sz="quarter" idx="12"/>
          </p:nvPr>
        </p:nvSpPr>
        <p:spPr/>
        <p:txBody>
          <a:bodyPr/>
          <a:lstStyle/>
          <a:p>
            <a:fld id="{1D1A7D0B-6D31-4D7F-AB52-FD2F8DEA86CD}" type="slidenum">
              <a:rPr lang="he-IL" smtClean="0"/>
              <a:t>‹#›</a:t>
            </a:fld>
            <a:endParaRPr lang="he-IL"/>
          </a:p>
        </p:txBody>
      </p:sp>
    </p:spTree>
    <p:extLst>
      <p:ext uri="{BB962C8B-B14F-4D97-AF65-F5344CB8AC3E}">
        <p14:creationId xmlns:p14="http://schemas.microsoft.com/office/powerpoint/2010/main" val="10387531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השוואה">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A6788A0-9857-4D36-9958-CC5247EDB974}"/>
              </a:ext>
            </a:extLst>
          </p:cNvPr>
          <p:cNvSpPr>
            <a:spLocks noGrp="1"/>
          </p:cNvSpPr>
          <p:nvPr>
            <p:ph type="title"/>
          </p:nvPr>
        </p:nvSpPr>
        <p:spPr>
          <a:xfrm>
            <a:off x="839788" y="365125"/>
            <a:ext cx="10515600" cy="1325563"/>
          </a:xfrm>
        </p:spPr>
        <p:txBody>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9E367E92-BE22-4EE6-A9A0-FF8F4070AA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4" name="מציין מיקום תוכן 3">
            <a:extLst>
              <a:ext uri="{FF2B5EF4-FFF2-40B4-BE49-F238E27FC236}">
                <a16:creationId xmlns:a16="http://schemas.microsoft.com/office/drawing/2014/main" id="{5B47FF92-9E70-4BBA-93AF-4D3855F6D720}"/>
              </a:ext>
            </a:extLst>
          </p:cNvPr>
          <p:cNvSpPr>
            <a:spLocks noGrp="1"/>
          </p:cNvSpPr>
          <p:nvPr>
            <p:ph sz="half" idx="2"/>
          </p:nvPr>
        </p:nvSpPr>
        <p:spPr>
          <a:xfrm>
            <a:off x="839788" y="2505075"/>
            <a:ext cx="5157787"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5" name="מציין מיקום טקסט 4">
            <a:extLst>
              <a:ext uri="{FF2B5EF4-FFF2-40B4-BE49-F238E27FC236}">
                <a16:creationId xmlns:a16="http://schemas.microsoft.com/office/drawing/2014/main" id="{F9BCE424-D09B-41AD-904B-ADF0CDF076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e-IL"/>
              <a:t>לחץ כדי לערוך סגנונות טקסט של תבנית בסיס</a:t>
            </a:r>
          </a:p>
        </p:txBody>
      </p:sp>
      <p:sp>
        <p:nvSpPr>
          <p:cNvPr id="6" name="מציין מיקום תוכן 5">
            <a:extLst>
              <a:ext uri="{FF2B5EF4-FFF2-40B4-BE49-F238E27FC236}">
                <a16:creationId xmlns:a16="http://schemas.microsoft.com/office/drawing/2014/main" id="{BD184C5C-B81B-43BD-B65A-B6CD53894462}"/>
              </a:ext>
            </a:extLst>
          </p:cNvPr>
          <p:cNvSpPr>
            <a:spLocks noGrp="1"/>
          </p:cNvSpPr>
          <p:nvPr>
            <p:ph sz="quarter" idx="4"/>
          </p:nvPr>
        </p:nvSpPr>
        <p:spPr>
          <a:xfrm>
            <a:off x="6172200" y="2505075"/>
            <a:ext cx="5183188" cy="3684588"/>
          </a:xfrm>
        </p:spPr>
        <p:txBody>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7" name="מציין מיקום של תאריך 6">
            <a:extLst>
              <a:ext uri="{FF2B5EF4-FFF2-40B4-BE49-F238E27FC236}">
                <a16:creationId xmlns:a16="http://schemas.microsoft.com/office/drawing/2014/main" id="{150073DB-C9EF-4F05-AB14-7A6468AAE611}"/>
              </a:ext>
            </a:extLst>
          </p:cNvPr>
          <p:cNvSpPr>
            <a:spLocks noGrp="1"/>
          </p:cNvSpPr>
          <p:nvPr>
            <p:ph type="dt" sz="half" idx="10"/>
          </p:nvPr>
        </p:nvSpPr>
        <p:spPr/>
        <p:txBody>
          <a:bodyPr/>
          <a:lstStyle/>
          <a:p>
            <a:fld id="{A5251330-C535-4379-A413-1AC19CB8ADE7}" type="datetimeFigureOut">
              <a:rPr lang="he-IL" smtClean="0"/>
              <a:t>כ"א/אב/תשפ"ה</a:t>
            </a:fld>
            <a:endParaRPr lang="he-IL"/>
          </a:p>
        </p:txBody>
      </p:sp>
      <p:sp>
        <p:nvSpPr>
          <p:cNvPr id="8" name="מציין מיקום של כותרת תחתונה 7">
            <a:extLst>
              <a:ext uri="{FF2B5EF4-FFF2-40B4-BE49-F238E27FC236}">
                <a16:creationId xmlns:a16="http://schemas.microsoft.com/office/drawing/2014/main" id="{1A463122-30E4-4072-BD2C-E0B7B3BB3308}"/>
              </a:ext>
            </a:extLst>
          </p:cNvPr>
          <p:cNvSpPr>
            <a:spLocks noGrp="1"/>
          </p:cNvSpPr>
          <p:nvPr>
            <p:ph type="ftr" sz="quarter" idx="11"/>
          </p:nvPr>
        </p:nvSpPr>
        <p:spPr/>
        <p:txBody>
          <a:bodyPr/>
          <a:lstStyle/>
          <a:p>
            <a:endParaRPr lang="he-IL"/>
          </a:p>
        </p:txBody>
      </p:sp>
      <p:sp>
        <p:nvSpPr>
          <p:cNvPr id="9" name="מציין מיקום של מספר שקופית 8">
            <a:extLst>
              <a:ext uri="{FF2B5EF4-FFF2-40B4-BE49-F238E27FC236}">
                <a16:creationId xmlns:a16="http://schemas.microsoft.com/office/drawing/2014/main" id="{A186773C-A52C-4929-943A-35393755F20C}"/>
              </a:ext>
            </a:extLst>
          </p:cNvPr>
          <p:cNvSpPr>
            <a:spLocks noGrp="1"/>
          </p:cNvSpPr>
          <p:nvPr>
            <p:ph type="sldNum" sz="quarter" idx="12"/>
          </p:nvPr>
        </p:nvSpPr>
        <p:spPr/>
        <p:txBody>
          <a:bodyPr/>
          <a:lstStyle/>
          <a:p>
            <a:fld id="{1D1A7D0B-6D31-4D7F-AB52-FD2F8DEA86CD}" type="slidenum">
              <a:rPr lang="he-IL" smtClean="0"/>
              <a:t>‹#›</a:t>
            </a:fld>
            <a:endParaRPr lang="he-IL"/>
          </a:p>
        </p:txBody>
      </p:sp>
    </p:spTree>
    <p:extLst>
      <p:ext uri="{BB962C8B-B14F-4D97-AF65-F5344CB8AC3E}">
        <p14:creationId xmlns:p14="http://schemas.microsoft.com/office/powerpoint/2010/main" val="38074164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כותרת בלבד">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A6AACAFA-B092-4D6C-BCDE-37A728049A2E}"/>
              </a:ext>
            </a:extLst>
          </p:cNvPr>
          <p:cNvSpPr>
            <a:spLocks noGrp="1"/>
          </p:cNvSpPr>
          <p:nvPr>
            <p:ph type="title"/>
          </p:nvPr>
        </p:nvSpPr>
        <p:spPr/>
        <p:txBody>
          <a:bodyPr/>
          <a:lstStyle/>
          <a:p>
            <a:r>
              <a:rPr lang="he-IL"/>
              <a:t>לחץ כדי לערוך סגנון כותרת של תבנית בסיס</a:t>
            </a:r>
          </a:p>
        </p:txBody>
      </p:sp>
      <p:sp>
        <p:nvSpPr>
          <p:cNvPr id="3" name="מציין מיקום של תאריך 2">
            <a:extLst>
              <a:ext uri="{FF2B5EF4-FFF2-40B4-BE49-F238E27FC236}">
                <a16:creationId xmlns:a16="http://schemas.microsoft.com/office/drawing/2014/main" id="{E0464AD6-06AB-4A27-A7B7-E0EDBEE85A37}"/>
              </a:ext>
            </a:extLst>
          </p:cNvPr>
          <p:cNvSpPr>
            <a:spLocks noGrp="1"/>
          </p:cNvSpPr>
          <p:nvPr>
            <p:ph type="dt" sz="half" idx="10"/>
          </p:nvPr>
        </p:nvSpPr>
        <p:spPr/>
        <p:txBody>
          <a:bodyPr/>
          <a:lstStyle/>
          <a:p>
            <a:fld id="{A5251330-C535-4379-A413-1AC19CB8ADE7}" type="datetimeFigureOut">
              <a:rPr lang="he-IL" smtClean="0"/>
              <a:t>כ"א/אב/תשפ"ה</a:t>
            </a:fld>
            <a:endParaRPr lang="he-IL"/>
          </a:p>
        </p:txBody>
      </p:sp>
      <p:sp>
        <p:nvSpPr>
          <p:cNvPr id="4" name="מציין מיקום של כותרת תחתונה 3">
            <a:extLst>
              <a:ext uri="{FF2B5EF4-FFF2-40B4-BE49-F238E27FC236}">
                <a16:creationId xmlns:a16="http://schemas.microsoft.com/office/drawing/2014/main" id="{2D9287C2-8B65-4FDB-89C8-DFC43E78EB0A}"/>
              </a:ext>
            </a:extLst>
          </p:cNvPr>
          <p:cNvSpPr>
            <a:spLocks noGrp="1"/>
          </p:cNvSpPr>
          <p:nvPr>
            <p:ph type="ftr" sz="quarter" idx="11"/>
          </p:nvPr>
        </p:nvSpPr>
        <p:spPr/>
        <p:txBody>
          <a:bodyPr/>
          <a:lstStyle/>
          <a:p>
            <a:endParaRPr lang="he-IL"/>
          </a:p>
        </p:txBody>
      </p:sp>
      <p:sp>
        <p:nvSpPr>
          <p:cNvPr id="5" name="מציין מיקום של מספר שקופית 4">
            <a:extLst>
              <a:ext uri="{FF2B5EF4-FFF2-40B4-BE49-F238E27FC236}">
                <a16:creationId xmlns:a16="http://schemas.microsoft.com/office/drawing/2014/main" id="{26BA454C-F0C4-4A60-86B0-652AD8C6494D}"/>
              </a:ext>
            </a:extLst>
          </p:cNvPr>
          <p:cNvSpPr>
            <a:spLocks noGrp="1"/>
          </p:cNvSpPr>
          <p:nvPr>
            <p:ph type="sldNum" sz="quarter" idx="12"/>
          </p:nvPr>
        </p:nvSpPr>
        <p:spPr/>
        <p:txBody>
          <a:bodyPr/>
          <a:lstStyle/>
          <a:p>
            <a:fld id="{1D1A7D0B-6D31-4D7F-AB52-FD2F8DEA86CD}" type="slidenum">
              <a:rPr lang="he-IL" smtClean="0"/>
              <a:t>‹#›</a:t>
            </a:fld>
            <a:endParaRPr lang="he-IL"/>
          </a:p>
        </p:txBody>
      </p:sp>
    </p:spTree>
    <p:extLst>
      <p:ext uri="{BB962C8B-B14F-4D97-AF65-F5344CB8AC3E}">
        <p14:creationId xmlns:p14="http://schemas.microsoft.com/office/powerpoint/2010/main" val="337007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ריק">
    <p:spTree>
      <p:nvGrpSpPr>
        <p:cNvPr id="1" name=""/>
        <p:cNvGrpSpPr/>
        <p:nvPr/>
      </p:nvGrpSpPr>
      <p:grpSpPr>
        <a:xfrm>
          <a:off x="0" y="0"/>
          <a:ext cx="0" cy="0"/>
          <a:chOff x="0" y="0"/>
          <a:chExt cx="0" cy="0"/>
        </a:xfrm>
      </p:grpSpPr>
      <p:sp>
        <p:nvSpPr>
          <p:cNvPr id="2" name="מציין מיקום של תאריך 1">
            <a:extLst>
              <a:ext uri="{FF2B5EF4-FFF2-40B4-BE49-F238E27FC236}">
                <a16:creationId xmlns:a16="http://schemas.microsoft.com/office/drawing/2014/main" id="{8F9C63D3-D245-4873-9BA9-CE558158F5A1}"/>
              </a:ext>
            </a:extLst>
          </p:cNvPr>
          <p:cNvSpPr>
            <a:spLocks noGrp="1"/>
          </p:cNvSpPr>
          <p:nvPr>
            <p:ph type="dt" sz="half" idx="10"/>
          </p:nvPr>
        </p:nvSpPr>
        <p:spPr/>
        <p:txBody>
          <a:bodyPr/>
          <a:lstStyle/>
          <a:p>
            <a:fld id="{A5251330-C535-4379-A413-1AC19CB8ADE7}" type="datetimeFigureOut">
              <a:rPr lang="he-IL" smtClean="0"/>
              <a:t>כ"א/אב/תשפ"ה</a:t>
            </a:fld>
            <a:endParaRPr lang="he-IL"/>
          </a:p>
        </p:txBody>
      </p:sp>
      <p:sp>
        <p:nvSpPr>
          <p:cNvPr id="3" name="מציין מיקום של כותרת תחתונה 2">
            <a:extLst>
              <a:ext uri="{FF2B5EF4-FFF2-40B4-BE49-F238E27FC236}">
                <a16:creationId xmlns:a16="http://schemas.microsoft.com/office/drawing/2014/main" id="{C57703EB-3BAA-42DE-93BB-A02627D3F5D9}"/>
              </a:ext>
            </a:extLst>
          </p:cNvPr>
          <p:cNvSpPr>
            <a:spLocks noGrp="1"/>
          </p:cNvSpPr>
          <p:nvPr>
            <p:ph type="ftr" sz="quarter" idx="11"/>
          </p:nvPr>
        </p:nvSpPr>
        <p:spPr/>
        <p:txBody>
          <a:bodyPr/>
          <a:lstStyle/>
          <a:p>
            <a:endParaRPr lang="he-IL"/>
          </a:p>
        </p:txBody>
      </p:sp>
      <p:sp>
        <p:nvSpPr>
          <p:cNvPr id="4" name="מציין מיקום של מספר שקופית 3">
            <a:extLst>
              <a:ext uri="{FF2B5EF4-FFF2-40B4-BE49-F238E27FC236}">
                <a16:creationId xmlns:a16="http://schemas.microsoft.com/office/drawing/2014/main" id="{67BDE027-50C5-4408-BA63-93C92CCB23F9}"/>
              </a:ext>
            </a:extLst>
          </p:cNvPr>
          <p:cNvSpPr>
            <a:spLocks noGrp="1"/>
          </p:cNvSpPr>
          <p:nvPr>
            <p:ph type="sldNum" sz="quarter" idx="12"/>
          </p:nvPr>
        </p:nvSpPr>
        <p:spPr/>
        <p:txBody>
          <a:bodyPr/>
          <a:lstStyle/>
          <a:p>
            <a:fld id="{1D1A7D0B-6D31-4D7F-AB52-FD2F8DEA86CD}" type="slidenum">
              <a:rPr lang="he-IL" smtClean="0"/>
              <a:t>‹#›</a:t>
            </a:fld>
            <a:endParaRPr lang="he-IL"/>
          </a:p>
        </p:txBody>
      </p:sp>
    </p:spTree>
    <p:extLst>
      <p:ext uri="{BB962C8B-B14F-4D97-AF65-F5344CB8AC3E}">
        <p14:creationId xmlns:p14="http://schemas.microsoft.com/office/powerpoint/2010/main" val="1819093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תוכן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C972CAB-16B1-483F-BD76-0CE01918BC86}"/>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תוכן 2">
            <a:extLst>
              <a:ext uri="{FF2B5EF4-FFF2-40B4-BE49-F238E27FC236}">
                <a16:creationId xmlns:a16="http://schemas.microsoft.com/office/drawing/2014/main" id="{AFBFD1DA-5C17-470F-9729-4FA440F37C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טקסט 3">
            <a:extLst>
              <a:ext uri="{FF2B5EF4-FFF2-40B4-BE49-F238E27FC236}">
                <a16:creationId xmlns:a16="http://schemas.microsoft.com/office/drawing/2014/main" id="{9AF98433-1723-4406-AB8A-FC5E3952D3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52360F56-2DD8-412C-A60A-F8120261E649}"/>
              </a:ext>
            </a:extLst>
          </p:cNvPr>
          <p:cNvSpPr>
            <a:spLocks noGrp="1"/>
          </p:cNvSpPr>
          <p:nvPr>
            <p:ph type="dt" sz="half" idx="10"/>
          </p:nvPr>
        </p:nvSpPr>
        <p:spPr/>
        <p:txBody>
          <a:bodyPr/>
          <a:lstStyle/>
          <a:p>
            <a:fld id="{A5251330-C535-4379-A413-1AC19CB8ADE7}" type="datetimeFigureOut">
              <a:rPr lang="he-IL" smtClean="0"/>
              <a:t>כ"א/אב/תשפ"ה</a:t>
            </a:fld>
            <a:endParaRPr lang="he-IL"/>
          </a:p>
        </p:txBody>
      </p:sp>
      <p:sp>
        <p:nvSpPr>
          <p:cNvPr id="6" name="מציין מיקום של כותרת תחתונה 5">
            <a:extLst>
              <a:ext uri="{FF2B5EF4-FFF2-40B4-BE49-F238E27FC236}">
                <a16:creationId xmlns:a16="http://schemas.microsoft.com/office/drawing/2014/main" id="{81FBAF1E-C127-4A49-80F2-E1C849BD04A9}"/>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955BC83-DF34-42A5-BC56-26CA7B2DA229}"/>
              </a:ext>
            </a:extLst>
          </p:cNvPr>
          <p:cNvSpPr>
            <a:spLocks noGrp="1"/>
          </p:cNvSpPr>
          <p:nvPr>
            <p:ph type="sldNum" sz="quarter" idx="12"/>
          </p:nvPr>
        </p:nvSpPr>
        <p:spPr/>
        <p:txBody>
          <a:bodyPr/>
          <a:lstStyle/>
          <a:p>
            <a:fld id="{1D1A7D0B-6D31-4D7F-AB52-FD2F8DEA86CD}" type="slidenum">
              <a:rPr lang="he-IL" smtClean="0"/>
              <a:t>‹#›</a:t>
            </a:fld>
            <a:endParaRPr lang="he-IL"/>
          </a:p>
        </p:txBody>
      </p:sp>
    </p:spTree>
    <p:extLst>
      <p:ext uri="{BB962C8B-B14F-4D97-AF65-F5344CB8AC3E}">
        <p14:creationId xmlns:p14="http://schemas.microsoft.com/office/powerpoint/2010/main" val="2896552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תמונה עם כיתוב">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7732DE47-D6CD-43FF-B1DD-AFA30D1EF885}"/>
              </a:ext>
            </a:extLst>
          </p:cNvPr>
          <p:cNvSpPr>
            <a:spLocks noGrp="1"/>
          </p:cNvSpPr>
          <p:nvPr>
            <p:ph type="title"/>
          </p:nvPr>
        </p:nvSpPr>
        <p:spPr>
          <a:xfrm>
            <a:off x="839788" y="457200"/>
            <a:ext cx="3932237" cy="1600200"/>
          </a:xfrm>
        </p:spPr>
        <p:txBody>
          <a:bodyPr anchor="b"/>
          <a:lstStyle>
            <a:lvl1pPr>
              <a:defRPr sz="3200"/>
            </a:lvl1pPr>
          </a:lstStyle>
          <a:p>
            <a:r>
              <a:rPr lang="he-IL"/>
              <a:t>לחץ כדי לערוך סגנון כותרת של תבנית בסיס</a:t>
            </a:r>
          </a:p>
        </p:txBody>
      </p:sp>
      <p:sp>
        <p:nvSpPr>
          <p:cNvPr id="3" name="מציין מיקום של תמונה 2">
            <a:extLst>
              <a:ext uri="{FF2B5EF4-FFF2-40B4-BE49-F238E27FC236}">
                <a16:creationId xmlns:a16="http://schemas.microsoft.com/office/drawing/2014/main" id="{9A28527F-A3FF-4DF9-A7E3-E863D1A7E59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e-IL"/>
          </a:p>
        </p:txBody>
      </p:sp>
      <p:sp>
        <p:nvSpPr>
          <p:cNvPr id="4" name="מציין מיקום טקסט 3">
            <a:extLst>
              <a:ext uri="{FF2B5EF4-FFF2-40B4-BE49-F238E27FC236}">
                <a16:creationId xmlns:a16="http://schemas.microsoft.com/office/drawing/2014/main" id="{C784DAB5-C534-46B8-9D02-4DE3C817C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e-IL"/>
              <a:t>לחץ כדי לערוך סגנונות טקסט של תבנית בסיס</a:t>
            </a:r>
          </a:p>
        </p:txBody>
      </p:sp>
      <p:sp>
        <p:nvSpPr>
          <p:cNvPr id="5" name="מציין מיקום של תאריך 4">
            <a:extLst>
              <a:ext uri="{FF2B5EF4-FFF2-40B4-BE49-F238E27FC236}">
                <a16:creationId xmlns:a16="http://schemas.microsoft.com/office/drawing/2014/main" id="{5F965AE4-0A3B-4C53-BBBC-E4DCA51E8F25}"/>
              </a:ext>
            </a:extLst>
          </p:cNvPr>
          <p:cNvSpPr>
            <a:spLocks noGrp="1"/>
          </p:cNvSpPr>
          <p:nvPr>
            <p:ph type="dt" sz="half" idx="10"/>
          </p:nvPr>
        </p:nvSpPr>
        <p:spPr/>
        <p:txBody>
          <a:bodyPr/>
          <a:lstStyle/>
          <a:p>
            <a:fld id="{A5251330-C535-4379-A413-1AC19CB8ADE7}" type="datetimeFigureOut">
              <a:rPr lang="he-IL" smtClean="0"/>
              <a:t>כ"א/אב/תשפ"ה</a:t>
            </a:fld>
            <a:endParaRPr lang="he-IL"/>
          </a:p>
        </p:txBody>
      </p:sp>
      <p:sp>
        <p:nvSpPr>
          <p:cNvPr id="6" name="מציין מיקום של כותרת תחתונה 5">
            <a:extLst>
              <a:ext uri="{FF2B5EF4-FFF2-40B4-BE49-F238E27FC236}">
                <a16:creationId xmlns:a16="http://schemas.microsoft.com/office/drawing/2014/main" id="{FF57513D-8FAB-4538-B512-C7F7F6DFF31F}"/>
              </a:ext>
            </a:extLst>
          </p:cNvPr>
          <p:cNvSpPr>
            <a:spLocks noGrp="1"/>
          </p:cNvSpPr>
          <p:nvPr>
            <p:ph type="ftr" sz="quarter" idx="11"/>
          </p:nvPr>
        </p:nvSpPr>
        <p:spPr/>
        <p:txBody>
          <a:bodyPr/>
          <a:lstStyle/>
          <a:p>
            <a:endParaRPr lang="he-IL"/>
          </a:p>
        </p:txBody>
      </p:sp>
      <p:sp>
        <p:nvSpPr>
          <p:cNvPr id="7" name="מציין מיקום של מספר שקופית 6">
            <a:extLst>
              <a:ext uri="{FF2B5EF4-FFF2-40B4-BE49-F238E27FC236}">
                <a16:creationId xmlns:a16="http://schemas.microsoft.com/office/drawing/2014/main" id="{5B7121A7-2BC4-4E4B-96A0-75DF0223EDC2}"/>
              </a:ext>
            </a:extLst>
          </p:cNvPr>
          <p:cNvSpPr>
            <a:spLocks noGrp="1"/>
          </p:cNvSpPr>
          <p:nvPr>
            <p:ph type="sldNum" sz="quarter" idx="12"/>
          </p:nvPr>
        </p:nvSpPr>
        <p:spPr/>
        <p:txBody>
          <a:bodyPr/>
          <a:lstStyle/>
          <a:p>
            <a:fld id="{1D1A7D0B-6D31-4D7F-AB52-FD2F8DEA86CD}" type="slidenum">
              <a:rPr lang="he-IL" smtClean="0"/>
              <a:t>‹#›</a:t>
            </a:fld>
            <a:endParaRPr lang="he-IL"/>
          </a:p>
        </p:txBody>
      </p:sp>
    </p:spTree>
    <p:extLst>
      <p:ext uri="{BB962C8B-B14F-4D97-AF65-F5344CB8AC3E}">
        <p14:creationId xmlns:p14="http://schemas.microsoft.com/office/powerpoint/2010/main" val="1164961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מציין מיקום של כותרת 1">
            <a:extLst>
              <a:ext uri="{FF2B5EF4-FFF2-40B4-BE49-F238E27FC236}">
                <a16:creationId xmlns:a16="http://schemas.microsoft.com/office/drawing/2014/main" id="{52D67D13-A6C8-43E2-BB7F-4E3654A44729}"/>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he-IL"/>
              <a:t>לחץ כדי לערוך סגנון כותרת של תבנית בסיס</a:t>
            </a:r>
          </a:p>
        </p:txBody>
      </p:sp>
      <p:sp>
        <p:nvSpPr>
          <p:cNvPr id="3" name="מציין מיקום טקסט 2">
            <a:extLst>
              <a:ext uri="{FF2B5EF4-FFF2-40B4-BE49-F238E27FC236}">
                <a16:creationId xmlns:a16="http://schemas.microsoft.com/office/drawing/2014/main" id="{404FF7A2-2B37-4D7E-9A84-4F7FE0E2A588}"/>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he-IL"/>
              <a:t>לחץ כדי לערוך סגנונות טקסט של תבנית בסיס</a:t>
            </a:r>
          </a:p>
          <a:p>
            <a:pPr lvl="1"/>
            <a:r>
              <a:rPr lang="he-IL"/>
              <a:t>רמה שנייה</a:t>
            </a:r>
          </a:p>
          <a:p>
            <a:pPr lvl="2"/>
            <a:r>
              <a:rPr lang="he-IL"/>
              <a:t>רמה שלישית</a:t>
            </a:r>
          </a:p>
          <a:p>
            <a:pPr lvl="3"/>
            <a:r>
              <a:rPr lang="he-IL"/>
              <a:t>רמה רביעית</a:t>
            </a:r>
          </a:p>
          <a:p>
            <a:pPr lvl="4"/>
            <a:r>
              <a:rPr lang="he-IL"/>
              <a:t>רמה חמישית</a:t>
            </a:r>
          </a:p>
        </p:txBody>
      </p:sp>
      <p:sp>
        <p:nvSpPr>
          <p:cNvPr id="4" name="מציין מיקום של תאריך 3">
            <a:extLst>
              <a:ext uri="{FF2B5EF4-FFF2-40B4-BE49-F238E27FC236}">
                <a16:creationId xmlns:a16="http://schemas.microsoft.com/office/drawing/2014/main" id="{45C6511D-9D23-4C35-A0A4-363789E2D6E5}"/>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A5251330-C535-4379-A413-1AC19CB8ADE7}" type="datetimeFigureOut">
              <a:rPr lang="he-IL" smtClean="0"/>
              <a:t>כ"א/אב/תשפ"ה</a:t>
            </a:fld>
            <a:endParaRPr lang="he-IL"/>
          </a:p>
        </p:txBody>
      </p:sp>
      <p:sp>
        <p:nvSpPr>
          <p:cNvPr id="5" name="מציין מיקום של כותרת תחתונה 4">
            <a:extLst>
              <a:ext uri="{FF2B5EF4-FFF2-40B4-BE49-F238E27FC236}">
                <a16:creationId xmlns:a16="http://schemas.microsoft.com/office/drawing/2014/main" id="{E2617435-8E0A-436E-BE03-3870942079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he-IL"/>
          </a:p>
        </p:txBody>
      </p:sp>
      <p:sp>
        <p:nvSpPr>
          <p:cNvPr id="6" name="מציין מיקום של מספר שקופית 5">
            <a:extLst>
              <a:ext uri="{FF2B5EF4-FFF2-40B4-BE49-F238E27FC236}">
                <a16:creationId xmlns:a16="http://schemas.microsoft.com/office/drawing/2014/main" id="{55868969-8B82-4A48-B29A-AF3C5E3A837E}"/>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1D1A7D0B-6D31-4D7F-AB52-FD2F8DEA86CD}" type="slidenum">
              <a:rPr lang="he-IL" smtClean="0"/>
              <a:t>‹#›</a:t>
            </a:fld>
            <a:endParaRPr lang="he-IL"/>
          </a:p>
        </p:txBody>
      </p:sp>
    </p:spTree>
    <p:extLst>
      <p:ext uri="{BB962C8B-B14F-4D97-AF65-F5344CB8AC3E}">
        <p14:creationId xmlns:p14="http://schemas.microsoft.com/office/powerpoint/2010/main" val="29698910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e-IL"/>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9A61ABA7-0C2E-45CB-8E9C-7BDA482B280B}"/>
              </a:ext>
            </a:extLst>
          </p:cNvPr>
          <p:cNvSpPr>
            <a:spLocks noGrp="1"/>
          </p:cNvSpPr>
          <p:nvPr>
            <p:ph type="ctrTitle"/>
          </p:nvPr>
        </p:nvSpPr>
        <p:spPr>
          <a:xfrm>
            <a:off x="1524000" y="291853"/>
            <a:ext cx="9144000" cy="2387600"/>
          </a:xfrm>
        </p:spPr>
        <p:txBody>
          <a:bodyPr>
            <a:normAutofit/>
          </a:bodyPr>
          <a:lstStyle/>
          <a:p>
            <a:pPr rtl="1">
              <a:lnSpc>
                <a:spcPct val="115000"/>
              </a:lnSpc>
              <a:spcAft>
                <a:spcPts val="800"/>
              </a:spcAft>
            </a:pPr>
            <a:r>
              <a:rPr lang="he-IL" sz="3600" b="1" kern="100" dirty="0">
                <a:effectLst/>
                <a:latin typeface="Adobe Hebrew" panose="02040503050201020203" pitchFamily="18" charset="-79"/>
                <a:ea typeface="Calibri" panose="020F0502020204030204" pitchFamily="34" charset="0"/>
                <a:cs typeface="Adobe Hebrew" panose="02040503050201020203" pitchFamily="18" charset="-79"/>
              </a:rPr>
              <a:t>מטלה להערכה חלופית</a:t>
            </a:r>
            <a:br>
              <a:rPr lang="en-US" sz="3600" kern="100" dirty="0">
                <a:effectLst/>
                <a:latin typeface="Adobe Hebrew" panose="02040503050201020203" pitchFamily="18" charset="-79"/>
                <a:ea typeface="Calibri" panose="020F0502020204030204" pitchFamily="34" charset="0"/>
                <a:cs typeface="Adobe Hebrew" panose="02040503050201020203" pitchFamily="18" charset="-79"/>
              </a:rPr>
            </a:br>
            <a:r>
              <a:rPr lang="he-IL" sz="3600" b="1" u="sng" kern="100" dirty="0">
                <a:effectLst/>
                <a:latin typeface="Adobe Hebrew" panose="02040503050201020203" pitchFamily="18" charset="-79"/>
                <a:ea typeface="Calibri" panose="020F0502020204030204" pitchFamily="34" charset="0"/>
                <a:cs typeface="Adobe Hebrew" panose="02040503050201020203" pitchFamily="18" charset="-79"/>
              </a:rPr>
              <a:t>"יישומי מדע הנתונים במצוינות תפעולית"</a:t>
            </a:r>
            <a:br>
              <a:rPr lang="en-US" sz="3600" kern="100" dirty="0">
                <a:effectLst/>
                <a:latin typeface="Adobe Hebrew" panose="02040503050201020203" pitchFamily="18" charset="-79"/>
                <a:ea typeface="Calibri" panose="020F0502020204030204" pitchFamily="34" charset="0"/>
                <a:cs typeface="Adobe Hebrew" panose="02040503050201020203" pitchFamily="18" charset="-79"/>
              </a:rPr>
            </a:br>
            <a:endParaRPr lang="he-IL" sz="3600" dirty="0">
              <a:latin typeface="Adobe Hebrew" panose="02040503050201020203" pitchFamily="18" charset="-79"/>
              <a:cs typeface="Adobe Hebrew" panose="02040503050201020203" pitchFamily="18" charset="-79"/>
            </a:endParaRPr>
          </a:p>
        </p:txBody>
      </p:sp>
      <p:sp>
        <p:nvSpPr>
          <p:cNvPr id="3" name="כותרת משנה 2">
            <a:extLst>
              <a:ext uri="{FF2B5EF4-FFF2-40B4-BE49-F238E27FC236}">
                <a16:creationId xmlns:a16="http://schemas.microsoft.com/office/drawing/2014/main" id="{FB83B2D0-48BC-4BAC-9FDB-AD1559D6B1D5}"/>
              </a:ext>
            </a:extLst>
          </p:cNvPr>
          <p:cNvSpPr>
            <a:spLocks noGrp="1"/>
          </p:cNvSpPr>
          <p:nvPr>
            <p:ph type="subTitle" idx="1"/>
          </p:nvPr>
        </p:nvSpPr>
        <p:spPr>
          <a:xfrm>
            <a:off x="1456888" y="2801923"/>
            <a:ext cx="9037739" cy="1021360"/>
          </a:xfrm>
        </p:spPr>
        <p:txBody>
          <a:bodyPr>
            <a:noAutofit/>
          </a:bodyPr>
          <a:lstStyle/>
          <a:p>
            <a:r>
              <a:rPr lang="he-IL" sz="3200" dirty="0">
                <a:latin typeface="Adobe Hebrew" panose="02040503050201020203" pitchFamily="18" charset="-79"/>
                <a:cs typeface="Adobe Hebrew" panose="02040503050201020203" pitchFamily="18" charset="-79"/>
              </a:rPr>
              <a:t>מר אברהם </a:t>
            </a:r>
            <a:r>
              <a:rPr lang="he-IL" sz="3200" dirty="0" err="1">
                <a:latin typeface="Adobe Hebrew" panose="02040503050201020203" pitchFamily="18" charset="-79"/>
                <a:cs typeface="Adobe Hebrew" panose="02040503050201020203" pitchFamily="18" charset="-79"/>
              </a:rPr>
              <a:t>מורדוך</a:t>
            </a:r>
            <a:endParaRPr lang="he-IL" sz="3200" dirty="0">
              <a:latin typeface="Adobe Hebrew" panose="02040503050201020203" pitchFamily="18" charset="-79"/>
              <a:cs typeface="Adobe Hebrew" panose="02040503050201020203" pitchFamily="18" charset="-79"/>
            </a:endParaRPr>
          </a:p>
          <a:p>
            <a:r>
              <a:rPr lang="he-IL" sz="3200" dirty="0">
                <a:latin typeface="Adobe Hebrew" panose="02040503050201020203" pitchFamily="18" charset="-79"/>
                <a:cs typeface="Adobe Hebrew" panose="02040503050201020203" pitchFamily="18" charset="-79"/>
              </a:rPr>
              <a:t>תעשייה וניהול תשפ"ה, סמסטר ב'</a:t>
            </a:r>
          </a:p>
        </p:txBody>
      </p:sp>
      <p:sp>
        <p:nvSpPr>
          <p:cNvPr id="6" name="כותרת משנה 2">
            <a:extLst>
              <a:ext uri="{FF2B5EF4-FFF2-40B4-BE49-F238E27FC236}">
                <a16:creationId xmlns:a16="http://schemas.microsoft.com/office/drawing/2014/main" id="{7FD0F837-CF19-47E4-A561-CA57EC027388}"/>
              </a:ext>
            </a:extLst>
          </p:cNvPr>
          <p:cNvSpPr txBox="1">
            <a:spLocks/>
          </p:cNvSpPr>
          <p:nvPr/>
        </p:nvSpPr>
        <p:spPr>
          <a:xfrm>
            <a:off x="1456888" y="4598565"/>
            <a:ext cx="9037739" cy="1021360"/>
          </a:xfrm>
          <a:prstGeom prst="rect">
            <a:avLst/>
          </a:prstGeom>
        </p:spPr>
        <p:txBody>
          <a:bodyPr vert="horz" lIns="91440" tIns="45720" rIns="91440" bIns="45720" rtlCol="1">
            <a:no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he-IL" sz="2000" dirty="0">
                <a:latin typeface="Adobe Hebrew" panose="02040503050201020203" pitchFamily="18" charset="-79"/>
                <a:cs typeface="Adobe Hebrew" panose="02040503050201020203" pitchFamily="18" charset="-79"/>
              </a:rPr>
              <a:t>מאת:</a:t>
            </a:r>
          </a:p>
          <a:p>
            <a:r>
              <a:rPr lang="he-IL" sz="2000" dirty="0">
                <a:latin typeface="Adobe Hebrew" panose="02040503050201020203" pitchFamily="18" charset="-79"/>
                <a:cs typeface="Adobe Hebrew" panose="02040503050201020203" pitchFamily="18" charset="-79"/>
              </a:rPr>
              <a:t>ג'ולי הללי, מס ת"ז 322044835</a:t>
            </a:r>
          </a:p>
        </p:txBody>
      </p:sp>
    </p:spTree>
    <p:extLst>
      <p:ext uri="{BB962C8B-B14F-4D97-AF65-F5344CB8AC3E}">
        <p14:creationId xmlns:p14="http://schemas.microsoft.com/office/powerpoint/2010/main" val="1865364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68BB38-DCE5-2B5D-8242-A7D2452BC93F}"/>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9E9973A4-21A9-68D3-00A7-8E5A7A4B0D62}"/>
              </a:ext>
            </a:extLst>
          </p:cNvPr>
          <p:cNvSpPr>
            <a:spLocks noGrp="1"/>
          </p:cNvSpPr>
          <p:nvPr>
            <p:ph type="title"/>
          </p:nvPr>
        </p:nvSpPr>
        <p:spPr/>
        <p:txBody>
          <a:bodyPr/>
          <a:lstStyle/>
          <a:p>
            <a:r>
              <a:rPr lang="he-IL" dirty="0"/>
              <a:t>שאלה מס' 1: </a:t>
            </a:r>
          </a:p>
        </p:txBody>
      </p:sp>
      <p:sp>
        <p:nvSpPr>
          <p:cNvPr id="3" name="מציין מיקום תוכן 2">
            <a:extLst>
              <a:ext uri="{FF2B5EF4-FFF2-40B4-BE49-F238E27FC236}">
                <a16:creationId xmlns:a16="http://schemas.microsoft.com/office/drawing/2014/main" id="{CEBE1D4F-0A11-34A3-96C2-029AA9350C94}"/>
              </a:ext>
            </a:extLst>
          </p:cNvPr>
          <p:cNvSpPr>
            <a:spLocks noGrp="1"/>
          </p:cNvSpPr>
          <p:nvPr>
            <p:ph idx="1"/>
          </p:nvPr>
        </p:nvSpPr>
        <p:spPr>
          <a:xfrm>
            <a:off x="838200" y="1943071"/>
            <a:ext cx="10515600" cy="4351338"/>
          </a:xfrm>
        </p:spPr>
        <p:txBody>
          <a:bodyPr>
            <a:normAutofit lnSpcReduction="10000"/>
          </a:bodyPr>
          <a:lstStyle/>
          <a:p>
            <a:r>
              <a:rPr lang="he-IL" sz="1600" b="1" dirty="0"/>
              <a:t>שלב 1 – בניית קובץ ההזמנות וחישוב </a:t>
            </a:r>
            <a:r>
              <a:rPr lang="en-US" sz="1600" b="1" dirty="0"/>
              <a:t>OTD</a:t>
            </a:r>
          </a:p>
          <a:p>
            <a:r>
              <a:rPr lang="he-IL" sz="1600" dirty="0"/>
              <a:t>בשלב הראשון הקמנו טבלת הזמנות הכוללת את כל הנתונים הדרושים לחישוב מועדי האספקה ומדד ה־</a:t>
            </a:r>
            <a:r>
              <a:rPr lang="en-US" sz="1600" dirty="0"/>
              <a:t>OTD:</a:t>
            </a:r>
          </a:p>
          <a:p>
            <a:r>
              <a:rPr lang="he-IL" sz="1600" b="1" dirty="0"/>
              <a:t>הוספת תאריך התחלה</a:t>
            </a:r>
            <a:r>
              <a:rPr lang="he-IL" sz="1600" dirty="0"/>
              <a:t> – לכל הזמנה הוגדר מועד התחלה, המייצג את היום שבו מתחילים בפועל בייצור. זה מאפשר לחשב את מועד הסיום בפועל בצורה מדויקת.</a:t>
            </a:r>
          </a:p>
          <a:p>
            <a:r>
              <a:rPr lang="he-IL" sz="1600" b="1" dirty="0"/>
              <a:t>חישוב זמן ייצור לפי תחנות</a:t>
            </a:r>
            <a:r>
              <a:rPr lang="he-IL" sz="1600" dirty="0"/>
              <a:t> – לכל מוצר קיימים זמני עיבוד בכל תחנה. הכפלנו את זמני העיבוד בכמות ההזמנה, כדי לקבל את זמן הייצור הדרוש בכל תחנה.</a:t>
            </a:r>
          </a:p>
          <a:p>
            <a:r>
              <a:rPr lang="he-IL" sz="1600" b="1" dirty="0"/>
              <a:t>הוספת זמן כיוונון </a:t>
            </a:r>
            <a:r>
              <a:rPr lang="en-US" sz="1600" b="1" dirty="0"/>
              <a:t>(Setup)</a:t>
            </a:r>
            <a:r>
              <a:rPr lang="en-US" sz="1600" dirty="0"/>
              <a:t> – </a:t>
            </a:r>
            <a:r>
              <a:rPr lang="he-IL" sz="1600" dirty="0"/>
              <a:t>לכל מעבר בין תחנות הוספנו זמן כיוונון. הדבר מדמה את הזמן הנדרש להכנת המכונה לפני ייצור סדרה חדשה.</a:t>
            </a:r>
          </a:p>
          <a:p>
            <a:r>
              <a:rPr lang="he-IL" sz="1600" b="1" dirty="0"/>
              <a:t>חישוב זמן מצטבר</a:t>
            </a:r>
            <a:r>
              <a:rPr lang="he-IL" sz="1600" dirty="0"/>
              <a:t> – סיכמנו את זמני הייצור והכיוונון עבור כל ההזמנות לפי סדר העבודה, כדי לקבל את משך הזמן הכולל עד סיום כל הזמנה.</a:t>
            </a:r>
          </a:p>
          <a:p>
            <a:r>
              <a:rPr lang="he-IL" sz="1600" b="1" dirty="0"/>
              <a:t>חישוב תאריך אספקה בפועל</a:t>
            </a:r>
            <a:r>
              <a:rPr lang="he-IL" sz="1600" dirty="0"/>
              <a:t> – חישבנו את מועד הסיום בפועל על ידי הוספת הזמן המצטבר לתאריך ההתחלה, תוך התחשבות בכך שאין ייצור בסופי שבוע.</a:t>
            </a:r>
          </a:p>
          <a:p>
            <a:r>
              <a:rPr lang="he-IL" sz="1600" b="1" dirty="0"/>
              <a:t>חישוב</a:t>
            </a:r>
            <a:r>
              <a:rPr lang="en-US" sz="1600" b="1" dirty="0"/>
              <a:t>OTD</a:t>
            </a:r>
            <a:r>
              <a:rPr lang="en-US" sz="1600" dirty="0"/>
              <a:t> </a:t>
            </a:r>
            <a:r>
              <a:rPr lang="he-IL" sz="1600" dirty="0"/>
              <a:t> - השווינו בין תאריך היעד של ההזמנה לבין תאריך האספקה בפועל. </a:t>
            </a:r>
            <a:r>
              <a:rPr lang="en-US" sz="1600" dirty="0"/>
              <a:t>OTD </a:t>
            </a:r>
            <a:r>
              <a:rPr lang="he-IL" sz="1600" dirty="0"/>
              <a:t>הוא אחוז ההזמנות שסופקו בזמן מתוך כלל ההזמנות.</a:t>
            </a:r>
          </a:p>
          <a:p>
            <a:r>
              <a:rPr lang="he-IL" sz="1600" dirty="0"/>
              <a:t>קיבלנו </a:t>
            </a:r>
            <a:r>
              <a:rPr lang="en-US" sz="1600" dirty="0"/>
              <a:t>OTD</a:t>
            </a:r>
            <a:r>
              <a:rPr lang="he-IL" sz="1600" dirty="0"/>
              <a:t> מאוד  של 76%</a:t>
            </a:r>
          </a:p>
        </p:txBody>
      </p:sp>
      <p:pic>
        <p:nvPicPr>
          <p:cNvPr id="1028" name="Picture 4" descr="90+ Bottleneck Workflow Stock Photos, Pictures &amp; Royalty-Free Images -  iStock">
            <a:extLst>
              <a:ext uri="{FF2B5EF4-FFF2-40B4-BE49-F238E27FC236}">
                <a16:creationId xmlns:a16="http://schemas.microsoft.com/office/drawing/2014/main" id="{3FB376E9-1446-C05B-E961-E41A0B07AB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04" y="260059"/>
            <a:ext cx="2914651" cy="21383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46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כותרת 1">
            <a:extLst>
              <a:ext uri="{FF2B5EF4-FFF2-40B4-BE49-F238E27FC236}">
                <a16:creationId xmlns:a16="http://schemas.microsoft.com/office/drawing/2014/main" id="{60B8F1BF-AE82-4FFA-B969-073EDDD695D1}"/>
              </a:ext>
            </a:extLst>
          </p:cNvPr>
          <p:cNvSpPr>
            <a:spLocks noGrp="1"/>
          </p:cNvSpPr>
          <p:nvPr>
            <p:ph type="title"/>
          </p:nvPr>
        </p:nvSpPr>
        <p:spPr/>
        <p:txBody>
          <a:bodyPr/>
          <a:lstStyle/>
          <a:p>
            <a:r>
              <a:rPr lang="he-IL" dirty="0"/>
              <a:t>שאלה מס' 1: </a:t>
            </a:r>
          </a:p>
        </p:txBody>
      </p:sp>
      <p:sp>
        <p:nvSpPr>
          <p:cNvPr id="3" name="מציין מיקום תוכן 2">
            <a:extLst>
              <a:ext uri="{FF2B5EF4-FFF2-40B4-BE49-F238E27FC236}">
                <a16:creationId xmlns:a16="http://schemas.microsoft.com/office/drawing/2014/main" id="{CC00914C-1EEC-4372-954B-A0A792269AB8}"/>
              </a:ext>
            </a:extLst>
          </p:cNvPr>
          <p:cNvSpPr>
            <a:spLocks noGrp="1"/>
          </p:cNvSpPr>
          <p:nvPr>
            <p:ph idx="1"/>
          </p:nvPr>
        </p:nvSpPr>
        <p:spPr>
          <a:xfrm>
            <a:off x="2902226" y="1943071"/>
            <a:ext cx="8451574" cy="4351338"/>
          </a:xfrm>
        </p:spPr>
        <p:txBody>
          <a:bodyPr>
            <a:normAutofit/>
          </a:bodyPr>
          <a:lstStyle/>
          <a:p>
            <a:pPr marL="0" indent="0" algn="just">
              <a:buNone/>
            </a:pPr>
            <a:r>
              <a:rPr lang="he-IL" dirty="0"/>
              <a:t>שלב 2: א' – ניתוח צוואר הבקבוק בתהליך ההרכבה</a:t>
            </a:r>
          </a:p>
          <a:p>
            <a:r>
              <a:rPr lang="he-IL" sz="1600" dirty="0"/>
              <a:t>לצורך שיפור מדד ה</a:t>
            </a:r>
            <a:r>
              <a:rPr lang="en-US" sz="1600" dirty="0"/>
              <a:t> OTD </a:t>
            </a:r>
            <a:r>
              <a:rPr lang="he-IL" sz="1600" dirty="0"/>
              <a:t>ניתחתי וזיהיתי את הצוואר בקבוק שהוא תחנה 5 (הרכבה).כדי להקטין את העומס עליו</a:t>
            </a:r>
            <a:br>
              <a:rPr lang="en-US" sz="1600" dirty="0"/>
            </a:br>
            <a:r>
              <a:rPr lang="he-IL" sz="1600" dirty="0"/>
              <a:t>ניתן לעשות את השלבים הבאים:</a:t>
            </a:r>
            <a:br>
              <a:rPr lang="he-IL" sz="1600" dirty="0"/>
            </a:br>
            <a:endParaRPr lang="he-IL" sz="1600" dirty="0"/>
          </a:p>
          <a:p>
            <a:pPr algn="just"/>
            <a:r>
              <a:rPr lang="he-IL" sz="1600" b="1" dirty="0"/>
              <a:t>הקדמת משימות </a:t>
            </a:r>
            <a:r>
              <a:rPr lang="en-US" sz="1600" b="1" dirty="0"/>
              <a:t>(Front Loading)</a:t>
            </a:r>
            <a:r>
              <a:rPr lang="en-US" sz="1600" dirty="0"/>
              <a:t> – </a:t>
            </a:r>
            <a:r>
              <a:rPr lang="he-IL" sz="1600" dirty="0"/>
              <a:t>להעביר עבודות מתחנות אחרות מראש כך שכשהן מגיעות לתחנה 5 הן כבר מוכנות ומסונכרנות.</a:t>
            </a:r>
          </a:p>
          <a:p>
            <a:pPr algn="just"/>
            <a:r>
              <a:rPr lang="he-IL" sz="1600" b="1" dirty="0"/>
              <a:t>העברת עבודות שאינן צוואר בקבוק מוקדם</a:t>
            </a:r>
            <a:r>
              <a:rPr lang="he-IL" sz="1600" dirty="0"/>
              <a:t> – למשל עבודות הרכבה פשוטות לבצע קודם, כדי שלא יתפסו זמן מאוחר יותר.</a:t>
            </a:r>
          </a:p>
          <a:p>
            <a:pPr algn="just"/>
            <a:r>
              <a:rPr lang="he-IL" sz="1600" b="1" dirty="0"/>
              <a:t>הקטנת זמני</a:t>
            </a:r>
            <a:r>
              <a:rPr lang="en-US" sz="1600" b="1" dirty="0"/>
              <a:t>Setup </a:t>
            </a:r>
            <a:r>
              <a:rPr lang="he-IL" sz="1600" dirty="0"/>
              <a:t> - לאגד סדרות דומות לפי צבע ומוצר, לצמצום המעברים.</a:t>
            </a:r>
          </a:p>
          <a:p>
            <a:pPr algn="just"/>
            <a:r>
              <a:rPr lang="he-IL" sz="1600" b="1" dirty="0"/>
              <a:t>הוספת שעות עבודה בתחנה 5</a:t>
            </a:r>
            <a:r>
              <a:rPr lang="he-IL" sz="1600" dirty="0"/>
              <a:t> – משמרת נוספת או שעות נוספות.</a:t>
            </a:r>
          </a:p>
          <a:p>
            <a:pPr algn="just"/>
            <a:r>
              <a:rPr lang="he-IL" sz="1600" b="1" dirty="0"/>
              <a:t>העברת חלק מהעבודות לקבלן משנה</a:t>
            </a:r>
            <a:r>
              <a:rPr lang="he-IL" sz="1600" dirty="0"/>
              <a:t> – להוריד עומס ישיר.</a:t>
            </a:r>
          </a:p>
          <a:p>
            <a:pPr marL="0" indent="0" algn="just">
              <a:buNone/>
            </a:pPr>
            <a:endParaRPr lang="he-IL" dirty="0"/>
          </a:p>
        </p:txBody>
      </p:sp>
      <p:pic>
        <p:nvPicPr>
          <p:cNvPr id="1028" name="Picture 4" descr="90+ Bottleneck Workflow Stock Photos, Pictures &amp; Royalty-Free Images -  iStock">
            <a:extLst>
              <a:ext uri="{FF2B5EF4-FFF2-40B4-BE49-F238E27FC236}">
                <a16:creationId xmlns:a16="http://schemas.microsoft.com/office/drawing/2014/main" id="{D5E890D0-EF5B-4A1E-8EE6-605FF0F606A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04" y="260059"/>
            <a:ext cx="2914651" cy="21383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54001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2B1002-5496-03FB-6156-9387AB0B05BE}"/>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2CB962CF-61A3-4EF9-94F6-7C59B03295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46EA6E07-11CD-F986-B165-14362A239800}"/>
              </a:ext>
            </a:extLst>
          </p:cNvPr>
          <p:cNvSpPr>
            <a:spLocks noGrp="1"/>
          </p:cNvSpPr>
          <p:nvPr>
            <p:ph type="title"/>
          </p:nvPr>
        </p:nvSpPr>
        <p:spPr>
          <a:xfrm>
            <a:off x="838200" y="556337"/>
            <a:ext cx="6797405" cy="1651404"/>
          </a:xfrm>
        </p:spPr>
        <p:txBody>
          <a:bodyPr>
            <a:normAutofit/>
          </a:bodyPr>
          <a:lstStyle/>
          <a:p>
            <a:r>
              <a:rPr lang="he-IL" sz="4000" dirty="0"/>
              <a:t>שאלה מס' 1: </a:t>
            </a:r>
          </a:p>
        </p:txBody>
      </p:sp>
      <p:sp>
        <p:nvSpPr>
          <p:cNvPr id="3" name="מציין מיקום תוכן 2">
            <a:extLst>
              <a:ext uri="{FF2B5EF4-FFF2-40B4-BE49-F238E27FC236}">
                <a16:creationId xmlns:a16="http://schemas.microsoft.com/office/drawing/2014/main" id="{BD0DAD51-AF4E-2C86-B4BF-6DC27A970B68}"/>
              </a:ext>
            </a:extLst>
          </p:cNvPr>
          <p:cNvSpPr>
            <a:spLocks noGrp="1"/>
          </p:cNvSpPr>
          <p:nvPr>
            <p:ph idx="1"/>
          </p:nvPr>
        </p:nvSpPr>
        <p:spPr>
          <a:xfrm>
            <a:off x="838200" y="2013192"/>
            <a:ext cx="6797405" cy="3719384"/>
          </a:xfrm>
        </p:spPr>
        <p:txBody>
          <a:bodyPr>
            <a:normAutofit/>
          </a:bodyPr>
          <a:lstStyle/>
          <a:p>
            <a:pPr marL="0" indent="0">
              <a:buNone/>
            </a:pPr>
            <a:r>
              <a:rPr lang="he-IL" sz="2400" dirty="0"/>
              <a:t>שלב 2: ב' – ניתוח צוואר הבקבוק ושיפור ה-</a:t>
            </a:r>
            <a:r>
              <a:rPr lang="en-US" sz="2400" dirty="0"/>
              <a:t>OTD</a:t>
            </a:r>
            <a:endParaRPr lang="he-IL" sz="2400" dirty="0"/>
          </a:p>
          <a:p>
            <a:r>
              <a:rPr lang="he-IL" sz="1300" b="1" dirty="0"/>
              <a:t>חישוב עומס בכל תחנה</a:t>
            </a:r>
            <a:r>
              <a:rPr lang="he-IL" sz="1300" dirty="0"/>
              <a:t> – סיכמנו את זמני הייצור של כל ההזמנות לכל תחנה, כולל זמני הכיוונון,</a:t>
            </a:r>
            <a:br>
              <a:rPr lang="en-US" sz="1300" dirty="0"/>
            </a:br>
            <a:r>
              <a:rPr lang="he-IL" sz="1300" dirty="0"/>
              <a:t> כדי לזהות את התחנה העמוסה ביותר נמצא שתחנת ההרכבה (תחנה 5) היא צוואר הבקבוק – התחנה שמגבילה</a:t>
            </a:r>
            <a:br>
              <a:rPr lang="en-US" sz="1300" dirty="0"/>
            </a:br>
            <a:r>
              <a:rPr lang="he-IL" sz="1300" dirty="0"/>
              <a:t> את קצב הייצור של המערכת.</a:t>
            </a:r>
          </a:p>
          <a:p>
            <a:r>
              <a:rPr lang="he-IL" sz="1300" b="1" dirty="0"/>
              <a:t>התמקדות ב-</a:t>
            </a:r>
            <a:r>
              <a:rPr lang="en-US" sz="1300" b="1" dirty="0"/>
              <a:t>CCR </a:t>
            </a:r>
            <a:r>
              <a:rPr lang="he-IL" sz="1300" b="1" dirty="0"/>
              <a:t>(צוואר הבקבוק)</a:t>
            </a:r>
            <a:r>
              <a:rPr lang="he-IL" sz="1300" dirty="0"/>
              <a:t> – מכיוון שההרכבה היא התחנה הקריטית, תזמון ההזמנות בוצע כך שתמיד תהיה לה עבודה רציפה.</a:t>
            </a:r>
          </a:p>
          <a:p>
            <a:r>
              <a:rPr lang="he-IL" sz="1300" b="1" dirty="0"/>
              <a:t>הפחתת עומס על ה</a:t>
            </a:r>
            <a:r>
              <a:rPr lang="en-US" sz="1300" b="1" dirty="0"/>
              <a:t>CCR</a:t>
            </a:r>
            <a:r>
              <a:rPr lang="en-US" sz="1300" dirty="0"/>
              <a:t> -  </a:t>
            </a:r>
            <a:r>
              <a:rPr lang="he-IL" sz="1300" dirty="0"/>
              <a:t> שיפרנו את סדר העבודה כדי לצמצם זמני כיוונון בהרכבה בעזרת מיון ההזמנות כך שמוצרים מאותו סוג ייוצרו ברצף.</a:t>
            </a:r>
          </a:p>
          <a:p>
            <a:r>
              <a:rPr lang="he-IL" sz="1300" b="1" dirty="0"/>
              <a:t>הוספת </a:t>
            </a:r>
            <a:r>
              <a:rPr lang="en-US" sz="1300" b="1" dirty="0"/>
              <a:t>Buffer </a:t>
            </a:r>
            <a:r>
              <a:rPr lang="he-IL" sz="1300" b="1" dirty="0"/>
              <a:t> לפני ה</a:t>
            </a:r>
            <a:r>
              <a:rPr lang="en-US" sz="1300" b="1" dirty="0"/>
              <a:t>CCR</a:t>
            </a:r>
            <a:r>
              <a:rPr lang="en-US" sz="1300" dirty="0"/>
              <a:t> - </a:t>
            </a:r>
            <a:r>
              <a:rPr lang="he-IL" sz="1300" dirty="0"/>
              <a:t> קביעת מלאי ביניים של הזמנות מוכנות לפני ההרכבה מונעת מצב שבו התחנה עומדת ללא עבודה במקרה של עיכובים.</a:t>
            </a:r>
          </a:p>
          <a:p>
            <a:r>
              <a:rPr lang="he-IL" sz="1300" b="1" dirty="0"/>
              <a:t>בדיקת ה-</a:t>
            </a:r>
            <a:r>
              <a:rPr lang="en-US" sz="1300" b="1" dirty="0"/>
              <a:t>OTD </a:t>
            </a:r>
            <a:r>
              <a:rPr lang="he-IL" sz="1300" b="1" dirty="0"/>
              <a:t> לאחר השיפור</a:t>
            </a:r>
            <a:r>
              <a:rPr lang="he-IL" sz="1300" dirty="0"/>
              <a:t> – לאחר שינוי סדר העבודה והוספת הבאפר, חישבנו מחדש את ה־</a:t>
            </a:r>
            <a:r>
              <a:rPr lang="en-US" sz="1300" dirty="0"/>
              <a:t>OTD </a:t>
            </a:r>
            <a:r>
              <a:rPr lang="he-IL" sz="1300" dirty="0"/>
              <a:t> ונרשמה עלייה באחוז ההזמנות שסופקו בזמן.</a:t>
            </a:r>
          </a:p>
          <a:p>
            <a:r>
              <a:rPr lang="he-IL" sz="1300" dirty="0"/>
              <a:t>ה-</a:t>
            </a:r>
            <a:r>
              <a:rPr lang="en-US" sz="1300" dirty="0"/>
              <a:t>OTD</a:t>
            </a:r>
            <a:r>
              <a:rPr lang="he-IL" sz="1300" dirty="0"/>
              <a:t> עלה 86%.</a:t>
            </a:r>
          </a:p>
        </p:txBody>
      </p:sp>
      <p:pic>
        <p:nvPicPr>
          <p:cNvPr id="1028" name="Picture 4" descr="90+ Bottleneck Workflow Stock Photos, Pictures &amp; Royalty-Free Images -  iStock">
            <a:extLst>
              <a:ext uri="{FF2B5EF4-FFF2-40B4-BE49-F238E27FC236}">
                <a16:creationId xmlns:a16="http://schemas.microsoft.com/office/drawing/2014/main" id="{E32C918C-17AD-E635-A237-C9DF6BF1CC0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997556" y="288849"/>
            <a:ext cx="3995623" cy="2926793"/>
          </a:xfrm>
          <a:prstGeom prst="rect">
            <a:avLst/>
          </a:prstGeom>
          <a:extLst>
            <a:ext uri="{909E8E84-426E-40DD-AFC4-6F175D3DCCD1}">
              <a14:hiddenFill xmlns:a14="http://schemas.microsoft.com/office/drawing/2010/main">
                <a:solidFill>
                  <a:srgbClr val="FFFFFF"/>
                </a:solidFill>
              </a14:hiddenFill>
            </a:ext>
          </a:extLst>
        </p:spPr>
      </p:pic>
      <p:pic>
        <p:nvPicPr>
          <p:cNvPr id="5" name="Picture 4" descr="A black text on a white background&#10;&#10;AI-generated content may be incorrect.">
            <a:extLst>
              <a:ext uri="{FF2B5EF4-FFF2-40B4-BE49-F238E27FC236}">
                <a16:creationId xmlns:a16="http://schemas.microsoft.com/office/drawing/2014/main" id="{4AA0C753-22FF-A3BB-82F5-14508674CF58}"/>
              </a:ext>
            </a:extLst>
          </p:cNvPr>
          <p:cNvPicPr>
            <a:picLocks noChangeAspect="1"/>
          </p:cNvPicPr>
          <p:nvPr/>
        </p:nvPicPr>
        <p:blipFill>
          <a:blip r:embed="rId3"/>
          <a:stretch>
            <a:fillRect/>
          </a:stretch>
        </p:blipFill>
        <p:spPr>
          <a:xfrm>
            <a:off x="7829916" y="3736777"/>
            <a:ext cx="3995623" cy="859058"/>
          </a:xfrm>
          <a:prstGeom prst="rect">
            <a:avLst/>
          </a:prstGeom>
        </p:spPr>
      </p:pic>
      <p:sp>
        <p:nvSpPr>
          <p:cNvPr id="7" name="TextBox 6">
            <a:extLst>
              <a:ext uri="{FF2B5EF4-FFF2-40B4-BE49-F238E27FC236}">
                <a16:creationId xmlns:a16="http://schemas.microsoft.com/office/drawing/2014/main" id="{8F7169DD-7845-8714-87EC-BC24CAD17E28}"/>
              </a:ext>
            </a:extLst>
          </p:cNvPr>
          <p:cNvSpPr txBox="1"/>
          <p:nvPr/>
        </p:nvSpPr>
        <p:spPr>
          <a:xfrm>
            <a:off x="9537664" y="3429000"/>
            <a:ext cx="2196435" cy="307777"/>
          </a:xfrm>
          <a:prstGeom prst="rect">
            <a:avLst/>
          </a:prstGeom>
          <a:noFill/>
        </p:spPr>
        <p:txBody>
          <a:bodyPr wrap="square" rtlCol="1">
            <a:spAutoFit/>
          </a:bodyPr>
          <a:lstStyle/>
          <a:p>
            <a:r>
              <a:rPr lang="he-IL" sz="1400" dirty="0"/>
              <a:t>חישוב עומס לכל תחנה:</a:t>
            </a:r>
          </a:p>
        </p:txBody>
      </p:sp>
      <p:pic>
        <p:nvPicPr>
          <p:cNvPr id="10" name="Picture 9">
            <a:extLst>
              <a:ext uri="{FF2B5EF4-FFF2-40B4-BE49-F238E27FC236}">
                <a16:creationId xmlns:a16="http://schemas.microsoft.com/office/drawing/2014/main" id="{64F80746-57C8-6A67-64A7-B52B1B40B95B}"/>
              </a:ext>
            </a:extLst>
          </p:cNvPr>
          <p:cNvPicPr>
            <a:picLocks noChangeAspect="1"/>
          </p:cNvPicPr>
          <p:nvPr/>
        </p:nvPicPr>
        <p:blipFill>
          <a:blip r:embed="rId4"/>
          <a:stretch>
            <a:fillRect/>
          </a:stretch>
        </p:blipFill>
        <p:spPr>
          <a:xfrm>
            <a:off x="7429014" y="4445124"/>
            <a:ext cx="4305085" cy="1840636"/>
          </a:xfrm>
          <a:prstGeom prst="rect">
            <a:avLst/>
          </a:prstGeom>
        </p:spPr>
      </p:pic>
    </p:spTree>
    <p:extLst>
      <p:ext uri="{BB962C8B-B14F-4D97-AF65-F5344CB8AC3E}">
        <p14:creationId xmlns:p14="http://schemas.microsoft.com/office/powerpoint/2010/main" val="1403547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2C3750-A5DA-383C-6E99-AA2FA592F01B}"/>
            </a:ext>
          </a:extLst>
        </p:cNvPr>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כותרת 1">
            <a:extLst>
              <a:ext uri="{FF2B5EF4-FFF2-40B4-BE49-F238E27FC236}">
                <a16:creationId xmlns:a16="http://schemas.microsoft.com/office/drawing/2014/main" id="{C5A89D4B-3960-7138-FB58-8DAF1D90F92B}"/>
              </a:ext>
            </a:extLst>
          </p:cNvPr>
          <p:cNvSpPr>
            <a:spLocks noGrp="1"/>
          </p:cNvSpPr>
          <p:nvPr>
            <p:ph type="title"/>
          </p:nvPr>
        </p:nvSpPr>
        <p:spPr>
          <a:xfrm>
            <a:off x="572493" y="238539"/>
            <a:ext cx="11018520" cy="1434415"/>
          </a:xfrm>
        </p:spPr>
        <p:txBody>
          <a:bodyPr anchor="b">
            <a:normAutofit/>
          </a:bodyPr>
          <a:lstStyle/>
          <a:p>
            <a:r>
              <a:rPr lang="he-IL" sz="5400"/>
              <a:t>שאלה מס' 1: </a:t>
            </a:r>
          </a:p>
        </p:txBody>
      </p:sp>
      <p:sp>
        <p:nvSpPr>
          <p:cNvPr id="1035"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מציין מיקום תוכן 2">
            <a:extLst>
              <a:ext uri="{FF2B5EF4-FFF2-40B4-BE49-F238E27FC236}">
                <a16:creationId xmlns:a16="http://schemas.microsoft.com/office/drawing/2014/main" id="{7CF5D21D-3A2A-0913-0F17-9C7CE2771577}"/>
              </a:ext>
            </a:extLst>
          </p:cNvPr>
          <p:cNvSpPr>
            <a:spLocks noGrp="1"/>
          </p:cNvSpPr>
          <p:nvPr>
            <p:ph idx="1"/>
          </p:nvPr>
        </p:nvSpPr>
        <p:spPr>
          <a:xfrm>
            <a:off x="572493" y="2071316"/>
            <a:ext cx="6713552" cy="4119172"/>
          </a:xfrm>
        </p:spPr>
        <p:txBody>
          <a:bodyPr anchor="t">
            <a:normAutofit lnSpcReduction="10000"/>
          </a:bodyPr>
          <a:lstStyle/>
          <a:p>
            <a:pPr marL="0" indent="0">
              <a:buNone/>
            </a:pPr>
            <a:r>
              <a:rPr lang="he-IL" sz="2400" b="1" dirty="0"/>
              <a:t>שלב 3 – התמודדות עם תקלות ושמירה על ה־</a:t>
            </a:r>
            <a:r>
              <a:rPr lang="en-US" sz="2400" b="1" dirty="0"/>
              <a:t>OTD</a:t>
            </a:r>
          </a:p>
          <a:p>
            <a:pPr marL="0" indent="0">
              <a:buNone/>
            </a:pPr>
            <a:r>
              <a:rPr lang="he-IL" sz="1400" b="1" dirty="0"/>
              <a:t>הבעיה</a:t>
            </a:r>
            <a:r>
              <a:rPr lang="he-IL" sz="1400" dirty="0"/>
              <a:t> – מכונת הניקוי ישנה ונוטה להיכשל בממוצע פעם אחת כל שלושה ימים. כל תקלה גורמת להשבתה של כ־3 שעות.</a:t>
            </a:r>
          </a:p>
          <a:p>
            <a:pPr marL="0" indent="0">
              <a:buNone/>
            </a:pPr>
            <a:r>
              <a:rPr lang="he-IL" sz="1400" dirty="0"/>
              <a:t>אם התקלה מתרחשת בלי היערכות מוקדמת, היא עלולה לעכב את הייצור ולהוריד את ה-</a:t>
            </a:r>
            <a:r>
              <a:rPr lang="en-US" sz="1400" dirty="0"/>
              <a:t>OTD.</a:t>
            </a:r>
            <a:br>
              <a:rPr lang="en-US" sz="1400" dirty="0"/>
            </a:br>
            <a:r>
              <a:rPr lang="he-IL" sz="1400" dirty="0"/>
              <a:t>לאחר חישוב זמן עומס לתחנה ניתן לראות זמן העומס של מכונת ניקוי עדיין יותר קטנה מתחנת ההרכבה לכן המכונה אינה הצוואר בקבוק החדש אבל אם הזמן היה גבוה יותר היינו מבצעים את הפתרון הבא.</a:t>
            </a:r>
            <a:endParaRPr lang="en-US" sz="1400" dirty="0"/>
          </a:p>
          <a:p>
            <a:pPr marL="0" indent="0">
              <a:buNone/>
            </a:pPr>
            <a:r>
              <a:rPr lang="he-IL" sz="1400" b="1" dirty="0"/>
              <a:t>הפתרון</a:t>
            </a:r>
            <a:r>
              <a:rPr lang="he-IL" sz="1400" dirty="0"/>
              <a:t> – שמירת </a:t>
            </a:r>
            <a:r>
              <a:rPr lang="en-US" sz="1400" dirty="0"/>
              <a:t>)Buffer</a:t>
            </a:r>
            <a:r>
              <a:rPr lang="he-IL" sz="1400" dirty="0"/>
              <a:t>מלאי ביניים) של מוצרים מוכנים לפני תחנת ההרכבה (ה-</a:t>
            </a:r>
            <a:r>
              <a:rPr lang="en-US" sz="1400" dirty="0"/>
              <a:t>(CCR</a:t>
            </a:r>
            <a:endParaRPr lang="he-IL" sz="1400" dirty="0"/>
          </a:p>
          <a:p>
            <a:pPr marL="0" indent="0">
              <a:buNone/>
            </a:pPr>
            <a:r>
              <a:rPr lang="he-IL" sz="1400" dirty="0"/>
              <a:t>הבאפר מחושב כך שיספיק להחזיק את ההרכבה פעילה במשך כל זמן התיקון של מכונת הניקוי</a:t>
            </a:r>
          </a:p>
          <a:p>
            <a:pPr marL="0" indent="0">
              <a:buNone/>
            </a:pPr>
            <a:r>
              <a:rPr lang="he-IL" sz="1400" dirty="0"/>
              <a:t> (3 שעות).</a:t>
            </a:r>
          </a:p>
          <a:p>
            <a:pPr marL="0" indent="0">
              <a:buNone/>
            </a:pPr>
            <a:r>
              <a:rPr lang="he-IL" sz="1400" b="1" dirty="0"/>
              <a:t>החישוב</a:t>
            </a:r>
            <a:r>
              <a:rPr lang="he-IL" sz="1400" dirty="0"/>
              <a:t> – נקבע גודל הבאפר לפי קצב הייצור הממוצע של ההרכבה, כך שיכלול את מספר היחידות הדרושות לכיסוי הפסקה של 180 דקות.</a:t>
            </a:r>
          </a:p>
          <a:p>
            <a:pPr marL="0" indent="0">
              <a:buNone/>
            </a:pPr>
            <a:r>
              <a:rPr lang="he-IL" sz="1400" b="1" dirty="0"/>
              <a:t>התוצאה</a:t>
            </a:r>
            <a:r>
              <a:rPr lang="he-IL" sz="1400" dirty="0"/>
              <a:t> – גם אם הניקוי מושבת זמנית, ההרכבה ממשיכה לעבוד על מלאי הביניים, ותאריכי האספקה נשמרים.</a:t>
            </a:r>
          </a:p>
          <a:p>
            <a:pPr marL="0" indent="0">
              <a:buNone/>
            </a:pPr>
            <a:r>
              <a:rPr lang="he-IL" sz="1400" dirty="0"/>
              <a:t>כך ה-</a:t>
            </a:r>
            <a:r>
              <a:rPr lang="en-US" sz="1400" dirty="0"/>
              <a:t>OTD </a:t>
            </a:r>
            <a:r>
              <a:rPr lang="he-IL" sz="1400" dirty="0"/>
              <a:t> נשאר גבוה ואינו נפגע מתקלות חוזרות.</a:t>
            </a:r>
          </a:p>
        </p:txBody>
      </p:sp>
      <p:pic>
        <p:nvPicPr>
          <p:cNvPr id="1028" name="Picture 4" descr="90+ Bottleneck Workflow Stock Photos, Pictures &amp; Royalty-Free Images -  iStock">
            <a:extLst>
              <a:ext uri="{FF2B5EF4-FFF2-40B4-BE49-F238E27FC236}">
                <a16:creationId xmlns:a16="http://schemas.microsoft.com/office/drawing/2014/main" id="{0B762224-772E-57D8-0F62-A3915D3CA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707" r="24821" b="-2"/>
          <a:stretch>
            <a:fillRect/>
          </a:stretch>
        </p:blipFill>
        <p:spPr bwMode="auto">
          <a:xfrm>
            <a:off x="7675658" y="2093976"/>
            <a:ext cx="3941064" cy="409651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3634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98E21-6E6A-37A3-64AB-8AD5581E5C5A}"/>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87E87896-E706-4A2B-73A2-17102777B554}"/>
              </a:ext>
            </a:extLst>
          </p:cNvPr>
          <p:cNvSpPr>
            <a:spLocks noGrp="1"/>
          </p:cNvSpPr>
          <p:nvPr>
            <p:ph type="title"/>
          </p:nvPr>
        </p:nvSpPr>
        <p:spPr/>
        <p:txBody>
          <a:bodyPr/>
          <a:lstStyle/>
          <a:p>
            <a:r>
              <a:rPr lang="he-IL" dirty="0"/>
              <a:t>שאלה מס' 3: </a:t>
            </a:r>
          </a:p>
        </p:txBody>
      </p:sp>
      <p:sp>
        <p:nvSpPr>
          <p:cNvPr id="3" name="מציין מיקום תוכן 2">
            <a:extLst>
              <a:ext uri="{FF2B5EF4-FFF2-40B4-BE49-F238E27FC236}">
                <a16:creationId xmlns:a16="http://schemas.microsoft.com/office/drawing/2014/main" id="{2A62AFB9-5377-C13C-2A0B-DD6A5F94FB2C}"/>
              </a:ext>
            </a:extLst>
          </p:cNvPr>
          <p:cNvSpPr>
            <a:spLocks noGrp="1"/>
          </p:cNvSpPr>
          <p:nvPr>
            <p:ph idx="1"/>
          </p:nvPr>
        </p:nvSpPr>
        <p:spPr>
          <a:xfrm>
            <a:off x="3586038" y="1943071"/>
            <a:ext cx="7767762" cy="4351338"/>
          </a:xfrm>
        </p:spPr>
        <p:txBody>
          <a:bodyPr>
            <a:normAutofit lnSpcReduction="10000"/>
          </a:bodyPr>
          <a:lstStyle/>
          <a:p>
            <a:pPr marL="0" indent="0">
              <a:buNone/>
            </a:pPr>
            <a:r>
              <a:rPr lang="he-IL" b="1" dirty="0"/>
              <a:t>שלב 1 – בחירת מודל</a:t>
            </a:r>
            <a:endParaRPr lang="he-IL" dirty="0"/>
          </a:p>
          <a:p>
            <a:pPr marL="0" indent="0" algn="just">
              <a:buNone/>
            </a:pPr>
            <a:r>
              <a:rPr lang="he-IL" sz="1600" dirty="0"/>
              <a:t>המודל שבחרתי הוא – </a:t>
            </a:r>
            <a:r>
              <a:rPr lang="en-US" sz="1600" dirty="0"/>
              <a:t>VMI (Vendor Managed Inventory)</a:t>
            </a:r>
          </a:p>
          <a:p>
            <a:pPr marL="0" indent="0">
              <a:buNone/>
            </a:pPr>
            <a:r>
              <a:rPr lang="he-IL" sz="1600" b="1" dirty="0"/>
              <a:t>עקרונות המודל:</a:t>
            </a:r>
            <a:endParaRPr lang="he-IL" sz="1600" dirty="0"/>
          </a:p>
          <a:p>
            <a:r>
              <a:rPr lang="he-IL" sz="1600" dirty="0"/>
              <a:t>הספק מנהל את המלאי אצל הלקוח על בסיס נתוני משיכה בפועל.</a:t>
            </a:r>
          </a:p>
          <a:p>
            <a:r>
              <a:rPr lang="he-IL" sz="1600" dirty="0"/>
              <a:t>מוגדרים שני פרמטרים מרכזיים:</a:t>
            </a:r>
          </a:p>
          <a:p>
            <a:pPr lvl="1"/>
            <a:r>
              <a:rPr lang="en-US" sz="1600" b="1" dirty="0"/>
              <a:t> Trigger level</a:t>
            </a:r>
            <a:r>
              <a:rPr lang="en-US" sz="1600" dirty="0"/>
              <a:t> </a:t>
            </a:r>
            <a:r>
              <a:rPr lang="he-IL" sz="1600" dirty="0"/>
              <a:t>צריכה ממוצעת של 14 ימים (ולפי הצורך תוספת לשונות).</a:t>
            </a:r>
          </a:p>
          <a:p>
            <a:pPr lvl="1"/>
            <a:r>
              <a:rPr lang="en-US" sz="1600" b="1" dirty="0"/>
              <a:t>Target level</a:t>
            </a:r>
            <a:r>
              <a:rPr lang="he-IL" sz="1600" b="1" dirty="0"/>
              <a:t> </a:t>
            </a:r>
            <a:r>
              <a:rPr lang="he-IL" sz="1600" dirty="0"/>
              <a:t>להשלים עד רמה שמחזירה את המלאי אל הירוק לאחר כל משלוח</a:t>
            </a:r>
          </a:p>
          <a:p>
            <a:pPr marL="0" indent="0">
              <a:buNone/>
            </a:pPr>
            <a:r>
              <a:rPr lang="he-IL" sz="1600" dirty="0"/>
              <a:t>הלקוח מדווח </a:t>
            </a:r>
            <a:r>
              <a:rPr lang="he-IL" sz="1600" b="1" dirty="0"/>
              <a:t>יומית</a:t>
            </a:r>
            <a:r>
              <a:rPr lang="he-IL" sz="1600" dirty="0"/>
              <a:t> על המשיכות כשהמלאי יורד אל קו האזהרה</a:t>
            </a:r>
            <a:r>
              <a:rPr lang="en-US" sz="1600" dirty="0"/>
              <a:t> Trigger </a:t>
            </a:r>
            <a:r>
              <a:rPr lang="he-IL" sz="1600" dirty="0"/>
              <a:t>הספק משנע החזרה לרמת ה-</a:t>
            </a:r>
            <a:r>
              <a:rPr lang="en-US" sz="1600" dirty="0"/>
              <a:t>Target</a:t>
            </a:r>
            <a:r>
              <a:rPr lang="he-IL" sz="1600" dirty="0"/>
              <a:t>.</a:t>
            </a:r>
          </a:p>
          <a:p>
            <a:pPr marL="0" indent="0">
              <a:buNone/>
            </a:pPr>
            <a:r>
              <a:rPr lang="he-IL" sz="1600" b="1" dirty="0"/>
              <a:t>יתרונות המודל:</a:t>
            </a:r>
            <a:endParaRPr lang="he-IL" sz="1600" dirty="0"/>
          </a:p>
          <a:p>
            <a:r>
              <a:rPr lang="he-IL" sz="1600" dirty="0"/>
              <a:t>ב-</a:t>
            </a:r>
            <a:r>
              <a:rPr lang="en-US" sz="1600" dirty="0"/>
              <a:t> VMI </a:t>
            </a:r>
            <a:r>
              <a:rPr lang="he-IL" sz="1600" dirty="0"/>
              <a:t>אין כמעט פקודות רכש – הספק יוזם, ומקבלים </a:t>
            </a:r>
            <a:r>
              <a:rPr lang="he-IL" sz="1600" b="1" dirty="0"/>
              <a:t>חשבונית תקופתית אחת</a:t>
            </a:r>
            <a:r>
              <a:rPr lang="he-IL" sz="1600" dirty="0"/>
              <a:t>. זה ממזער עומס אדמיניסטרטיבי ועלות טיפול. </a:t>
            </a:r>
          </a:p>
          <a:p>
            <a:r>
              <a:rPr lang="he-IL" sz="1600" dirty="0"/>
              <a:t>הקטנת מלאי ממוצע – המלאי נשמר סביב רמת הטריגר.</a:t>
            </a:r>
          </a:p>
          <a:p>
            <a:r>
              <a:rPr lang="he-IL" sz="1600" dirty="0"/>
              <a:t>שמירה על ה-</a:t>
            </a:r>
            <a:r>
              <a:rPr lang="en-US" sz="1600" dirty="0"/>
              <a:t>OTD </a:t>
            </a:r>
            <a:r>
              <a:rPr lang="he-IL" sz="1600" dirty="0"/>
              <a:t> -הבאפר מגן מפני חוסרים גם במקרה של עיכובים.</a:t>
            </a:r>
          </a:p>
        </p:txBody>
      </p:sp>
      <p:pic>
        <p:nvPicPr>
          <p:cNvPr id="1028" name="Picture 4" descr="90+ Bottleneck Workflow Stock Photos, Pictures &amp; Royalty-Free Images -  iStock">
            <a:extLst>
              <a:ext uri="{FF2B5EF4-FFF2-40B4-BE49-F238E27FC236}">
                <a16:creationId xmlns:a16="http://schemas.microsoft.com/office/drawing/2014/main" id="{9A3ECD52-1424-9F63-D99D-8079C4C221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04" y="260059"/>
            <a:ext cx="2914651" cy="21383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898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F10CE-D6BD-493C-64F0-C5D68DEC46A4}"/>
            </a:ext>
          </a:extLst>
        </p:cNvPr>
        <p:cNvGrpSpPr/>
        <p:nvPr/>
      </p:nvGrpSpPr>
      <p:grpSpPr>
        <a:xfrm>
          <a:off x="0" y="0"/>
          <a:ext cx="0" cy="0"/>
          <a:chOff x="0" y="0"/>
          <a:chExt cx="0" cy="0"/>
        </a:xfrm>
      </p:grpSpPr>
      <p:sp>
        <p:nvSpPr>
          <p:cNvPr id="2" name="כותרת 1">
            <a:extLst>
              <a:ext uri="{FF2B5EF4-FFF2-40B4-BE49-F238E27FC236}">
                <a16:creationId xmlns:a16="http://schemas.microsoft.com/office/drawing/2014/main" id="{ECF29199-FC39-2668-14F5-C433A011298E}"/>
              </a:ext>
            </a:extLst>
          </p:cNvPr>
          <p:cNvSpPr>
            <a:spLocks noGrp="1"/>
          </p:cNvSpPr>
          <p:nvPr>
            <p:ph type="title"/>
          </p:nvPr>
        </p:nvSpPr>
        <p:spPr/>
        <p:txBody>
          <a:bodyPr/>
          <a:lstStyle/>
          <a:p>
            <a:r>
              <a:rPr lang="he-IL" dirty="0"/>
              <a:t>שאלה מס' 3: </a:t>
            </a:r>
          </a:p>
        </p:txBody>
      </p:sp>
      <p:sp>
        <p:nvSpPr>
          <p:cNvPr id="3" name="מציין מיקום תוכן 2">
            <a:extLst>
              <a:ext uri="{FF2B5EF4-FFF2-40B4-BE49-F238E27FC236}">
                <a16:creationId xmlns:a16="http://schemas.microsoft.com/office/drawing/2014/main" id="{9D57BC1B-3F7F-28C9-8F7F-10BD8B6F7DF8}"/>
              </a:ext>
            </a:extLst>
          </p:cNvPr>
          <p:cNvSpPr>
            <a:spLocks noGrp="1"/>
          </p:cNvSpPr>
          <p:nvPr>
            <p:ph idx="1"/>
          </p:nvPr>
        </p:nvSpPr>
        <p:spPr>
          <a:xfrm>
            <a:off x="3586038" y="1943071"/>
            <a:ext cx="7767762" cy="4351338"/>
          </a:xfrm>
        </p:spPr>
        <p:txBody>
          <a:bodyPr>
            <a:normAutofit/>
          </a:bodyPr>
          <a:lstStyle/>
          <a:p>
            <a:pPr marL="0" indent="0">
              <a:buNone/>
            </a:pPr>
            <a:r>
              <a:rPr lang="he-IL" b="1" dirty="0"/>
              <a:t>שלב 1 – בחירת מודל</a:t>
            </a:r>
            <a:endParaRPr lang="he-IL" dirty="0"/>
          </a:p>
          <a:p>
            <a:pPr marL="0" indent="0" algn="just">
              <a:buNone/>
            </a:pPr>
            <a:r>
              <a:rPr lang="he-IL" sz="1600" dirty="0"/>
              <a:t>המודל שבחרתי הוא – </a:t>
            </a:r>
            <a:r>
              <a:rPr lang="en-US" sz="1600" dirty="0"/>
              <a:t>VMI (Vendor Managed Inventory)</a:t>
            </a:r>
          </a:p>
          <a:p>
            <a:pPr lvl="0"/>
            <a:r>
              <a:rPr lang="he-IL" sz="1600" dirty="0"/>
              <a:t>ניתן לראות כי המלאי הנוכחי מתעדכן בכל פעם שהוא יורד מתחת לכמות הטריגר.</a:t>
            </a:r>
            <a:br>
              <a:rPr lang="he-IL" sz="1600" dirty="0"/>
            </a:br>
            <a:r>
              <a:rPr lang="he-IL" sz="1600" dirty="0"/>
              <a:t>כדי לחשב את כמות הטריגר, חישבנו תחילה את ממוצע הצריכה היומית והכפלנו אותו במספר הימים שנקבע (14 יום).</a:t>
            </a:r>
            <a:br>
              <a:rPr lang="he-IL" sz="1600" dirty="0"/>
            </a:br>
            <a:r>
              <a:rPr lang="he-IL" sz="1600" dirty="0"/>
              <a:t>לאחר מכן, חישבנו את </a:t>
            </a:r>
            <a:r>
              <a:rPr lang="en-US" sz="1600" b="1" dirty="0"/>
              <a:t>Target Level</a:t>
            </a:r>
            <a:r>
              <a:rPr lang="en-US" sz="1600" dirty="0"/>
              <a:t> </a:t>
            </a:r>
            <a:r>
              <a:rPr lang="he-IL" sz="1600" dirty="0"/>
              <a:t> הרמה שאליה ממלאים את המלאי מחדש ברגע שהוא מגיע לכמות הטריגר.</a:t>
            </a:r>
            <a:br>
              <a:rPr lang="he-IL" sz="1600" dirty="0"/>
            </a:br>
            <a:r>
              <a:rPr lang="he-IL" sz="1600" dirty="0"/>
              <a:t>רמת ה-</a:t>
            </a:r>
            <a:r>
              <a:rPr lang="en-US" sz="1600" dirty="0"/>
              <a:t>Target </a:t>
            </a:r>
            <a:r>
              <a:rPr lang="he-IL" sz="1600" dirty="0"/>
              <a:t> מושפעת מכמות </a:t>
            </a:r>
            <a:r>
              <a:rPr lang="he-IL" sz="1600" dirty="0" err="1"/>
              <a:t>הספייר</a:t>
            </a:r>
            <a:r>
              <a:rPr lang="he-IL" sz="1600" dirty="0"/>
              <a:t> שנוספת מעל הטריגר: ככל שכמות </a:t>
            </a:r>
            <a:r>
              <a:rPr lang="he-IL" sz="1600" dirty="0" err="1"/>
              <a:t>הספייר</a:t>
            </a:r>
            <a:r>
              <a:rPr lang="he-IL" sz="1600" dirty="0"/>
              <a:t> גבוהה יותר, תדירות ההזמנות תהיה נמוכה יותר; וככל שכמות </a:t>
            </a:r>
            <a:r>
              <a:rPr lang="he-IL" sz="1600" dirty="0" err="1"/>
              <a:t>הספייר</a:t>
            </a:r>
            <a:r>
              <a:rPr lang="he-IL" sz="1600" dirty="0"/>
              <a:t> נמוכה יותר, תדירות ההזמנות תהיה גבוהה יותר.</a:t>
            </a:r>
            <a:endParaRPr lang="en-US" sz="1600" dirty="0"/>
          </a:p>
        </p:txBody>
      </p:sp>
      <p:pic>
        <p:nvPicPr>
          <p:cNvPr id="1028" name="Picture 4" descr="90+ Bottleneck Workflow Stock Photos, Pictures &amp; Royalty-Free Images -  iStock">
            <a:extLst>
              <a:ext uri="{FF2B5EF4-FFF2-40B4-BE49-F238E27FC236}">
                <a16:creationId xmlns:a16="http://schemas.microsoft.com/office/drawing/2014/main" id="{B18C8037-DE92-FF69-F0FB-553836CDE0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004" y="260059"/>
            <a:ext cx="2914651" cy="213836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193D9B0C-E1B0-C0D7-42B4-DA17B5044EE0}"/>
              </a:ext>
            </a:extLst>
          </p:cNvPr>
          <p:cNvPicPr>
            <a:picLocks noChangeAspect="1"/>
          </p:cNvPicPr>
          <p:nvPr/>
        </p:nvPicPr>
        <p:blipFill>
          <a:blip r:embed="rId3"/>
          <a:stretch>
            <a:fillRect/>
          </a:stretch>
        </p:blipFill>
        <p:spPr>
          <a:xfrm>
            <a:off x="559676" y="2960500"/>
            <a:ext cx="3026362" cy="1352523"/>
          </a:xfrm>
          <a:prstGeom prst="rect">
            <a:avLst/>
          </a:prstGeom>
        </p:spPr>
      </p:pic>
      <p:pic>
        <p:nvPicPr>
          <p:cNvPr id="8" name="Picture 7">
            <a:extLst>
              <a:ext uri="{FF2B5EF4-FFF2-40B4-BE49-F238E27FC236}">
                <a16:creationId xmlns:a16="http://schemas.microsoft.com/office/drawing/2014/main" id="{C32FF394-0975-B95D-B024-3EF53F236E20}"/>
              </a:ext>
            </a:extLst>
          </p:cNvPr>
          <p:cNvPicPr>
            <a:picLocks noChangeAspect="1"/>
          </p:cNvPicPr>
          <p:nvPr/>
        </p:nvPicPr>
        <p:blipFill>
          <a:blip r:embed="rId4"/>
          <a:stretch>
            <a:fillRect/>
          </a:stretch>
        </p:blipFill>
        <p:spPr>
          <a:xfrm>
            <a:off x="684402" y="4496192"/>
            <a:ext cx="8741538" cy="1798217"/>
          </a:xfrm>
          <a:prstGeom prst="rect">
            <a:avLst/>
          </a:prstGeom>
        </p:spPr>
      </p:pic>
    </p:spTree>
    <p:extLst>
      <p:ext uri="{BB962C8B-B14F-4D97-AF65-F5344CB8AC3E}">
        <p14:creationId xmlns:p14="http://schemas.microsoft.com/office/powerpoint/2010/main" val="4252487967"/>
      </p:ext>
    </p:extLst>
  </p:cSld>
  <p:clrMapOvr>
    <a:masterClrMapping/>
  </p:clrMapOvr>
</p:sld>
</file>

<file path=ppt/theme/theme1.xml><?xml version="1.0" encoding="utf-8"?>
<a:theme xmlns:a="http://schemas.openxmlformats.org/drawingml/2006/main" name="ערכת נושא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D23E2E91BD964C8C8FDC06CB65C3BE" ma:contentTypeVersion="1" ma:contentTypeDescription="Create a new document." ma:contentTypeScope="" ma:versionID="cc15efc3c44a5609b221a09bf452bd1c">
  <xsd:schema xmlns:xsd="http://www.w3.org/2001/XMLSchema" xmlns:xs="http://www.w3.org/2001/XMLSchema" xmlns:p="http://schemas.microsoft.com/office/2006/metadata/properties" xmlns:ns3="0864cb75-3eb1-4969-9bf8-df55d10e66a1" targetNamespace="http://schemas.microsoft.com/office/2006/metadata/properties" ma:root="true" ma:fieldsID="e8c6d30125b11a374f468e1f75af7408" ns3:_="">
    <xsd:import namespace="0864cb75-3eb1-4969-9bf8-df55d10e66a1"/>
    <xsd:element name="properties">
      <xsd:complexType>
        <xsd:sequence>
          <xsd:element name="documentManagement">
            <xsd:complexType>
              <xsd:all>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864cb75-3eb1-4969-9bf8-df55d10e66a1"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22084FE-EA9F-4E85-B15C-4207B3EB089E}">
  <ds:schemaRefs>
    <ds:schemaRef ds:uri="http://schemas.microsoft.com/sharepoint/v3/contenttype/forms"/>
  </ds:schemaRefs>
</ds:datastoreItem>
</file>

<file path=customXml/itemProps2.xml><?xml version="1.0" encoding="utf-8"?>
<ds:datastoreItem xmlns:ds="http://schemas.openxmlformats.org/officeDocument/2006/customXml" ds:itemID="{CAE00717-3314-4699-88BA-49B55DE392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864cb75-3eb1-4969-9bf8-df55d10e66a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A5E3A80-562C-4AAC-9AE6-601BFFC69948}">
  <ds:schemaRefs>
    <ds:schemaRef ds:uri="http://schemas.microsoft.com/office/2006/documentManagement/types"/>
    <ds:schemaRef ds:uri="http://purl.org/dc/dcmitype/"/>
    <ds:schemaRef ds:uri="http://purl.org/dc/terms/"/>
    <ds:schemaRef ds:uri="http://www.w3.org/XML/1998/namespace"/>
    <ds:schemaRef ds:uri="0864cb75-3eb1-4969-9bf8-df55d10e66a1"/>
    <ds:schemaRef ds:uri="http://schemas.openxmlformats.org/package/2006/metadata/core-properties"/>
    <ds:schemaRef ds:uri="http://purl.org/dc/elements/1.1/"/>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680</TotalTime>
  <Words>957</Words>
  <Application>Microsoft Office PowerPoint</Application>
  <PresentationFormat>Widescreen</PresentationFormat>
  <Paragraphs>59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Adobe Hebrew</vt:lpstr>
      <vt:lpstr>Arial</vt:lpstr>
      <vt:lpstr>Calibri</vt:lpstr>
      <vt:lpstr>Calibri Light</vt:lpstr>
      <vt:lpstr>ערכת נושא Office</vt:lpstr>
      <vt:lpstr>מטלה להערכה חלופית "יישומי מדע הנתונים במצוינות תפעולית" </vt:lpstr>
      <vt:lpstr>שאלה מס' 1: </vt:lpstr>
      <vt:lpstr>שאלה מס' 1: </vt:lpstr>
      <vt:lpstr>שאלה מס' 1: </vt:lpstr>
      <vt:lpstr>שאלה מס' 1: </vt:lpstr>
      <vt:lpstr>שאלה מס' 3: </vt:lpstr>
      <vt:lpstr>שאלה מס' 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מטלה להערכה חלופית "יישומי מדע הנתונים במצוינות תפעולית"</dc:title>
  <dc:creator>Julie sarah Allali</dc:creator>
  <cp:lastModifiedBy>Nathan Sebag</cp:lastModifiedBy>
  <cp:revision>7</cp:revision>
  <dcterms:created xsi:type="dcterms:W3CDTF">2025-07-21T18:50:01Z</dcterms:created>
  <dcterms:modified xsi:type="dcterms:W3CDTF">2025-08-15T15:01:20Z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0x0101000FD23E2E91BD964C8C8FDC06CB65C3BE</vt:lpwstr>
  </property>
</Properties>
</file>