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ystem3\Home-Stud\juliesarahkh\&#1508;&#1512;&#1493;&#1497;&#1497;&#1511;&#1496;&#1497;&#1501;\&#1502;&#1493;&#1512;&#1491;&#1493;&#1498;\&#1510;&#1489;&#1512;%20&#1492;&#1494;&#1502;&#1504;&#1493;&#151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עומס ממוצע להזמנה לפי שבוע</a:t>
            </a:r>
          </a:p>
        </c:rich>
      </c:tx>
      <c:layout>
        <c:manualLayout>
          <c:xMode val="edge"/>
          <c:yMode val="edge"/>
          <c:x val="0.21665266841644795"/>
          <c:y val="4.629629629629629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565-417A-BEDD-4B00CA09DBF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'צבר הזמנות'!$L$4:$L$8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'צבר הזמנות'!$O$4:$O$8</c:f>
              <c:numCache>
                <c:formatCode>General</c:formatCode>
                <c:ptCount val="5"/>
                <c:pt idx="0">
                  <c:v>865.14285714285711</c:v>
                </c:pt>
                <c:pt idx="1">
                  <c:v>856.90909090909088</c:v>
                </c:pt>
                <c:pt idx="2">
                  <c:v>1278.2</c:v>
                </c:pt>
                <c:pt idx="3">
                  <c:v>953.84615384615381</c:v>
                </c:pt>
                <c:pt idx="4">
                  <c:v>899.2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65-417A-BEDD-4B00CA09DB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7435200"/>
        <c:axId val="497416064"/>
      </c:barChart>
      <c:catAx>
        <c:axId val="497435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שבוע אספקה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97416064"/>
        <c:crosses val="autoZero"/>
        <c:auto val="1"/>
        <c:lblAlgn val="ctr"/>
        <c:lblOffset val="100"/>
        <c:noMultiLvlLbl val="0"/>
      </c:catAx>
      <c:valAx>
        <c:axId val="49741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e-IL"/>
                  <a:t>עומס ממוצע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49743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2DA56E-51F9-46A1-B6A7-82A02139C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4A739CE-5063-45A7-BD90-97C27DC33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ED46D7-A1B5-465A-A17F-77860052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171E24-3251-4F49-AB8D-256C5E8F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A2953C-8590-43DA-9323-23AF05D6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703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37468-ADE8-4A0E-9732-1F4AF0D0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EF5F4A-E4AB-4FE9-AA89-60592B628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58823-2244-4F5C-8705-392D9A11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93397D-1A62-4950-A04E-F4D6161F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15D35D-E97F-455E-9E57-4443E5A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559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2535DC-0F9C-4338-89CD-EEE2163F6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ADAA8A-7128-49A6-A72E-0D21F2AC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C003A4-51B2-4BE1-964E-D2EB5A6A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664DB2-05F4-4D72-BE8D-164C5B46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4216C8-5A47-44F5-BA83-173C0444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07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0E1F0D-03E0-4021-AB2B-E802E57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8F3974-FD04-4213-8EA4-5460FA3B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BEA47F-2418-488B-BAD9-858DF7FA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93287E-E7B6-4091-ADDB-48279A23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297447-A38C-4E8D-9763-D076B37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8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53E586-5319-4686-983E-18405222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58DF93-1F59-43A2-A5F1-209457BF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1E73A5-6DD5-46C0-9E14-6786841D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8D4112-5CDA-44BF-B5FE-AEB056FF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4B72C8-2B26-44FB-A331-2049352B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2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F17C7-5478-497F-96A0-8AF620EA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84095A-9945-4375-957B-EFEF8C8B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C075020-53DE-4B6F-85AA-25AC1372B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6745AE-C7B0-4AD4-AC35-CEF508F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6BCA9D-B940-41CE-B32B-EBE6FCE6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59E52D-5967-4EDC-879C-8D320878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5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6788A0-9857-4D36-9958-CC5247ED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367E92-BE22-4EE6-A9A0-FF8F4070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47FF92-9E70-4BBA-93AF-4D3855F6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9BCE424-D09B-41AD-904B-ADF0CDF0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D184C5C-B81B-43BD-B65A-B6CD53894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50073DB-C9EF-4F05-AB14-7A6468AA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463122-30E4-4072-BD2C-E0B7B3BB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186773C-A52C-4929-943A-35393755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4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AACAFA-B092-4D6C-BCDE-37A7280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0464AD6-06AB-4A27-A7B7-E0EDBEE8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9287C2-8B65-4FDB-89C8-DFC43E78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6BA454C-F0C4-4A60-86B0-652AD8C6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07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F9C63D3-D245-4873-9BA9-CE558158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57703EB-3BAA-42DE-93BB-A02627D3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7BDE027-50C5-4408-BA63-93C92CC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0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972CAB-16B1-483F-BD76-0CE0191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BFD1DA-5C17-470F-9729-4FA440F3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AF98433-1723-4406-AB8A-FC5E3952D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360F56-2DD8-412C-A60A-F8120261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FBAF1E-C127-4A49-80F2-E1C849BD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55BC83-DF34-42A5-BC56-26CA7B2D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65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2DE47-D6CD-43FF-B1DD-AFA30D1E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A28527F-A3FF-4DF9-A7E3-E863D1A7E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84DAB5-C534-46B8-9D02-4DE3C817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F965AE4-0A3B-4C53-BBBC-E4DCA51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57513D-8FAB-4538-B512-C7F7F6DF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B7121A7-2BC4-4E4B-96A0-75DF0223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496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2D67D13-A6C8-43E2-BB7F-4E3654A4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4FF7A2-2B37-4D7E-9A84-4F7FE0E2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C6511D-9D23-4C35-A0A4-363789E2D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1330-C535-4379-A413-1AC19CB8ADE7}" type="datetimeFigureOut">
              <a:rPr lang="he-IL" smtClean="0"/>
              <a:t>כ"ה/תמוז/תשפ"ה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617435-8E0A-436E-BE03-38709420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868969-8B82-4A48-B29A-AF3C5E3A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8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61ABA7-0C2E-45CB-8E9C-7BDA482B2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853"/>
            <a:ext cx="9144000" cy="2387600"/>
          </a:xfrm>
        </p:spPr>
        <p:txBody>
          <a:bodyPr>
            <a:normAutofit/>
          </a:bodyPr>
          <a:lstStyle/>
          <a:p>
            <a:pPr rtl="1">
              <a:lnSpc>
                <a:spcPct val="115000"/>
              </a:lnSpc>
              <a:spcAft>
                <a:spcPts val="800"/>
              </a:spcAft>
            </a:pPr>
            <a:r>
              <a:rPr lang="he-IL" sz="3600" b="1" kern="100" dirty="0">
                <a:effectLst/>
                <a:latin typeface="Adobe Hebrew" panose="02040503050201020203" pitchFamily="18" charset="-79"/>
                <a:ea typeface="Calibri" panose="020F0502020204030204" pitchFamily="34" charset="0"/>
                <a:cs typeface="Adobe Hebrew" panose="02040503050201020203" pitchFamily="18" charset="-79"/>
              </a:rPr>
              <a:t>מטלה להערכה חלופית</a:t>
            </a:r>
            <a:br>
              <a:rPr lang="en-US" sz="3600" kern="100" dirty="0">
                <a:effectLst/>
                <a:latin typeface="Adobe Hebrew" panose="02040503050201020203" pitchFamily="18" charset="-79"/>
                <a:ea typeface="Calibri" panose="020F0502020204030204" pitchFamily="34" charset="0"/>
                <a:cs typeface="Adobe Hebrew" panose="02040503050201020203" pitchFamily="18" charset="-79"/>
              </a:rPr>
            </a:br>
            <a:r>
              <a:rPr lang="he-IL" sz="3600" b="1" u="sng" kern="100" dirty="0">
                <a:effectLst/>
                <a:latin typeface="Adobe Hebrew" panose="02040503050201020203" pitchFamily="18" charset="-79"/>
                <a:ea typeface="Calibri" panose="020F0502020204030204" pitchFamily="34" charset="0"/>
                <a:cs typeface="Adobe Hebrew" panose="02040503050201020203" pitchFamily="18" charset="-79"/>
              </a:rPr>
              <a:t>"יישומי מדע הנתונים במצוינות תפעולית"</a:t>
            </a:r>
            <a:br>
              <a:rPr lang="en-US" sz="3600" kern="100" dirty="0">
                <a:effectLst/>
                <a:latin typeface="Adobe Hebrew" panose="02040503050201020203" pitchFamily="18" charset="-79"/>
                <a:ea typeface="Calibri" panose="020F0502020204030204" pitchFamily="34" charset="0"/>
                <a:cs typeface="Adobe Hebrew" panose="02040503050201020203" pitchFamily="18" charset="-79"/>
              </a:rPr>
            </a:br>
            <a:endParaRPr lang="he-IL" sz="36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B83B2D0-48BC-4BAC-9FDB-AD1559D6B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88" y="2801923"/>
            <a:ext cx="9037739" cy="1021360"/>
          </a:xfrm>
        </p:spPr>
        <p:txBody>
          <a:bodyPr>
            <a:noAutofit/>
          </a:bodyPr>
          <a:lstStyle/>
          <a:p>
            <a:r>
              <a:rPr lang="he-IL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מר אברהם </a:t>
            </a:r>
            <a:r>
              <a:rPr lang="he-IL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מורדוך</a:t>
            </a:r>
            <a:endParaRPr lang="he-IL" sz="3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he-IL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תעשייה וניהול תשפ"ה, סמסטר ב'</a:t>
            </a:r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7FD0F837-CF19-47E4-A561-CA57EC027388}"/>
              </a:ext>
            </a:extLst>
          </p:cNvPr>
          <p:cNvSpPr txBox="1">
            <a:spLocks/>
          </p:cNvSpPr>
          <p:nvPr/>
        </p:nvSpPr>
        <p:spPr>
          <a:xfrm>
            <a:off x="1456888" y="4598565"/>
            <a:ext cx="9037739" cy="102136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מאת:</a:t>
            </a:r>
          </a:p>
          <a:p>
            <a:r>
              <a:rPr lang="he-IL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ג'ולי הללי, מס ת"ז 322044835</a:t>
            </a:r>
          </a:p>
        </p:txBody>
      </p:sp>
    </p:spTree>
    <p:extLst>
      <p:ext uri="{BB962C8B-B14F-4D97-AF65-F5344CB8AC3E}">
        <p14:creationId xmlns:p14="http://schemas.microsoft.com/office/powerpoint/2010/main" val="18653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8F1BF-AE82-4FFA-B969-073EDDD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מס' 1: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00914C-1EEC-4372-954B-A0A79226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71"/>
            <a:ext cx="10515600" cy="4351338"/>
          </a:xfrm>
        </p:spPr>
        <p:txBody>
          <a:bodyPr/>
          <a:lstStyle/>
          <a:p>
            <a:r>
              <a:rPr lang="he-IL" dirty="0"/>
              <a:t>שלב 2: א' – ניתוח צוואר הבקבוק בתהליך ההרכבה</a:t>
            </a:r>
          </a:p>
          <a:p>
            <a:pPr marL="0" indent="0">
              <a:buNone/>
            </a:pPr>
            <a:r>
              <a:rPr lang="he-IL" sz="1400" dirty="0"/>
              <a:t>לצורך שיפור מדד ה</a:t>
            </a:r>
            <a:r>
              <a:rPr lang="en-US" sz="1400" dirty="0"/>
              <a:t> OTD </a:t>
            </a:r>
            <a:r>
              <a:rPr lang="he-IL" sz="1400" dirty="0"/>
              <a:t>ניתחתי את עומסי ההרכבה השבועיים.</a:t>
            </a:r>
            <a:br>
              <a:rPr lang="he-IL" sz="1400" dirty="0"/>
            </a:br>
            <a:r>
              <a:rPr lang="he-IL" sz="1400" dirty="0"/>
              <a:t>מהניתוח עולה כי </a:t>
            </a:r>
            <a:r>
              <a:rPr lang="he-IL" sz="1400" b="1" dirty="0"/>
              <a:t>שבוע 3</a:t>
            </a:r>
            <a:r>
              <a:rPr lang="he-IL" sz="1400" dirty="0"/>
              <a:t> הוא </a:t>
            </a:r>
            <a:r>
              <a:rPr lang="he-IL" sz="1400" b="1" dirty="0"/>
              <a:t>צוואר הבקבוק</a:t>
            </a:r>
            <a:r>
              <a:rPr lang="he-IL" sz="1400" dirty="0"/>
              <a:t> של התהליך: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sz="1400" dirty="0"/>
              <a:t>סה"כ זמן הרכבה בשבוע 3: </a:t>
            </a:r>
            <a:r>
              <a:rPr lang="he-IL" sz="1400" b="1" dirty="0"/>
              <a:t>12,782 דקות</a:t>
            </a:r>
            <a:endParaRPr lang="he-I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e-IL" sz="1400" dirty="0"/>
              <a:t>מספר הזמנות: </a:t>
            </a:r>
            <a:r>
              <a:rPr lang="he-IL" sz="1400" b="1" dirty="0"/>
              <a:t>10</a:t>
            </a:r>
            <a:endParaRPr lang="he-IL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e-IL" sz="1400" dirty="0"/>
              <a:t>עומס ממוצע להזמנה: </a:t>
            </a:r>
            <a:r>
              <a:rPr lang="he-IL" sz="1400" b="1" dirty="0"/>
              <a:t>1,278 דקות</a:t>
            </a:r>
            <a:endParaRPr lang="he-IL" sz="1400" dirty="0"/>
          </a:p>
          <a:p>
            <a:r>
              <a:rPr lang="he-IL" sz="1400" dirty="0"/>
              <a:t>העומס הגבוה בשבוע זה מהווה גורם משמעותי לעיכובים ומחייב התייחסות תפעולית</a:t>
            </a:r>
          </a:p>
          <a:p>
            <a:r>
              <a:rPr lang="he-IL" sz="1400" dirty="0"/>
              <a:t>אחוז ההזמנות שסופקו בזמן (</a:t>
            </a:r>
            <a:r>
              <a:rPr lang="en-US" sz="1400" dirty="0"/>
              <a:t>OTD</a:t>
            </a:r>
            <a:r>
              <a:rPr lang="he-IL" sz="1400" dirty="0"/>
              <a:t>) הוא 49% בלבד. יש מקום לשיפור.</a:t>
            </a:r>
          </a:p>
          <a:p>
            <a:endParaRPr lang="he-IL" sz="1400" dirty="0"/>
          </a:p>
          <a:p>
            <a:endParaRPr lang="he-IL" sz="1400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graphicFrame>
        <p:nvGraphicFramePr>
          <p:cNvPr id="7" name="תרשים 6">
            <a:extLst>
              <a:ext uri="{FF2B5EF4-FFF2-40B4-BE49-F238E27FC236}">
                <a16:creationId xmlns:a16="http://schemas.microsoft.com/office/drawing/2014/main" id="{CEA8F8E4-E457-4E55-B898-44D244C877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169063"/>
              </p:ext>
            </p:extLst>
          </p:nvPr>
        </p:nvGraphicFramePr>
        <p:xfrm>
          <a:off x="387291" y="32821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8" name="Picture 4" descr="90+ Bottleneck Workflow Stock Photos, Pictures &amp; Royalty-Free Images -  iStock">
            <a:extLst>
              <a:ext uri="{FF2B5EF4-FFF2-40B4-BE49-F238E27FC236}">
                <a16:creationId xmlns:a16="http://schemas.microsoft.com/office/drawing/2014/main" id="{D5E890D0-EF5B-4A1E-8EE6-605FF0F6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60059"/>
            <a:ext cx="2914651" cy="213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001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23E2E91BD964C8C8FDC06CB65C3BE" ma:contentTypeVersion="1" ma:contentTypeDescription="Create a new document." ma:contentTypeScope="" ma:versionID="cc15efc3c44a5609b221a09bf452bd1c">
  <xsd:schema xmlns:xsd="http://www.w3.org/2001/XMLSchema" xmlns:xs="http://www.w3.org/2001/XMLSchema" xmlns:p="http://schemas.microsoft.com/office/2006/metadata/properties" xmlns:ns3="0864cb75-3eb1-4969-9bf8-df55d10e66a1" targetNamespace="http://schemas.microsoft.com/office/2006/metadata/properties" ma:root="true" ma:fieldsID="e8c6d30125b11a374f468e1f75af7408" ns3:_="">
    <xsd:import namespace="0864cb75-3eb1-4969-9bf8-df55d10e66a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4cb75-3eb1-4969-9bf8-df55d10e66a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5E3A80-562C-4AAC-9AE6-601BFFC69948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0864cb75-3eb1-4969-9bf8-df55d10e66a1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2084FE-EA9F-4E85-B15C-4207B3EB08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E00717-3314-4699-88BA-49B55DE39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4cb75-3eb1-4969-9bf8-df55d10e6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123</Words>
  <Application>Microsoft Office PowerPoint</Application>
  <PresentationFormat>מסך רחב</PresentationFormat>
  <Paragraphs>18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Adobe Hebrew</vt:lpstr>
      <vt:lpstr>Arial</vt:lpstr>
      <vt:lpstr>Calibri</vt:lpstr>
      <vt:lpstr>Calibri Light</vt:lpstr>
      <vt:lpstr>ערכת נושא Office</vt:lpstr>
      <vt:lpstr>מטלה להערכה חלופית "יישומי מדע הנתונים במצוינות תפעולית" </vt:lpstr>
      <vt:lpstr>שאלה מס' 1: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מטלה להערכה חלופית "יישומי מדע הנתונים במצוינות תפעולית"</dc:title>
  <dc:creator>Julie sarah Allali</dc:creator>
  <cp:lastModifiedBy>Julie sarah Allali</cp:lastModifiedBy>
  <cp:revision>3</cp:revision>
  <dcterms:created xsi:type="dcterms:W3CDTF">2025-07-21T18:50:01Z</dcterms:created>
  <dcterms:modified xsi:type="dcterms:W3CDTF">2025-07-21T19:04:02Z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0x0101000FD23E2E91BD964C8C8FDC06CB65C3BE</vt:lpwstr>
  </property>
</Properties>
</file>