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a8c2dcb8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a8c2dcb8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94ca4f05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94ca4f05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94ca4f05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94ca4f05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a8d1ba2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a8d1ba2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94ca4f05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94ca4f05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94ca4f05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94ca4f05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a8c2dcb8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a8c2dcb8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a8c2dcb83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a8c2dcb83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Thank you Nathan and Madison for the in depth look into the designer mode part of our app, Lite Lite.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was referenced back in our Design Philosophy with Cody, we went into our app with a focus on two things: customization and addressing the clunkiness contained within most other lighting apps, as examined by Calvin. While we can’t show off simplicity as a key selling point within the app itself, we tried to make it as intuitive and smooth as possible when compared to other apps.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Beyond that, we asked ourselves, why tunnel so hard on simplicity within the main app when we can do what we can and focus on that elsewhere. As Simon showed us all, we decided that elsewhere to be our widget. Our widget gives a much quicker and more convenient way of turning on and off all the lights as well as the 3 most recently accessed scenes. With the convenience of our app, we were allowed to be more open minded as to what we did within the user and designer mode parts of the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graphical preview feature is a perfect exemplification of this. While it may seem a bit excessive and maybe unnecessary, user input on it reacted very positively on its inclusion which is why we went ahead with it. Routines are another thing we wanted to make sure remained within the app from the stock Hue App because it allows for convenient setup of automatic light control and usage. The explore part is another key function from the stock Hue app which we wanted to keep because it directs users to a portal from which you can find other lighting presets made by other users, helpful hints, and in depth tutorials for our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Specifically for the designer mode, we wanted to offer three methods to adjust the lighting while maintaining luminescence editing on the same screen for compact customization.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all this in mind, from the writing of the scope to the designing of the wireframe, we wanted to not just cater towards the lighting designers who would use our app. We also wanted to cater to the homeowners and Normal users who would use this app in a much more casual fashion. With this attempt at joining the lighting app market, we hope you see the light and try Light Lite. Thank you, any questions?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00875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Lite Lite™</a:t>
            </a:r>
            <a:endParaRPr/>
          </a:p>
        </p:txBody>
      </p:sp>
      <p:sp>
        <p:nvSpPr>
          <p:cNvPr id="129" name="Google Shape;129;p13"/>
          <p:cNvSpPr txBox="1"/>
          <p:nvPr>
            <p:ph idx="1" type="subTitle"/>
          </p:nvPr>
        </p:nvSpPr>
        <p:spPr>
          <a:xfrm>
            <a:off x="1799525" y="199220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Lighting Weeaboos</a:t>
            </a:r>
            <a:endParaRPr/>
          </a:p>
        </p:txBody>
      </p:sp>
      <p:sp>
        <p:nvSpPr>
          <p:cNvPr id="130" name="Google Shape;130;p13"/>
          <p:cNvSpPr txBox="1"/>
          <p:nvPr/>
        </p:nvSpPr>
        <p:spPr>
          <a:xfrm>
            <a:off x="1891350" y="2682725"/>
            <a:ext cx="5269500" cy="16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Calvin Trinh 						Madison Koelzer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Cody Mangham 						Simon Ngo</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Eldon Hayes						Nathan Van</a:t>
            </a:r>
            <a:endParaRPr sz="1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63550" y="912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current Hue app does not meet expectations for Lighting Designers </a:t>
            </a:r>
            <a:endParaRPr sz="1700"/>
          </a:p>
          <a:p>
            <a:pPr indent="-336550" lvl="0" marL="457200" rtl="0" algn="l">
              <a:spcBef>
                <a:spcPts val="0"/>
              </a:spcBef>
              <a:spcAft>
                <a:spcPts val="0"/>
              </a:spcAft>
              <a:buSzPts val="1700"/>
              <a:buChar char="●"/>
            </a:pPr>
            <a:r>
              <a:rPr lang="en" sz="1700"/>
              <a:t>Limited customization of settings </a:t>
            </a:r>
            <a:endParaRPr sz="1700"/>
          </a:p>
          <a:p>
            <a:pPr indent="-336550" lvl="0" marL="457200" rtl="0" algn="l">
              <a:spcBef>
                <a:spcPts val="0"/>
              </a:spcBef>
              <a:spcAft>
                <a:spcPts val="0"/>
              </a:spcAft>
              <a:buSzPts val="1700"/>
              <a:buChar char="●"/>
            </a:pPr>
            <a:r>
              <a:rPr lang="en" sz="1700"/>
              <a:t>Lacks ability to create intricate scenes</a:t>
            </a:r>
            <a:endParaRPr sz="1700"/>
          </a:p>
          <a:p>
            <a:pPr indent="-336550" lvl="0" marL="457200" rtl="0" algn="l">
              <a:spcBef>
                <a:spcPts val="0"/>
              </a:spcBef>
              <a:spcAft>
                <a:spcPts val="0"/>
              </a:spcAft>
              <a:buSzPts val="1700"/>
              <a:buChar char="●"/>
            </a:pPr>
            <a:r>
              <a:rPr lang="en" sz="1700"/>
              <a:t>UI is clunky and doesn’t flow</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Versus Original Scenario</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Access to Two new Modes: Designer and User mode rather than having one mode on the Stock Hue App </a:t>
            </a:r>
            <a:endParaRPr sz="1700"/>
          </a:p>
          <a:p>
            <a:pPr indent="-336550" lvl="0" marL="457200" rtl="0" algn="l">
              <a:spcBef>
                <a:spcPts val="0"/>
              </a:spcBef>
              <a:spcAft>
                <a:spcPts val="0"/>
              </a:spcAft>
              <a:buSzPts val="1700"/>
              <a:buChar char="●"/>
            </a:pPr>
            <a:r>
              <a:rPr lang="en" sz="1700"/>
              <a:t>Made a smoother UI  </a:t>
            </a:r>
            <a:endParaRPr sz="1700"/>
          </a:p>
          <a:p>
            <a:pPr indent="-336550" lvl="0" marL="457200" rtl="0" algn="l">
              <a:spcBef>
                <a:spcPts val="0"/>
              </a:spcBef>
              <a:spcAft>
                <a:spcPts val="0"/>
              </a:spcAft>
              <a:buSzPts val="1700"/>
              <a:buChar char="●"/>
            </a:pPr>
            <a:r>
              <a:rPr lang="en" sz="1700"/>
              <a:t>Lamp color changing is more customizable with added </a:t>
            </a:r>
            <a:r>
              <a:rPr lang="en" sz="1700"/>
              <a:t>customizable</a:t>
            </a:r>
            <a:r>
              <a:rPr lang="en" sz="1700"/>
              <a:t> RGB and Hex Values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Philosophy</a:t>
            </a:r>
            <a:endParaRPr/>
          </a:p>
        </p:txBody>
      </p:sp>
      <p:sp>
        <p:nvSpPr>
          <p:cNvPr id="148" name="Google Shape;148;p16"/>
          <p:cNvSpPr txBox="1"/>
          <p:nvPr/>
        </p:nvSpPr>
        <p:spPr>
          <a:xfrm>
            <a:off x="2766300" y="1964850"/>
            <a:ext cx="36114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Simplicity vs Powerful Customization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149" name="Google Shape;149;p16"/>
          <p:cNvSpPr txBox="1"/>
          <p:nvPr/>
        </p:nvSpPr>
        <p:spPr>
          <a:xfrm>
            <a:off x="3072000" y="31379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User-Mode vs Designer-Mode</a:t>
            </a:r>
            <a:endParaRPr/>
          </a:p>
        </p:txBody>
      </p:sp>
      <p:pic>
        <p:nvPicPr>
          <p:cNvPr id="150" name="Google Shape;150;p16"/>
          <p:cNvPicPr preferRelativeResize="0"/>
          <p:nvPr/>
        </p:nvPicPr>
        <p:blipFill>
          <a:blip r:embed="rId3">
            <a:alphaModFix/>
          </a:blip>
          <a:stretch>
            <a:fillRect/>
          </a:stretch>
        </p:blipFill>
        <p:spPr>
          <a:xfrm>
            <a:off x="6071998" y="2571750"/>
            <a:ext cx="2834849" cy="1595900"/>
          </a:xfrm>
          <a:prstGeom prst="rect">
            <a:avLst/>
          </a:prstGeom>
          <a:noFill/>
          <a:ln>
            <a:noFill/>
          </a:ln>
        </p:spPr>
      </p:pic>
      <p:pic>
        <p:nvPicPr>
          <p:cNvPr id="151" name="Google Shape;151;p16"/>
          <p:cNvPicPr preferRelativeResize="0"/>
          <p:nvPr/>
        </p:nvPicPr>
        <p:blipFill>
          <a:blip r:embed="rId4">
            <a:alphaModFix/>
          </a:blip>
          <a:stretch>
            <a:fillRect/>
          </a:stretch>
        </p:blipFill>
        <p:spPr>
          <a:xfrm>
            <a:off x="212860" y="2571750"/>
            <a:ext cx="2553442" cy="1595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264075" y="90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versus Other Hue Apps</a:t>
            </a:r>
            <a:endParaRPr/>
          </a:p>
        </p:txBody>
      </p:sp>
      <p:sp>
        <p:nvSpPr>
          <p:cNvPr id="157" name="Google Shape;157;p17"/>
          <p:cNvSpPr txBox="1"/>
          <p:nvPr>
            <p:ph idx="1" type="body"/>
          </p:nvPr>
        </p:nvSpPr>
        <p:spPr>
          <a:xfrm>
            <a:off x="538250" y="532850"/>
            <a:ext cx="8258400" cy="61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Stock Hue							Lite Lite						hueDynamic</a:t>
            </a:r>
            <a:endParaRPr/>
          </a:p>
        </p:txBody>
      </p:sp>
      <p:pic>
        <p:nvPicPr>
          <p:cNvPr id="158" name="Google Shape;158;p17"/>
          <p:cNvPicPr preferRelativeResize="0"/>
          <p:nvPr/>
        </p:nvPicPr>
        <p:blipFill>
          <a:blip r:embed="rId3">
            <a:alphaModFix/>
          </a:blip>
          <a:stretch>
            <a:fillRect/>
          </a:stretch>
        </p:blipFill>
        <p:spPr>
          <a:xfrm>
            <a:off x="3494000" y="841575"/>
            <a:ext cx="1933950" cy="4072424"/>
          </a:xfrm>
          <a:prstGeom prst="rect">
            <a:avLst/>
          </a:prstGeom>
          <a:noFill/>
          <a:ln>
            <a:noFill/>
          </a:ln>
        </p:spPr>
      </p:pic>
      <p:pic>
        <p:nvPicPr>
          <p:cNvPr id="159" name="Google Shape;159;p17"/>
          <p:cNvPicPr preferRelativeResize="0"/>
          <p:nvPr/>
        </p:nvPicPr>
        <p:blipFill>
          <a:blip r:embed="rId4">
            <a:alphaModFix/>
          </a:blip>
          <a:stretch>
            <a:fillRect/>
          </a:stretch>
        </p:blipFill>
        <p:spPr>
          <a:xfrm>
            <a:off x="227075" y="841563"/>
            <a:ext cx="1872400" cy="4072425"/>
          </a:xfrm>
          <a:prstGeom prst="rect">
            <a:avLst/>
          </a:prstGeom>
          <a:noFill/>
          <a:ln>
            <a:noFill/>
          </a:ln>
        </p:spPr>
      </p:pic>
      <p:pic>
        <p:nvPicPr>
          <p:cNvPr id="160" name="Google Shape;160;p17"/>
          <p:cNvPicPr preferRelativeResize="0"/>
          <p:nvPr/>
        </p:nvPicPr>
        <p:blipFill>
          <a:blip r:embed="rId5">
            <a:alphaModFix/>
          </a:blip>
          <a:stretch>
            <a:fillRect/>
          </a:stretch>
        </p:blipFill>
        <p:spPr>
          <a:xfrm>
            <a:off x="6675025" y="841575"/>
            <a:ext cx="2203000" cy="4072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463925" y="408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Mode</a:t>
            </a:r>
            <a:endParaRPr/>
          </a:p>
        </p:txBody>
      </p:sp>
      <p:sp>
        <p:nvSpPr>
          <p:cNvPr id="166" name="Google Shape;166;p18"/>
          <p:cNvSpPr txBox="1"/>
          <p:nvPr>
            <p:ph idx="1" type="body"/>
          </p:nvPr>
        </p:nvSpPr>
        <p:spPr>
          <a:xfrm>
            <a:off x="241875" y="2920350"/>
            <a:ext cx="3643500" cy="2877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Widget</a:t>
            </a:r>
            <a:endParaRPr sz="1500"/>
          </a:p>
          <a:p>
            <a:pPr indent="-323850" lvl="1" marL="914400" rtl="0" algn="l">
              <a:spcBef>
                <a:spcPts val="0"/>
              </a:spcBef>
              <a:spcAft>
                <a:spcPts val="0"/>
              </a:spcAft>
              <a:buSzPts val="1500"/>
              <a:buChar char="○"/>
            </a:pPr>
            <a:r>
              <a:rPr lang="en" sz="1500"/>
              <a:t>Quick Access to turning on/off </a:t>
            </a:r>
            <a:r>
              <a:rPr lang="en" sz="1500"/>
              <a:t>Scene </a:t>
            </a:r>
            <a:endParaRPr sz="1500"/>
          </a:p>
          <a:p>
            <a:pPr indent="-323850" lvl="1" marL="914400" rtl="0" algn="l">
              <a:spcBef>
                <a:spcPts val="0"/>
              </a:spcBef>
              <a:spcAft>
                <a:spcPts val="0"/>
              </a:spcAft>
              <a:buSzPts val="1500"/>
              <a:buChar char="○"/>
            </a:pPr>
            <a:r>
              <a:rPr lang="en" sz="1500"/>
              <a:t>Default setting</a:t>
            </a:r>
            <a:endParaRPr sz="1500"/>
          </a:p>
          <a:p>
            <a:pPr indent="-323850" lvl="1" marL="914400" rtl="0" algn="l">
              <a:spcBef>
                <a:spcPts val="0"/>
              </a:spcBef>
              <a:spcAft>
                <a:spcPts val="0"/>
              </a:spcAft>
              <a:buSzPts val="1500"/>
              <a:buChar char="○"/>
            </a:pPr>
            <a:r>
              <a:rPr lang="en" sz="1500"/>
              <a:t>3-most recently accessed scenes</a:t>
            </a:r>
            <a:endParaRPr sz="1500"/>
          </a:p>
          <a:p>
            <a:pPr indent="0" lvl="0" marL="914400" rtl="0" algn="l">
              <a:spcBef>
                <a:spcPts val="1600"/>
              </a:spcBef>
              <a:spcAft>
                <a:spcPts val="1600"/>
              </a:spcAft>
              <a:buNone/>
            </a:pPr>
            <a:r>
              <a:t/>
            </a:r>
            <a:endParaRPr sz="1500"/>
          </a:p>
        </p:txBody>
      </p:sp>
      <p:sp>
        <p:nvSpPr>
          <p:cNvPr id="167" name="Google Shape;167;p18"/>
          <p:cNvSpPr txBox="1"/>
          <p:nvPr>
            <p:ph idx="1" type="body"/>
          </p:nvPr>
        </p:nvSpPr>
        <p:spPr>
          <a:xfrm>
            <a:off x="354225" y="1133100"/>
            <a:ext cx="3643500" cy="2877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App Usage</a:t>
            </a:r>
            <a:endParaRPr sz="1500"/>
          </a:p>
          <a:p>
            <a:pPr indent="-323850" lvl="1" marL="914400" rtl="0" algn="l">
              <a:spcBef>
                <a:spcPts val="0"/>
              </a:spcBef>
              <a:spcAft>
                <a:spcPts val="0"/>
              </a:spcAft>
              <a:buSzPts val="1500"/>
              <a:buChar char="○"/>
            </a:pPr>
            <a:r>
              <a:rPr lang="en" sz="1500"/>
              <a:t>Scene selection from list</a:t>
            </a:r>
            <a:endParaRPr sz="1500"/>
          </a:p>
          <a:p>
            <a:pPr indent="-323850" lvl="1" marL="914400" rtl="0" algn="l">
              <a:spcBef>
                <a:spcPts val="0"/>
              </a:spcBef>
              <a:spcAft>
                <a:spcPts val="0"/>
              </a:spcAft>
              <a:buSzPts val="1500"/>
              <a:buChar char="○"/>
            </a:pPr>
            <a:r>
              <a:rPr lang="en" sz="1500"/>
              <a:t>Add/Remove scenes from list</a:t>
            </a:r>
            <a:endParaRPr sz="1500"/>
          </a:p>
          <a:p>
            <a:pPr indent="-336550" lvl="1" marL="914400" rtl="0" algn="l">
              <a:spcBef>
                <a:spcPts val="0"/>
              </a:spcBef>
              <a:spcAft>
                <a:spcPts val="0"/>
              </a:spcAft>
              <a:buSzPts val="1700"/>
              <a:buChar char="○"/>
            </a:pPr>
            <a:r>
              <a:rPr lang="en" sz="1700"/>
              <a:t>Routines</a:t>
            </a:r>
            <a:endParaRPr sz="1700"/>
          </a:p>
          <a:p>
            <a:pPr indent="-336550" lvl="1" marL="914400" rtl="0" algn="l">
              <a:spcBef>
                <a:spcPts val="0"/>
              </a:spcBef>
              <a:spcAft>
                <a:spcPts val="0"/>
              </a:spcAft>
              <a:buSzPts val="1700"/>
              <a:buChar char="○"/>
            </a:pPr>
            <a:r>
              <a:rPr lang="en" sz="1700"/>
              <a:t>quick switch to Designer Mode</a:t>
            </a:r>
            <a:endParaRPr sz="1700"/>
          </a:p>
          <a:p>
            <a:pPr indent="0" lvl="0" marL="914400" rtl="0" algn="l">
              <a:spcBef>
                <a:spcPts val="1600"/>
              </a:spcBef>
              <a:spcAft>
                <a:spcPts val="0"/>
              </a:spcAft>
              <a:buNone/>
            </a:pPr>
            <a:r>
              <a:t/>
            </a:r>
            <a:endParaRPr sz="1700"/>
          </a:p>
          <a:p>
            <a:pPr indent="0" lvl="0" marL="914400" rtl="0" algn="l">
              <a:spcBef>
                <a:spcPts val="1600"/>
              </a:spcBef>
              <a:spcAft>
                <a:spcPts val="0"/>
              </a:spcAft>
              <a:buNone/>
            </a:pPr>
            <a:r>
              <a:t/>
            </a:r>
            <a:endParaRPr sz="1700"/>
          </a:p>
          <a:p>
            <a:pPr indent="0" lvl="0" marL="914400" rtl="0" algn="l">
              <a:spcBef>
                <a:spcPts val="1600"/>
              </a:spcBef>
              <a:spcAft>
                <a:spcPts val="0"/>
              </a:spcAft>
              <a:buNone/>
            </a:pPr>
            <a:r>
              <a:t/>
            </a:r>
            <a:endParaRPr sz="1700"/>
          </a:p>
          <a:p>
            <a:pPr indent="0" lvl="0" marL="457200" rtl="0" algn="l">
              <a:spcBef>
                <a:spcPts val="1600"/>
              </a:spcBef>
              <a:spcAft>
                <a:spcPts val="1600"/>
              </a:spcAft>
              <a:buNone/>
            </a:pPr>
            <a:r>
              <a:t/>
            </a:r>
            <a:endParaRPr/>
          </a:p>
        </p:txBody>
      </p:sp>
      <p:pic>
        <p:nvPicPr>
          <p:cNvPr id="168" name="Google Shape;168;p18"/>
          <p:cNvPicPr preferRelativeResize="0"/>
          <p:nvPr/>
        </p:nvPicPr>
        <p:blipFill>
          <a:blip r:embed="rId3">
            <a:alphaModFix/>
          </a:blip>
          <a:stretch>
            <a:fillRect/>
          </a:stretch>
        </p:blipFill>
        <p:spPr>
          <a:xfrm>
            <a:off x="4937325" y="760175"/>
            <a:ext cx="3303840" cy="347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200900" y="210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Wireframe</a:t>
            </a:r>
            <a:endParaRPr/>
          </a:p>
        </p:txBody>
      </p:sp>
      <p:pic>
        <p:nvPicPr>
          <p:cNvPr id="174" name="Google Shape;174;p19"/>
          <p:cNvPicPr preferRelativeResize="0"/>
          <p:nvPr/>
        </p:nvPicPr>
        <p:blipFill>
          <a:blip r:embed="rId3">
            <a:alphaModFix/>
          </a:blip>
          <a:stretch>
            <a:fillRect/>
          </a:stretch>
        </p:blipFill>
        <p:spPr>
          <a:xfrm>
            <a:off x="324075" y="1935500"/>
            <a:ext cx="5844451" cy="1584700"/>
          </a:xfrm>
          <a:prstGeom prst="rect">
            <a:avLst/>
          </a:prstGeom>
          <a:noFill/>
          <a:ln>
            <a:noFill/>
          </a:ln>
        </p:spPr>
      </p:pic>
      <p:pic>
        <p:nvPicPr>
          <p:cNvPr id="175" name="Google Shape;175;p19"/>
          <p:cNvPicPr preferRelativeResize="0"/>
          <p:nvPr/>
        </p:nvPicPr>
        <p:blipFill>
          <a:blip r:embed="rId4">
            <a:alphaModFix/>
          </a:blip>
          <a:stretch>
            <a:fillRect/>
          </a:stretch>
        </p:blipFill>
        <p:spPr>
          <a:xfrm>
            <a:off x="6631576" y="233325"/>
            <a:ext cx="2246900" cy="4676850"/>
          </a:xfrm>
          <a:prstGeom prst="rect">
            <a:avLst/>
          </a:prstGeom>
          <a:noFill/>
          <a:ln>
            <a:noFill/>
          </a:ln>
        </p:spPr>
      </p:pic>
      <p:sp>
        <p:nvSpPr>
          <p:cNvPr id="176" name="Google Shape;176;p19"/>
          <p:cNvSpPr txBox="1"/>
          <p:nvPr>
            <p:ph type="title"/>
          </p:nvPr>
        </p:nvSpPr>
        <p:spPr>
          <a:xfrm>
            <a:off x="2600700" y="1332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Widget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405200" y="845600"/>
            <a:ext cx="4215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Designer Mode</a:t>
            </a:r>
            <a:endParaRPr/>
          </a:p>
        </p:txBody>
      </p:sp>
      <p:pic>
        <p:nvPicPr>
          <p:cNvPr id="182" name="Google Shape;182;p20"/>
          <p:cNvPicPr preferRelativeResize="0"/>
          <p:nvPr/>
        </p:nvPicPr>
        <p:blipFill>
          <a:blip r:embed="rId3">
            <a:alphaModFix/>
          </a:blip>
          <a:stretch>
            <a:fillRect/>
          </a:stretch>
        </p:blipFill>
        <p:spPr>
          <a:xfrm>
            <a:off x="3983125" y="1005000"/>
            <a:ext cx="4607325" cy="3133500"/>
          </a:xfrm>
          <a:prstGeom prst="rect">
            <a:avLst/>
          </a:prstGeom>
          <a:noFill/>
          <a:ln>
            <a:noFill/>
          </a:ln>
        </p:spPr>
      </p:pic>
      <p:sp>
        <p:nvSpPr>
          <p:cNvPr id="183" name="Google Shape;183;p20"/>
          <p:cNvSpPr txBox="1"/>
          <p:nvPr>
            <p:ph idx="1" type="body"/>
          </p:nvPr>
        </p:nvSpPr>
        <p:spPr>
          <a:xfrm>
            <a:off x="405200" y="1907925"/>
            <a:ext cx="3753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Access to change settings:</a:t>
            </a:r>
            <a:endParaRPr sz="1800"/>
          </a:p>
          <a:p>
            <a:pPr indent="-342900" lvl="0" marL="457200" rtl="0" algn="l">
              <a:spcBef>
                <a:spcPts val="1600"/>
              </a:spcBef>
              <a:spcAft>
                <a:spcPts val="0"/>
              </a:spcAft>
              <a:buSzPts val="1800"/>
              <a:buChar char="➢"/>
            </a:pPr>
            <a:r>
              <a:rPr lang="en" sz="1800"/>
              <a:t>Graphical Preview</a:t>
            </a:r>
            <a:endParaRPr sz="1800"/>
          </a:p>
          <a:p>
            <a:pPr indent="-342900" lvl="0" marL="457200" rtl="0" algn="l">
              <a:spcBef>
                <a:spcPts val="0"/>
              </a:spcBef>
              <a:spcAft>
                <a:spcPts val="0"/>
              </a:spcAft>
              <a:buSzPts val="1800"/>
              <a:buChar char="➢"/>
            </a:pPr>
            <a:r>
              <a:rPr lang="en" sz="1800"/>
              <a:t>Assign Loads to Groups</a:t>
            </a:r>
            <a:endParaRPr sz="1800"/>
          </a:p>
          <a:p>
            <a:pPr indent="-342900" lvl="0" marL="457200" rtl="0" algn="l">
              <a:spcBef>
                <a:spcPts val="0"/>
              </a:spcBef>
              <a:spcAft>
                <a:spcPts val="0"/>
              </a:spcAft>
              <a:buSzPts val="1800"/>
              <a:buChar char="➢"/>
            </a:pPr>
            <a:r>
              <a:rPr lang="en" sz="1800"/>
              <a:t>Assign Groups to Scenes</a:t>
            </a:r>
            <a:endParaRPr sz="1800"/>
          </a:p>
          <a:p>
            <a:pPr indent="-342900" lvl="0" marL="457200" rtl="0" algn="l">
              <a:spcBef>
                <a:spcPts val="0"/>
              </a:spcBef>
              <a:spcAft>
                <a:spcPts val="0"/>
              </a:spcAft>
              <a:buSzPts val="1800"/>
              <a:buChar char="➢"/>
            </a:pPr>
            <a:r>
              <a:rPr lang="en" sz="1800"/>
              <a:t>Modify SceneGroupSettings</a:t>
            </a:r>
            <a:endParaRPr sz="1800"/>
          </a:p>
          <a:p>
            <a:pPr indent="0" lvl="0" marL="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of Lite Lite</a:t>
            </a:r>
            <a:endParaRPr/>
          </a:p>
        </p:txBody>
      </p:sp>
      <p:sp>
        <p:nvSpPr>
          <p:cNvPr id="189" name="Google Shape;189;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Implementation</a:t>
            </a:r>
            <a:r>
              <a:rPr lang="en" sz="1700"/>
              <a:t> of Profiles </a:t>
            </a:r>
            <a:endParaRPr sz="1700"/>
          </a:p>
          <a:p>
            <a:pPr indent="-336550" lvl="0" marL="457200" rtl="0" algn="l">
              <a:spcBef>
                <a:spcPts val="0"/>
              </a:spcBef>
              <a:spcAft>
                <a:spcPts val="0"/>
              </a:spcAft>
              <a:buSzPts val="1700"/>
              <a:buChar char="●"/>
            </a:pPr>
            <a:r>
              <a:rPr lang="en" sz="1700"/>
              <a:t>Sound Integration (like clapping) </a:t>
            </a:r>
            <a:endParaRPr sz="1700"/>
          </a:p>
          <a:p>
            <a:pPr indent="-336550" lvl="0" marL="457200" rtl="0" algn="l">
              <a:spcBef>
                <a:spcPts val="0"/>
              </a:spcBef>
              <a:spcAft>
                <a:spcPts val="0"/>
              </a:spcAft>
              <a:buSzPts val="1700"/>
              <a:buChar char="●"/>
            </a:pPr>
            <a:r>
              <a:rPr lang="en" sz="1700"/>
              <a:t>Temperature Compatibility </a:t>
            </a:r>
            <a:endParaRPr sz="1700"/>
          </a:p>
          <a:p>
            <a:pPr indent="-336550" lvl="0" marL="457200" rtl="0" algn="l">
              <a:spcBef>
                <a:spcPts val="0"/>
              </a:spcBef>
              <a:spcAft>
                <a:spcPts val="0"/>
              </a:spcAft>
              <a:buSzPts val="1700"/>
              <a:buChar char="●"/>
            </a:pPr>
            <a:r>
              <a:rPr lang="en" sz="1700"/>
              <a:t>Security Patches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