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8" r:id="rId10"/>
    <p:sldId id="270" r:id="rId11"/>
    <p:sldId id="271" r:id="rId12"/>
    <p:sldId id="272" r:id="rId13"/>
    <p:sldId id="274" r:id="rId14"/>
    <p:sldId id="275" r:id="rId15"/>
    <p:sldId id="277" r:id="rId16"/>
    <p:sldId id="279" r:id="rId17"/>
    <p:sldId id="280" r:id="rId18"/>
    <p:sldId id="281" r:id="rId19"/>
    <p:sldId id="291" r:id="rId20"/>
    <p:sldId id="283" r:id="rId21"/>
    <p:sldId id="284" r:id="rId22"/>
    <p:sldId id="285" r:id="rId23"/>
    <p:sldId id="288" r:id="rId24"/>
    <p:sldId id="289" r:id="rId25"/>
    <p:sldId id="286" r:id="rId26"/>
    <p:sldId id="290" r:id="rId27"/>
  </p:sldIdLst>
  <p:sldSz cx="12192000" cy="6858000"/>
  <p:notesSz cx="6858000" cy="9144000"/>
  <p:embeddedFontLst>
    <p:embeddedFont>
      <p:font typeface="Lato" panose="020F0502020204030203" pitchFamily="34" charset="77"/>
      <p:regular r:id="rId28"/>
      <p:bold r:id="rId29"/>
      <p:italic r:id="rId30"/>
      <p:boldItalic r:id="rId31"/>
    </p:embeddedFont>
    <p:embeddedFont>
      <p:font typeface="Raleway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40" autoAdjust="0"/>
  </p:normalViewPr>
  <p:slideViewPr>
    <p:cSldViewPr snapToGrid="0">
      <p:cViewPr varScale="1">
        <p:scale>
          <a:sx n="90" d="100"/>
          <a:sy n="90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053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D6A96D84-8429-46E1-89FB-576DEF43B5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9014-625A-EA2C-3D89-CE08A344E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9272D-5B5A-3707-892E-88C9DDD1D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3EE95-C9FF-F1A8-0F49-B984A042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68E-7055-47DF-A819-B1BE69A37DA7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6240-5987-8D3D-27EC-87D112C2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7733-968F-9363-3DB2-45B15F2B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D84-8429-46E1-89FB-576DEF43B5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4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6A96D84-8429-46E1-89FB-576DEF43B5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6A96D84-8429-46E1-89FB-576DEF43B5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7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6A96D84-8429-46E1-89FB-576DEF43B5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66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6A96D84-8429-46E1-89FB-576DEF43B5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1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6A96D84-8429-46E1-89FB-576DEF43B5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47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6A96D84-8429-46E1-89FB-576DEF43B5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3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9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9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9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191600" y="6199951"/>
            <a:ext cx="8616800" cy="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6A96D84-8429-46E1-89FB-576DEF43B5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98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0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0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6A96D84-8429-46E1-89FB-576DEF43B5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2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6A96D84-8429-46E1-89FB-576DEF43B5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3696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EAE2-8FA0-D471-D5B7-41B433882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72640"/>
            <a:ext cx="10363200" cy="3230879"/>
          </a:xfrm>
        </p:spPr>
        <p:txBody>
          <a:bodyPr anchor="ctr"/>
          <a:lstStyle/>
          <a:p>
            <a:r>
              <a:rPr lang="en-AU" sz="4000" b="1" dirty="0"/>
              <a:t>The impact of income volatility on financial 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A85E7-D654-D553-9C85-852E6FDDD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615537"/>
            <a:ext cx="10363200" cy="1046400"/>
          </a:xfrm>
        </p:spPr>
        <p:txBody>
          <a:bodyPr/>
          <a:lstStyle/>
          <a:p>
            <a:r>
              <a:rPr lang="en-AU" sz="1800" dirty="0">
                <a:solidFill>
                  <a:srgbClr val="000000"/>
                </a:solidFill>
              </a:rPr>
              <a:t>Nathan Wang-Ly</a:t>
            </a:r>
          </a:p>
          <a:p>
            <a:r>
              <a:rPr lang="en-AU" sz="1800" b="0" dirty="0">
                <a:solidFill>
                  <a:srgbClr val="000000"/>
                </a:solidFill>
              </a:rPr>
              <a:t>Lab Talk – 24 Mar 2023</a:t>
            </a:r>
          </a:p>
        </p:txBody>
      </p:sp>
    </p:spTree>
    <p:extLst>
      <p:ext uri="{BB962C8B-B14F-4D97-AF65-F5344CB8AC3E}">
        <p14:creationId xmlns:p14="http://schemas.microsoft.com/office/powerpoint/2010/main" val="330467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1AA-2785-36AD-7FA6-EA37E146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About the task: The financial emergency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A9BFAFB-5F59-5792-DB05-5CF01E2977D3}"/>
              </a:ext>
            </a:extLst>
          </p:cNvPr>
          <p:cNvSpPr txBox="1">
            <a:spLocks/>
          </p:cNvSpPr>
          <p:nvPr/>
        </p:nvSpPr>
        <p:spPr>
          <a:xfrm>
            <a:off x="6362163" y="1851681"/>
            <a:ext cx="5077070" cy="409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At the end of the task, participants were hit with a financial emergency (storm damage to their home)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Game outcome was determined by whether participants had enough saved to withstand the emergency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Participants with enough savings kept their points</a:t>
            </a:r>
          </a:p>
          <a:p>
            <a:pPr marL="1080000" lvl="1" indent="-288000">
              <a:spcBef>
                <a:spcPts val="600"/>
              </a:spcBef>
              <a:spcAft>
                <a:spcPts val="600"/>
              </a:spcAft>
              <a:buFont typeface="Lato" panose="020F0502020204030203" pitchFamily="34" charset="0"/>
              <a:buChar char="&gt;"/>
            </a:pPr>
            <a:r>
              <a:rPr lang="en-AU" sz="1400" dirty="0">
                <a:solidFill>
                  <a:srgbClr val="000000"/>
                </a:solidFill>
              </a:rPr>
              <a:t>Points used to select winners of bonus payments (top 10% of participants)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Participants with inadequate savings lost all points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Participants were aware that financial emergency would occur but not </a:t>
            </a:r>
            <a:r>
              <a:rPr lang="en-AU" sz="1400" i="1" dirty="0">
                <a:solidFill>
                  <a:srgbClr val="000000"/>
                </a:solidFill>
              </a:rPr>
              <a:t>when</a:t>
            </a:r>
            <a:r>
              <a:rPr lang="en-AU" sz="1400" dirty="0">
                <a:solidFill>
                  <a:srgbClr val="000000"/>
                </a:solidFill>
              </a:rPr>
              <a:t> or </a:t>
            </a:r>
            <a:r>
              <a:rPr lang="en-AU" sz="1400" i="1" dirty="0">
                <a:solidFill>
                  <a:srgbClr val="000000"/>
                </a:solidFill>
              </a:rPr>
              <a:t>how much</a:t>
            </a:r>
            <a:r>
              <a:rPr lang="en-AU" sz="1400" dirty="0">
                <a:solidFill>
                  <a:srgbClr val="000000"/>
                </a:solidFill>
              </a:rPr>
              <a:t> it would cost</a:t>
            </a:r>
          </a:p>
          <a:p>
            <a:pPr marL="1080000" lvl="1" indent="-288000">
              <a:spcBef>
                <a:spcPts val="600"/>
              </a:spcBef>
              <a:spcAft>
                <a:spcPts val="600"/>
              </a:spcAft>
              <a:buFont typeface="Lato" panose="020F0502020204030203" pitchFamily="34" charset="0"/>
              <a:buChar char="&gt;"/>
            </a:pPr>
            <a:r>
              <a:rPr lang="en-AU" sz="1400" dirty="0">
                <a:solidFill>
                  <a:srgbClr val="000000"/>
                </a:solidFill>
              </a:rPr>
              <a:t>Always occurred after round 15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0000"/>
              </a:solidFill>
            </a:endParaRPr>
          </a:p>
        </p:txBody>
      </p:sp>
      <p:pic>
        <p:nvPicPr>
          <p:cNvPr id="4" name="Picture 3" descr="A picture containing outdoor, person, riding&#10;&#10;Description automatically generated">
            <a:extLst>
              <a:ext uri="{FF2B5EF4-FFF2-40B4-BE49-F238E27FC236}">
                <a16:creationId xmlns:a16="http://schemas.microsoft.com/office/drawing/2014/main" id="{B50A9133-8A0F-7DA3-1639-DC5BEE596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0" y="2230467"/>
            <a:ext cx="4907054" cy="276021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863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550E-22C6-3697-9265-4763CB3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Procedure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DD9AB-48E0-5FB4-534C-B7612A6F9F10}"/>
              </a:ext>
            </a:extLst>
          </p:cNvPr>
          <p:cNvSpPr/>
          <p:nvPr/>
        </p:nvSpPr>
        <p:spPr>
          <a:xfrm>
            <a:off x="2801937" y="1803600"/>
            <a:ext cx="6588125" cy="412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Task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A38CE4-908B-0346-5F07-83C0DAAB96A6}"/>
              </a:ext>
            </a:extLst>
          </p:cNvPr>
          <p:cNvSpPr/>
          <p:nvPr/>
        </p:nvSpPr>
        <p:spPr>
          <a:xfrm>
            <a:off x="2801937" y="2505710"/>
            <a:ext cx="6588124" cy="412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Practice rounds (x3) and financial emergency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70E97-832F-6BD0-F581-9BB6C40B9389}"/>
              </a:ext>
            </a:extLst>
          </p:cNvPr>
          <p:cNvSpPr/>
          <p:nvPr/>
        </p:nvSpPr>
        <p:spPr>
          <a:xfrm>
            <a:off x="2801936" y="3207820"/>
            <a:ext cx="6588123" cy="412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Experiment rounds (x15)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A01D4A-378A-4453-F988-A91EDB1518D1}"/>
              </a:ext>
            </a:extLst>
          </p:cNvPr>
          <p:cNvSpPr/>
          <p:nvPr/>
        </p:nvSpPr>
        <p:spPr>
          <a:xfrm>
            <a:off x="2801935" y="3909930"/>
            <a:ext cx="6588123" cy="412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Measures of perceived volatility, difficulty, and financial impatience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485D70-E737-44B1-54A3-5A91CC692DBD}"/>
              </a:ext>
            </a:extLst>
          </p:cNvPr>
          <p:cNvSpPr/>
          <p:nvPr/>
        </p:nvSpPr>
        <p:spPr>
          <a:xfrm>
            <a:off x="2801935" y="4612040"/>
            <a:ext cx="6588122" cy="412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Financial emergency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7E13D-D735-88F5-9218-7E63FA4C1865}"/>
              </a:ext>
            </a:extLst>
          </p:cNvPr>
          <p:cNvSpPr/>
          <p:nvPr/>
        </p:nvSpPr>
        <p:spPr>
          <a:xfrm>
            <a:off x="2801930" y="5314150"/>
            <a:ext cx="6588121" cy="412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Demographics/Financial situation questionnaire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EF2EBC-2CF7-5A24-DAEA-356F1121C8B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2216150"/>
            <a:ext cx="1" cy="28956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92AC5A-18D1-2655-EECF-C020A5DD7B2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95998" y="2918260"/>
            <a:ext cx="1" cy="28956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60A58F-3CA1-C359-EC78-31C840EE8D8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7" y="3620370"/>
            <a:ext cx="1" cy="28956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5835CA-7709-E25D-A018-16A78FFC99D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5996" y="4322480"/>
            <a:ext cx="1" cy="28956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3A3C9C-1D34-D145-7564-B1AB101D52D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095991" y="5024590"/>
            <a:ext cx="5" cy="28956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3E21-E808-A8C3-FA89-0D41489A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Dependent measures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071AB7-66F4-F4BC-9F78-7BB19573BDA5}"/>
              </a:ext>
            </a:extLst>
          </p:cNvPr>
          <p:cNvGrpSpPr/>
          <p:nvPr/>
        </p:nvGrpSpPr>
        <p:grpSpPr>
          <a:xfrm>
            <a:off x="1371600" y="1801352"/>
            <a:ext cx="5092050" cy="758412"/>
            <a:chOff x="1790700" y="1699752"/>
            <a:chExt cx="5092050" cy="7584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F87551-2BF5-A90D-C5CF-FEAF12DFBE93}"/>
                </a:ext>
              </a:extLst>
            </p:cNvPr>
            <p:cNvSpPr/>
            <p:nvPr/>
          </p:nvSpPr>
          <p:spPr>
            <a:xfrm>
              <a:off x="1790700" y="1699752"/>
              <a:ext cx="1917700" cy="7584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Primary DV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C0568A-8733-97D8-2141-7AC909D5A357}"/>
                </a:ext>
              </a:extLst>
            </p:cNvPr>
            <p:cNvSpPr txBox="1"/>
            <p:nvPr/>
          </p:nvSpPr>
          <p:spPr>
            <a:xfrm>
              <a:off x="4117249" y="1817348"/>
              <a:ext cx="2765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Final savings: </a:t>
              </a:r>
              <a:br>
                <a:rPr lang="en-AU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AU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Savings at end of task (round 15)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5C0A352-EF18-9833-88A1-763461DCCA0B}"/>
              </a:ext>
            </a:extLst>
          </p:cNvPr>
          <p:cNvSpPr/>
          <p:nvPr/>
        </p:nvSpPr>
        <p:spPr>
          <a:xfrm>
            <a:off x="1371600" y="2816329"/>
            <a:ext cx="1917700" cy="3164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Secondary DVs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DE090-1784-D484-FEF5-CCF8A0F8F98E}"/>
              </a:ext>
            </a:extLst>
          </p:cNvPr>
          <p:cNvSpPr txBox="1"/>
          <p:nvPr/>
        </p:nvSpPr>
        <p:spPr>
          <a:xfrm>
            <a:off x="3698149" y="2959552"/>
            <a:ext cx="757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Perceived volatility: </a:t>
            </a:r>
            <a:br>
              <a:rPr lang="en-A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A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a scale of 0 to 10, how volatile do you think the income you received in this task was?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5080-3B46-900B-F2FE-2814AAA0581B}"/>
              </a:ext>
            </a:extLst>
          </p:cNvPr>
          <p:cNvSpPr txBox="1"/>
          <p:nvPr/>
        </p:nvSpPr>
        <p:spPr>
          <a:xfrm>
            <a:off x="3698149" y="3679069"/>
            <a:ext cx="757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Perceived difficulty: </a:t>
            </a:r>
            <a:br>
              <a:rPr lang="en-A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A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a scale of 0 to 10, how difficult did you find it to decide how much to spend or save each round?</a:t>
            </a:r>
            <a:endParaRPr lang="en-AU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F9972-76B6-C912-5A5F-1057C316674F}"/>
              </a:ext>
            </a:extLst>
          </p:cNvPr>
          <p:cNvSpPr txBox="1"/>
          <p:nvPr/>
        </p:nvSpPr>
        <p:spPr>
          <a:xfrm>
            <a:off x="3698149" y="4398586"/>
            <a:ext cx="7579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Financial impatience: </a:t>
            </a:r>
            <a:br>
              <a:rPr lang="en-A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A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Imagine that you were given the choice between two bonus rewards for participating in this experiment.</a:t>
            </a:r>
          </a:p>
          <a:p>
            <a:r>
              <a:rPr lang="en-A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1: Get paid a bonus payment of £50 in two weeks’ time.</a:t>
            </a:r>
          </a:p>
          <a:p>
            <a:r>
              <a:rPr lang="en-A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2: Get paid £X today.</a:t>
            </a:r>
          </a:p>
          <a:p>
            <a:r>
              <a:rPr lang="en-A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the lowest amount you would accept to get paid today instead of two weeks from now?</a:t>
            </a:r>
            <a:endParaRPr lang="en-AU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1AA-2785-36AD-7FA6-EA37E146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Results: Perceived volatility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A9BFAFB-5F59-5792-DB05-5CF01E2977D3}"/>
              </a:ext>
            </a:extLst>
          </p:cNvPr>
          <p:cNvSpPr txBox="1">
            <a:spLocks/>
          </p:cNvSpPr>
          <p:nvPr/>
        </p:nvSpPr>
        <p:spPr>
          <a:xfrm>
            <a:off x="6362163" y="1851681"/>
            <a:ext cx="5077070" cy="351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Significant difference in perceived volatility between </a:t>
            </a:r>
            <a:r>
              <a:rPr lang="en-AU" sz="1400" b="1" dirty="0">
                <a:solidFill>
                  <a:srgbClr val="000000"/>
                </a:solidFill>
              </a:rPr>
              <a:t>No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vs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Low</a:t>
            </a:r>
            <a:r>
              <a:rPr lang="en-AU" sz="1400" dirty="0">
                <a:solidFill>
                  <a:srgbClr val="000000"/>
                </a:solidFill>
              </a:rPr>
              <a:t> and </a:t>
            </a:r>
            <a:r>
              <a:rPr lang="en-AU" sz="1400" b="1" dirty="0">
                <a:solidFill>
                  <a:srgbClr val="000000"/>
                </a:solidFill>
              </a:rPr>
              <a:t>No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vs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High</a:t>
            </a:r>
            <a:r>
              <a:rPr lang="en-AU" sz="1400" dirty="0">
                <a:solidFill>
                  <a:srgbClr val="000000"/>
                </a:solidFill>
              </a:rPr>
              <a:t> (</a:t>
            </a:r>
            <a:r>
              <a:rPr lang="en-AU" sz="1400" i="1" dirty="0">
                <a:solidFill>
                  <a:srgbClr val="000000"/>
                </a:solidFill>
              </a:rPr>
              <a:t>p’s &lt; .001)</a:t>
            </a:r>
            <a:endParaRPr lang="en-AU" sz="1400" dirty="0">
              <a:solidFill>
                <a:srgbClr val="000000"/>
              </a:solidFill>
            </a:endParaRP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Non-significant difference between </a:t>
            </a:r>
            <a:r>
              <a:rPr lang="en-AU" sz="1400" b="1" dirty="0">
                <a:solidFill>
                  <a:srgbClr val="000000"/>
                </a:solidFill>
              </a:rPr>
              <a:t>Low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vs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High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br>
              <a:rPr lang="en-AU" sz="1400" dirty="0">
                <a:solidFill>
                  <a:srgbClr val="000000"/>
                </a:solidFill>
              </a:rPr>
            </a:br>
            <a:r>
              <a:rPr lang="en-AU" sz="1400" dirty="0">
                <a:solidFill>
                  <a:srgbClr val="000000"/>
                </a:solidFill>
              </a:rPr>
              <a:t>(</a:t>
            </a:r>
            <a:r>
              <a:rPr lang="en-AU" sz="1400" i="1" dirty="0">
                <a:solidFill>
                  <a:srgbClr val="000000"/>
                </a:solidFill>
              </a:rPr>
              <a:t>p = .29)</a:t>
            </a:r>
            <a:endParaRPr lang="en-AU" sz="1200" dirty="0">
              <a:solidFill>
                <a:srgbClr val="000000"/>
              </a:solidFill>
            </a:endParaRPr>
          </a:p>
        </p:txBody>
      </p:sp>
      <p:pic>
        <p:nvPicPr>
          <p:cNvPr id="4" name="Picture 3" descr="A picture containing text, map, indoor&#10;&#10;Description automatically generated">
            <a:extLst>
              <a:ext uri="{FF2B5EF4-FFF2-40B4-BE49-F238E27FC236}">
                <a16:creationId xmlns:a16="http://schemas.microsoft.com/office/drawing/2014/main" id="{B8E3AD1C-9E0E-79F4-AFCB-B27BCB9E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0" y="1851681"/>
            <a:ext cx="4924908" cy="35177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9DF65E-BA6A-00F0-ED26-90E90E52CDFB}"/>
              </a:ext>
            </a:extLst>
          </p:cNvPr>
          <p:cNvCxnSpPr>
            <a:cxnSpLocks/>
          </p:cNvCxnSpPr>
          <p:nvPr/>
        </p:nvCxnSpPr>
        <p:spPr>
          <a:xfrm flipV="1">
            <a:off x="2400300" y="5369472"/>
            <a:ext cx="0" cy="54555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E22380-E249-3AB5-DBBC-A043C304FC82}"/>
              </a:ext>
            </a:extLst>
          </p:cNvPr>
          <p:cNvCxnSpPr>
            <a:cxnSpLocks/>
          </p:cNvCxnSpPr>
          <p:nvPr/>
        </p:nvCxnSpPr>
        <p:spPr>
          <a:xfrm flipV="1">
            <a:off x="3838575" y="5369472"/>
            <a:ext cx="0" cy="54555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E040F1-C0E6-D558-DB07-FA5574CC3A19}"/>
              </a:ext>
            </a:extLst>
          </p:cNvPr>
          <p:cNvCxnSpPr>
            <a:cxnSpLocks/>
          </p:cNvCxnSpPr>
          <p:nvPr/>
        </p:nvCxnSpPr>
        <p:spPr>
          <a:xfrm flipV="1">
            <a:off x="5205413" y="5369472"/>
            <a:ext cx="0" cy="54555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1AA-2785-36AD-7FA6-EA37E146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Results: Final savings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A9BFAFB-5F59-5792-DB05-5CF01E2977D3}"/>
              </a:ext>
            </a:extLst>
          </p:cNvPr>
          <p:cNvSpPr txBox="1">
            <a:spLocks/>
          </p:cNvSpPr>
          <p:nvPr/>
        </p:nvSpPr>
        <p:spPr>
          <a:xfrm>
            <a:off x="6362163" y="1851681"/>
            <a:ext cx="5077070" cy="351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Significant difference in final savings between </a:t>
            </a:r>
            <a:r>
              <a:rPr lang="en-AU" sz="1400" b="1" dirty="0">
                <a:solidFill>
                  <a:srgbClr val="000000"/>
                </a:solidFill>
              </a:rPr>
              <a:t>High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vs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No</a:t>
            </a:r>
            <a:r>
              <a:rPr lang="en-AU" sz="1400" dirty="0">
                <a:solidFill>
                  <a:srgbClr val="000000"/>
                </a:solidFill>
              </a:rPr>
              <a:t> and </a:t>
            </a:r>
            <a:r>
              <a:rPr lang="en-AU" sz="1400" b="1" dirty="0">
                <a:solidFill>
                  <a:srgbClr val="000000"/>
                </a:solidFill>
              </a:rPr>
              <a:t>High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vs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Low</a:t>
            </a:r>
            <a:r>
              <a:rPr lang="en-AU" sz="1400" dirty="0">
                <a:solidFill>
                  <a:srgbClr val="000000"/>
                </a:solidFill>
              </a:rPr>
              <a:t> (</a:t>
            </a:r>
            <a:r>
              <a:rPr lang="en-AU" sz="1400" i="1" dirty="0">
                <a:solidFill>
                  <a:srgbClr val="000000"/>
                </a:solidFill>
              </a:rPr>
              <a:t>p’s &lt; .001)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Non-significant difference between </a:t>
            </a:r>
            <a:r>
              <a:rPr lang="en-AU" sz="1400" b="1" dirty="0">
                <a:solidFill>
                  <a:srgbClr val="000000"/>
                </a:solidFill>
              </a:rPr>
              <a:t>No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vs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Low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br>
              <a:rPr lang="en-AU" sz="1400" dirty="0">
                <a:solidFill>
                  <a:srgbClr val="000000"/>
                </a:solidFill>
              </a:rPr>
            </a:br>
            <a:r>
              <a:rPr lang="en-AU" sz="1400" dirty="0">
                <a:solidFill>
                  <a:srgbClr val="000000"/>
                </a:solidFill>
              </a:rPr>
              <a:t>(</a:t>
            </a:r>
            <a:r>
              <a:rPr lang="en-AU" sz="1400" i="1" dirty="0">
                <a:solidFill>
                  <a:srgbClr val="000000"/>
                </a:solidFill>
              </a:rPr>
              <a:t>p = .91)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Perceived volatility was negatively associated with final savings, but was not significant </a:t>
            </a:r>
            <a:r>
              <a:rPr lang="en-AU" sz="1400" i="1" dirty="0">
                <a:solidFill>
                  <a:srgbClr val="000000"/>
                </a:solidFill>
              </a:rPr>
              <a:t>(p = .15)</a:t>
            </a:r>
            <a:endParaRPr lang="en-AU" sz="1200" i="1" dirty="0">
              <a:solidFill>
                <a:srgbClr val="000000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2F66B82-3612-7633-09F2-34296E2E1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1" y="1851681"/>
            <a:ext cx="4924908" cy="351779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1478F-FC94-D587-EC3A-1F63659C02A2}"/>
              </a:ext>
            </a:extLst>
          </p:cNvPr>
          <p:cNvCxnSpPr>
            <a:cxnSpLocks/>
          </p:cNvCxnSpPr>
          <p:nvPr/>
        </p:nvCxnSpPr>
        <p:spPr>
          <a:xfrm flipV="1">
            <a:off x="2486028" y="5369472"/>
            <a:ext cx="0" cy="54555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D0C2F2-4B6F-449F-88FF-542768142EF0}"/>
              </a:ext>
            </a:extLst>
          </p:cNvPr>
          <p:cNvCxnSpPr>
            <a:cxnSpLocks/>
          </p:cNvCxnSpPr>
          <p:nvPr/>
        </p:nvCxnSpPr>
        <p:spPr>
          <a:xfrm flipV="1">
            <a:off x="3852863" y="5369472"/>
            <a:ext cx="0" cy="54555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26E42-270F-3065-66C2-40987DB77630}"/>
              </a:ext>
            </a:extLst>
          </p:cNvPr>
          <p:cNvCxnSpPr>
            <a:cxnSpLocks/>
          </p:cNvCxnSpPr>
          <p:nvPr/>
        </p:nvCxnSpPr>
        <p:spPr>
          <a:xfrm flipV="1">
            <a:off x="5219701" y="5369472"/>
            <a:ext cx="0" cy="54555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1AA-2785-36AD-7FA6-EA37E146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Results: Difficulty and financial impatience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8BD2E-C916-AE23-4F1E-D434B8D0803F}"/>
              </a:ext>
            </a:extLst>
          </p:cNvPr>
          <p:cNvSpPr txBox="1"/>
          <p:nvPr/>
        </p:nvSpPr>
        <p:spPr>
          <a:xfrm>
            <a:off x="1778000" y="5092700"/>
            <a:ext cx="360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significant differences in ratings of task difficulty </a:t>
            </a:r>
            <a:r>
              <a:rPr lang="en-A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(p’s &gt; .14)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36641B-4E9E-B573-53B3-4EC31E0ECD03}"/>
              </a:ext>
            </a:extLst>
          </p:cNvPr>
          <p:cNvSpPr txBox="1"/>
          <p:nvPr/>
        </p:nvSpPr>
        <p:spPr>
          <a:xfrm>
            <a:off x="6829027" y="5092700"/>
            <a:ext cx="360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significant differences in preferred ‘smaller-sooner’ amount </a:t>
            </a:r>
            <a:r>
              <a:rPr lang="en-A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(p’s &gt; .12)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C661A31-1C6E-89FB-0186-2759C21D7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75" y="1963179"/>
            <a:ext cx="4104300" cy="293164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C4E2D5C-173E-EF84-DF21-71FFF5A8A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02" y="1963179"/>
            <a:ext cx="4104300" cy="29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8C61-21A0-42C8-9AC5-A93DEFC4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Summarising Experiment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C02A4B-B060-7CE4-2AAD-8D4084F3FF49}"/>
              </a:ext>
            </a:extLst>
          </p:cNvPr>
          <p:cNvSpPr/>
          <p:nvPr/>
        </p:nvSpPr>
        <p:spPr>
          <a:xfrm>
            <a:off x="1549400" y="2108200"/>
            <a:ext cx="374650" cy="374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ED425-8CA4-83AC-A0C6-37A8AD518FCE}"/>
              </a:ext>
            </a:extLst>
          </p:cNvPr>
          <p:cNvSpPr txBox="1"/>
          <p:nvPr/>
        </p:nvSpPr>
        <p:spPr>
          <a:xfrm>
            <a:off x="2114550" y="1926193"/>
            <a:ext cx="2781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Interpreting the results of the No Volatility and High Volatility conditions is straightforward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952E4-4242-679F-328C-239009058B2A}"/>
              </a:ext>
            </a:extLst>
          </p:cNvPr>
          <p:cNvSpPr txBox="1"/>
          <p:nvPr/>
        </p:nvSpPr>
        <p:spPr>
          <a:xfrm>
            <a:off x="2114550" y="2690336"/>
            <a:ext cx="278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Participants in the High Volatility condition perceived their income as more volatile and saved more within the task.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0C19CC-40DE-A781-A590-6306668C586C}"/>
              </a:ext>
            </a:extLst>
          </p:cNvPr>
          <p:cNvSpPr/>
          <p:nvPr/>
        </p:nvSpPr>
        <p:spPr>
          <a:xfrm>
            <a:off x="1549400" y="3994150"/>
            <a:ext cx="374650" cy="374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9C588-3E50-CBA4-38D0-5A42E7AF8449}"/>
              </a:ext>
            </a:extLst>
          </p:cNvPr>
          <p:cNvSpPr txBox="1"/>
          <p:nvPr/>
        </p:nvSpPr>
        <p:spPr>
          <a:xfrm>
            <a:off x="2114550" y="3812143"/>
            <a:ext cx="2781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the results of the </a:t>
            </a:r>
            <a:b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 Volatility condition are </a:t>
            </a:r>
            <a:b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less intuitive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8009F-D4EB-B8A3-E234-E8C645C35894}"/>
              </a:ext>
            </a:extLst>
          </p:cNvPr>
          <p:cNvSpPr txBox="1"/>
          <p:nvPr/>
        </p:nvSpPr>
        <p:spPr>
          <a:xfrm>
            <a:off x="2114550" y="4576286"/>
            <a:ext cx="2781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participants perceived the income to be as volatile as the High Volatility condition but displayed similar savings </a:t>
            </a:r>
            <a:r>
              <a:rPr lang="en-A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behaviour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No Volatility condition.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6A22DD4-43B6-7906-C643-BE5C846F4209}"/>
              </a:ext>
            </a:extLst>
          </p:cNvPr>
          <p:cNvSpPr/>
          <p:nvPr/>
        </p:nvSpPr>
        <p:spPr>
          <a:xfrm>
            <a:off x="5832475" y="2978150"/>
            <a:ext cx="527050" cy="110490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D40CF66-3481-A94B-7B86-3B79CA3FDA65}"/>
              </a:ext>
            </a:extLst>
          </p:cNvPr>
          <p:cNvSpPr txBox="1">
            <a:spLocks/>
          </p:cNvSpPr>
          <p:nvPr/>
        </p:nvSpPr>
        <p:spPr>
          <a:xfrm>
            <a:off x="6463763" y="2902258"/>
            <a:ext cx="4826537" cy="255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Explore why participants’ perceptions of volatility do not map onto their behaviour within the task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Consider whether volatility (as defined by CV) may not be the underlying driver of participants’ behaviour</a:t>
            </a:r>
          </a:p>
          <a:p>
            <a:pPr marL="1080000" lvl="1" indent="-288000">
              <a:spcBef>
                <a:spcPts val="600"/>
              </a:spcBef>
              <a:spcAft>
                <a:spcPts val="600"/>
              </a:spcAft>
              <a:buFont typeface="Lato" panose="020F0502020204030203" pitchFamily="34" charset="0"/>
              <a:buChar char="&gt;"/>
            </a:pPr>
            <a:r>
              <a:rPr lang="en-AU" sz="1400" dirty="0">
                <a:solidFill>
                  <a:srgbClr val="000000"/>
                </a:solidFill>
              </a:rPr>
              <a:t>Disentangle CV from other characteristics of income sequence (e.g., min/max, range)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4C5511-7E22-179D-1D91-A454A1FFF1B3}"/>
              </a:ext>
            </a:extLst>
          </p:cNvPr>
          <p:cNvSpPr/>
          <p:nvPr/>
        </p:nvSpPr>
        <p:spPr>
          <a:xfrm>
            <a:off x="7819200" y="2482850"/>
            <a:ext cx="2258250" cy="518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Aim for Experiment 2</a:t>
            </a:r>
          </a:p>
        </p:txBody>
      </p:sp>
    </p:spTree>
    <p:extLst>
      <p:ext uri="{BB962C8B-B14F-4D97-AF65-F5344CB8AC3E}">
        <p14:creationId xmlns:p14="http://schemas.microsoft.com/office/powerpoint/2010/main" val="2874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7CDF1C-9E2A-017C-3F57-A74F2B32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Experiment 2</a:t>
            </a:r>
            <a:br>
              <a:rPr lang="en-AU" b="1" dirty="0"/>
            </a:br>
            <a:r>
              <a:rPr lang="en-AU" sz="2800" dirty="0"/>
              <a:t>Disentangling related measures of volatility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220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933F51-ED75-D08A-1B59-6190F321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8898550" cy="1143200"/>
          </a:xfrm>
        </p:spPr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Related work by </a:t>
            </a:r>
            <a:r>
              <a:rPr lang="en-AU" b="1" dirty="0" err="1">
                <a:solidFill>
                  <a:schemeClr val="bg2"/>
                </a:solidFill>
              </a:rPr>
              <a:t>Konovolova</a:t>
            </a:r>
            <a:r>
              <a:rPr lang="en-AU" b="1" dirty="0">
                <a:solidFill>
                  <a:schemeClr val="bg2"/>
                </a:solidFill>
              </a:rPr>
              <a:t> &amp; </a:t>
            </a:r>
            <a:r>
              <a:rPr lang="en-AU" b="1" dirty="0" err="1">
                <a:solidFill>
                  <a:schemeClr val="bg2"/>
                </a:solidFill>
              </a:rPr>
              <a:t>Pachur</a:t>
            </a:r>
            <a:r>
              <a:rPr lang="en-AU" b="1" dirty="0">
                <a:solidFill>
                  <a:schemeClr val="bg2"/>
                </a:solidFill>
              </a:rPr>
              <a:t> (2021)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EBCCA6-7697-7432-333E-CCF609150FF8}"/>
              </a:ext>
            </a:extLst>
          </p:cNvPr>
          <p:cNvGrpSpPr/>
          <p:nvPr/>
        </p:nvGrpSpPr>
        <p:grpSpPr>
          <a:xfrm>
            <a:off x="737575" y="2834908"/>
            <a:ext cx="2857247" cy="2450912"/>
            <a:chOff x="1004275" y="2192665"/>
            <a:chExt cx="2857247" cy="24509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ACE8AC-0346-CA81-212D-ADB122E5C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2376" y="3036322"/>
              <a:ext cx="1941045" cy="160725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73DFF-0AE7-5ABC-8353-FB8BFFFA7BFC}"/>
                </a:ext>
              </a:extLst>
            </p:cNvPr>
            <p:cNvGrpSpPr/>
            <p:nvPr/>
          </p:nvGrpSpPr>
          <p:grpSpPr>
            <a:xfrm>
              <a:off x="1004275" y="2192665"/>
              <a:ext cx="2857247" cy="523220"/>
              <a:chOff x="1004275" y="2192665"/>
              <a:chExt cx="2857247" cy="5232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916972-CC62-9088-3758-9133886BBD94}"/>
                  </a:ext>
                </a:extLst>
              </p:cNvPr>
              <p:cNvSpPr/>
              <p:nvPr/>
            </p:nvSpPr>
            <p:spPr>
              <a:xfrm>
                <a:off x="1004275" y="2266950"/>
                <a:ext cx="374650" cy="3746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b="1" dirty="0">
                    <a:solidFill>
                      <a:srgbClr val="000000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FDFB57-2838-F7DB-D77C-38F99215BA2F}"/>
                  </a:ext>
                </a:extLst>
              </p:cNvPr>
              <p:cNvSpPr txBox="1"/>
              <p:nvPr/>
            </p:nvSpPr>
            <p:spPr>
              <a:xfrm>
                <a:off x="1500767" y="2192665"/>
                <a:ext cx="23607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Presented participants with various number sequences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5B023C-A8C8-76B2-5C1D-586FB93EC2CF}"/>
              </a:ext>
            </a:extLst>
          </p:cNvPr>
          <p:cNvGrpSpPr/>
          <p:nvPr/>
        </p:nvGrpSpPr>
        <p:grpSpPr>
          <a:xfrm>
            <a:off x="3919617" y="2834908"/>
            <a:ext cx="3020717" cy="2876104"/>
            <a:chOff x="3773567" y="2560965"/>
            <a:chExt cx="3020717" cy="28761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4D4A91-96F1-BAA2-3C40-09EF3DD4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3567" y="3404622"/>
              <a:ext cx="3020717" cy="2032447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29D531-CB77-38BD-089B-56C79DBA6FAF}"/>
                </a:ext>
              </a:extLst>
            </p:cNvPr>
            <p:cNvGrpSpPr/>
            <p:nvPr/>
          </p:nvGrpSpPr>
          <p:grpSpPr>
            <a:xfrm>
              <a:off x="3855302" y="2560965"/>
              <a:ext cx="2857247" cy="523220"/>
              <a:chOff x="3937037" y="2560965"/>
              <a:chExt cx="2857247" cy="52322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B8F9A5-5D32-BCCD-6FA2-57265063B9C8}"/>
                  </a:ext>
                </a:extLst>
              </p:cNvPr>
              <p:cNvSpPr/>
              <p:nvPr/>
            </p:nvSpPr>
            <p:spPr>
              <a:xfrm>
                <a:off x="3937037" y="2635250"/>
                <a:ext cx="374650" cy="3746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b="1" dirty="0">
                    <a:solidFill>
                      <a:srgbClr val="000000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5C6098-CF9C-C0FE-06FE-AD107D60C1F0}"/>
                  </a:ext>
                </a:extLst>
              </p:cNvPr>
              <p:cNvSpPr txBox="1"/>
              <p:nvPr/>
            </p:nvSpPr>
            <p:spPr>
              <a:xfrm>
                <a:off x="4433529" y="2560965"/>
                <a:ext cx="23607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Elicited judgments of variance from participants</a:t>
                </a: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9E274-3F08-F549-9E1B-8E6CADC3452F}"/>
              </a:ext>
            </a:extLst>
          </p:cNvPr>
          <p:cNvSpPr/>
          <p:nvPr/>
        </p:nvSpPr>
        <p:spPr>
          <a:xfrm>
            <a:off x="737575" y="1875108"/>
            <a:ext cx="6202759" cy="489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Method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ED5BA-B79E-3D86-525D-937599645BE1}"/>
              </a:ext>
            </a:extLst>
          </p:cNvPr>
          <p:cNvSpPr/>
          <p:nvPr/>
        </p:nvSpPr>
        <p:spPr>
          <a:xfrm>
            <a:off x="7550150" y="1875108"/>
            <a:ext cx="3587750" cy="489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Findings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7DA1EDF-530E-43A4-0E3E-B74CCF4DBDA9}"/>
              </a:ext>
            </a:extLst>
          </p:cNvPr>
          <p:cNvSpPr txBox="1">
            <a:spLocks/>
          </p:cNvSpPr>
          <p:nvPr/>
        </p:nvSpPr>
        <p:spPr>
          <a:xfrm>
            <a:off x="7251700" y="2714258"/>
            <a:ext cx="3949700" cy="298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21585" indent="0">
              <a:spcAft>
                <a:spcPts val="600"/>
              </a:spcAft>
              <a:buNone/>
            </a:pPr>
            <a:r>
              <a:rPr lang="en-AU" sz="1400" dirty="0">
                <a:solidFill>
                  <a:srgbClr val="000000"/>
                </a:solidFill>
              </a:rPr>
              <a:t>A series of regression models were used to compare the relative importance of different dimensions in predicting variance judgments.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Several dimensions of the sequences were better predictors of perceived variance than statistical variance</a:t>
            </a:r>
          </a:p>
          <a:p>
            <a:pPr marL="1080000" lvl="1" indent="-288000">
              <a:spcBef>
                <a:spcPts val="600"/>
              </a:spcBef>
              <a:spcAft>
                <a:spcPts val="600"/>
              </a:spcAft>
              <a:buFont typeface="Lato" panose="020F0502020204030203" pitchFamily="34" charset="0"/>
              <a:buChar char="&gt;"/>
            </a:pPr>
            <a:r>
              <a:rPr lang="en-AU" sz="1400" dirty="0">
                <a:solidFill>
                  <a:srgbClr val="000000"/>
                </a:solidFill>
              </a:rPr>
              <a:t>Variety, range, pairwise distance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The best model contained variety and pairwise distance</a:t>
            </a:r>
          </a:p>
        </p:txBody>
      </p:sp>
    </p:spTree>
    <p:extLst>
      <p:ext uri="{BB962C8B-B14F-4D97-AF65-F5344CB8AC3E}">
        <p14:creationId xmlns:p14="http://schemas.microsoft.com/office/powerpoint/2010/main" val="27920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036B-56DB-A968-D3A0-29AFB481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Income sequences in Experiments 1 &amp;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8DDCD7-FB20-5149-6F3C-6253FFA3B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68243"/>
              </p:ext>
            </p:extLst>
          </p:nvPr>
        </p:nvGraphicFramePr>
        <p:xfrm>
          <a:off x="1059350" y="1621051"/>
          <a:ext cx="10073300" cy="445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50">
                  <a:extLst>
                    <a:ext uri="{9D8B030D-6E8A-4147-A177-3AD203B41FA5}">
                      <a16:colId xmlns:a16="http://schemas.microsoft.com/office/drawing/2014/main" val="2677459725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98815354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450678892"/>
                    </a:ext>
                  </a:extLst>
                </a:gridCol>
                <a:gridCol w="1009870">
                  <a:extLst>
                    <a:ext uri="{9D8B030D-6E8A-4147-A177-3AD203B41FA5}">
                      <a16:colId xmlns:a16="http://schemas.microsoft.com/office/drawing/2014/main" val="1481221547"/>
                    </a:ext>
                  </a:extLst>
                </a:gridCol>
                <a:gridCol w="1009870">
                  <a:extLst>
                    <a:ext uri="{9D8B030D-6E8A-4147-A177-3AD203B41FA5}">
                      <a16:colId xmlns:a16="http://schemas.microsoft.com/office/drawing/2014/main" val="1732913841"/>
                    </a:ext>
                  </a:extLst>
                </a:gridCol>
                <a:gridCol w="1009870">
                  <a:extLst>
                    <a:ext uri="{9D8B030D-6E8A-4147-A177-3AD203B41FA5}">
                      <a16:colId xmlns:a16="http://schemas.microsoft.com/office/drawing/2014/main" val="2464412323"/>
                    </a:ext>
                  </a:extLst>
                </a:gridCol>
                <a:gridCol w="1009870">
                  <a:extLst>
                    <a:ext uri="{9D8B030D-6E8A-4147-A177-3AD203B41FA5}">
                      <a16:colId xmlns:a16="http://schemas.microsoft.com/office/drawing/2014/main" val="3281015598"/>
                    </a:ext>
                  </a:extLst>
                </a:gridCol>
                <a:gridCol w="1009870">
                  <a:extLst>
                    <a:ext uri="{9D8B030D-6E8A-4147-A177-3AD203B41FA5}">
                      <a16:colId xmlns:a16="http://schemas.microsoft.com/office/drawing/2014/main" val="863800836"/>
                    </a:ext>
                  </a:extLst>
                </a:gridCol>
              </a:tblGrid>
              <a:tr h="51818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Experiment (Condition)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Sequence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Coefficient of Variation (CV)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Min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Max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Range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Pairwise Distance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Variety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88027"/>
                  </a:ext>
                </a:extLst>
              </a:tr>
              <a:tr h="73156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(No volatility)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1,000 1,000 1,000 1,000 1,000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1,000 1,000 1,000 1,000 1,000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1,000 1,000 1,000 1,000 1,000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1,000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93973"/>
                  </a:ext>
                </a:extLst>
              </a:tr>
              <a:tr h="5894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(Low volatility)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431 570 656 794 873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883 910 990 1,158 1,202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1,277 1,279 1,311 1,326 1,340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0.30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431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1,340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909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72,848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507546"/>
                  </a:ext>
                </a:extLst>
              </a:tr>
              <a:tr h="5894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(High volatility)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173 274 466 526 529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650 661 847 1,101 1,374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1,404 1,436 1,571 1,900 2,088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0.60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2,088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1,915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147,356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877164"/>
                  </a:ext>
                </a:extLst>
              </a:tr>
              <a:tr h="37086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 (Same range)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173 881 911 929 946 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952 956 981 989 996 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1,022 1,041 1,063 1,072 2,088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0.37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2,088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1,915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64,432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80153"/>
                  </a:ext>
                </a:extLst>
              </a:tr>
              <a:tr h="37086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 (Same min)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173 552 654 851 863 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864 889 1,017 1,036 1,211 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1,240 1,257 1,310 1,503 1,580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0.37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1,580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1,407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89,724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66194"/>
                  </a:ext>
                </a:extLst>
              </a:tr>
              <a:tr h="37086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 (Same max)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681 689 746 767 772 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782 785 816 983 994 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1,029 1,242 1,275 1,351 2,088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0.37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681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2,088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1,407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79,036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7647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13A7E84-991D-AE43-736E-6F57A380B4C5}"/>
              </a:ext>
            </a:extLst>
          </p:cNvPr>
          <p:cNvSpPr/>
          <p:nvPr/>
        </p:nvSpPr>
        <p:spPr>
          <a:xfrm>
            <a:off x="4981433" y="1678673"/>
            <a:ext cx="1023582" cy="3957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1C6C8-4EB4-5489-8D21-C00559E36D37}"/>
              </a:ext>
            </a:extLst>
          </p:cNvPr>
          <p:cNvSpPr/>
          <p:nvPr/>
        </p:nvSpPr>
        <p:spPr>
          <a:xfrm>
            <a:off x="6332561" y="1678673"/>
            <a:ext cx="573206" cy="3957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9E927-53AC-23A2-0C0F-F66FB5C1FA15}"/>
              </a:ext>
            </a:extLst>
          </p:cNvPr>
          <p:cNvSpPr/>
          <p:nvPr/>
        </p:nvSpPr>
        <p:spPr>
          <a:xfrm>
            <a:off x="7233313" y="1678673"/>
            <a:ext cx="573206" cy="3957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B5A1E-ED70-268D-DFF4-8D29AB423A53}"/>
              </a:ext>
            </a:extLst>
          </p:cNvPr>
          <p:cNvSpPr/>
          <p:nvPr/>
        </p:nvSpPr>
        <p:spPr>
          <a:xfrm>
            <a:off x="8282229" y="1678673"/>
            <a:ext cx="573206" cy="3957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F898C-E2D6-15D2-3490-1BA70FF362A6}"/>
              </a:ext>
            </a:extLst>
          </p:cNvPr>
          <p:cNvSpPr/>
          <p:nvPr/>
        </p:nvSpPr>
        <p:spPr>
          <a:xfrm>
            <a:off x="9235194" y="1678672"/>
            <a:ext cx="691904" cy="3957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97679-E357-0024-1A78-DCCC6E03B62E}"/>
              </a:ext>
            </a:extLst>
          </p:cNvPr>
          <p:cNvSpPr/>
          <p:nvPr/>
        </p:nvSpPr>
        <p:spPr>
          <a:xfrm>
            <a:off x="10213492" y="1678672"/>
            <a:ext cx="823206" cy="3957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FAAF73-E3C4-074B-A465-B8C1DE5E1CA5}"/>
              </a:ext>
            </a:extLst>
          </p:cNvPr>
          <p:cNvSpPr/>
          <p:nvPr/>
        </p:nvSpPr>
        <p:spPr>
          <a:xfrm>
            <a:off x="4988209" y="2281450"/>
            <a:ext cx="1023582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BDF29-BED2-ED6F-A658-405B2A789325}"/>
              </a:ext>
            </a:extLst>
          </p:cNvPr>
          <p:cNvSpPr/>
          <p:nvPr/>
        </p:nvSpPr>
        <p:spPr>
          <a:xfrm>
            <a:off x="4988209" y="3012362"/>
            <a:ext cx="1023582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F5BFC-BB61-3E09-8A88-F5DC2C7E94EE}"/>
              </a:ext>
            </a:extLst>
          </p:cNvPr>
          <p:cNvSpPr/>
          <p:nvPr/>
        </p:nvSpPr>
        <p:spPr>
          <a:xfrm>
            <a:off x="4981433" y="3648232"/>
            <a:ext cx="1023582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32C5D-974D-DA82-0598-BF7E4A3C8007}"/>
              </a:ext>
            </a:extLst>
          </p:cNvPr>
          <p:cNvSpPr/>
          <p:nvPr/>
        </p:nvSpPr>
        <p:spPr>
          <a:xfrm>
            <a:off x="4981433" y="4274133"/>
            <a:ext cx="1023582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D99C41-7C8B-255D-04A8-3E6C90A7567F}"/>
              </a:ext>
            </a:extLst>
          </p:cNvPr>
          <p:cNvSpPr/>
          <p:nvPr/>
        </p:nvSpPr>
        <p:spPr>
          <a:xfrm>
            <a:off x="4981433" y="4923157"/>
            <a:ext cx="1023582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2AD7F-E5D3-E5D0-297B-799C283A402E}"/>
              </a:ext>
            </a:extLst>
          </p:cNvPr>
          <p:cNvSpPr/>
          <p:nvPr/>
        </p:nvSpPr>
        <p:spPr>
          <a:xfrm>
            <a:off x="4974657" y="5559027"/>
            <a:ext cx="1023582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95EA04-38F1-44A0-4843-DB009D72AF10}"/>
              </a:ext>
            </a:extLst>
          </p:cNvPr>
          <p:cNvSpPr/>
          <p:nvPr/>
        </p:nvSpPr>
        <p:spPr>
          <a:xfrm>
            <a:off x="6209731" y="2283724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88D0E8-750B-EF28-6D1F-723F633F8A26}"/>
              </a:ext>
            </a:extLst>
          </p:cNvPr>
          <p:cNvSpPr/>
          <p:nvPr/>
        </p:nvSpPr>
        <p:spPr>
          <a:xfrm>
            <a:off x="6209731" y="3014636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A2730-6259-261C-D06E-E15E4CABAE9C}"/>
              </a:ext>
            </a:extLst>
          </p:cNvPr>
          <p:cNvSpPr/>
          <p:nvPr/>
        </p:nvSpPr>
        <p:spPr>
          <a:xfrm>
            <a:off x="6202955" y="3650506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C6A46C-032C-56A9-1650-CF323D779756}"/>
              </a:ext>
            </a:extLst>
          </p:cNvPr>
          <p:cNvSpPr/>
          <p:nvPr/>
        </p:nvSpPr>
        <p:spPr>
          <a:xfrm>
            <a:off x="6202955" y="4276407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09B457-EEDC-7C77-E01F-EF0CFA22F793}"/>
              </a:ext>
            </a:extLst>
          </p:cNvPr>
          <p:cNvSpPr/>
          <p:nvPr/>
        </p:nvSpPr>
        <p:spPr>
          <a:xfrm>
            <a:off x="6202955" y="4925431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08A6F-6DBB-8824-383F-A7BD732AF650}"/>
              </a:ext>
            </a:extLst>
          </p:cNvPr>
          <p:cNvSpPr/>
          <p:nvPr/>
        </p:nvSpPr>
        <p:spPr>
          <a:xfrm>
            <a:off x="6196179" y="5561301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64E01-70B8-D4E6-FBEF-0C467C5921AA}"/>
              </a:ext>
            </a:extLst>
          </p:cNvPr>
          <p:cNvSpPr/>
          <p:nvPr/>
        </p:nvSpPr>
        <p:spPr>
          <a:xfrm>
            <a:off x="7246865" y="2281450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6E907-C36B-F88C-2533-044E5B68DA13}"/>
              </a:ext>
            </a:extLst>
          </p:cNvPr>
          <p:cNvSpPr/>
          <p:nvPr/>
        </p:nvSpPr>
        <p:spPr>
          <a:xfrm>
            <a:off x="7246865" y="3012362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7816D-0955-675B-33E4-F43515FEAF56}"/>
              </a:ext>
            </a:extLst>
          </p:cNvPr>
          <p:cNvSpPr/>
          <p:nvPr/>
        </p:nvSpPr>
        <p:spPr>
          <a:xfrm>
            <a:off x="7240089" y="3648232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77CDFA-460A-AB83-8F40-E4E794589283}"/>
              </a:ext>
            </a:extLst>
          </p:cNvPr>
          <p:cNvSpPr/>
          <p:nvPr/>
        </p:nvSpPr>
        <p:spPr>
          <a:xfrm>
            <a:off x="7240089" y="4274133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6BF381-9374-CC5E-19AD-BCC1DDFB613B}"/>
              </a:ext>
            </a:extLst>
          </p:cNvPr>
          <p:cNvSpPr/>
          <p:nvPr/>
        </p:nvSpPr>
        <p:spPr>
          <a:xfrm>
            <a:off x="7240089" y="4923157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59C775-B5B1-25DD-9F9B-3E10BC64709E}"/>
              </a:ext>
            </a:extLst>
          </p:cNvPr>
          <p:cNvSpPr/>
          <p:nvPr/>
        </p:nvSpPr>
        <p:spPr>
          <a:xfrm>
            <a:off x="7233313" y="5559027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627CB8-15E7-89AE-1FE6-D3C1B52591B6}"/>
              </a:ext>
            </a:extLst>
          </p:cNvPr>
          <p:cNvSpPr/>
          <p:nvPr/>
        </p:nvSpPr>
        <p:spPr>
          <a:xfrm>
            <a:off x="8180376" y="2237283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3644B-A29E-4D59-751B-D08E3D9E3235}"/>
              </a:ext>
            </a:extLst>
          </p:cNvPr>
          <p:cNvSpPr/>
          <p:nvPr/>
        </p:nvSpPr>
        <p:spPr>
          <a:xfrm>
            <a:off x="8180376" y="2968195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83EC85-277A-46F1-B6A4-92033A7FADFB}"/>
              </a:ext>
            </a:extLst>
          </p:cNvPr>
          <p:cNvSpPr/>
          <p:nvPr/>
        </p:nvSpPr>
        <p:spPr>
          <a:xfrm>
            <a:off x="8173600" y="3604065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BC491-CD22-CF09-6E4A-846467BD27EB}"/>
              </a:ext>
            </a:extLst>
          </p:cNvPr>
          <p:cNvSpPr/>
          <p:nvPr/>
        </p:nvSpPr>
        <p:spPr>
          <a:xfrm>
            <a:off x="8173600" y="4229966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0A3FC-932A-E857-2933-96D95677065F}"/>
              </a:ext>
            </a:extLst>
          </p:cNvPr>
          <p:cNvSpPr/>
          <p:nvPr/>
        </p:nvSpPr>
        <p:spPr>
          <a:xfrm>
            <a:off x="8173600" y="4878990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3B72DE-6142-501A-2139-86F49C4DB526}"/>
              </a:ext>
            </a:extLst>
          </p:cNvPr>
          <p:cNvSpPr/>
          <p:nvPr/>
        </p:nvSpPr>
        <p:spPr>
          <a:xfrm>
            <a:off x="8166824" y="5514860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E5E56A-F6BF-DA8F-04AF-D33C78CD4170}"/>
              </a:ext>
            </a:extLst>
          </p:cNvPr>
          <p:cNvSpPr/>
          <p:nvPr/>
        </p:nvSpPr>
        <p:spPr>
          <a:xfrm>
            <a:off x="9217510" y="2235009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3ED877-3A3F-A270-C6AA-C3CFB6CDCE57}"/>
              </a:ext>
            </a:extLst>
          </p:cNvPr>
          <p:cNvSpPr/>
          <p:nvPr/>
        </p:nvSpPr>
        <p:spPr>
          <a:xfrm>
            <a:off x="9217510" y="2965921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098492-FF98-8059-702B-C711436AE94D}"/>
              </a:ext>
            </a:extLst>
          </p:cNvPr>
          <p:cNvSpPr/>
          <p:nvPr/>
        </p:nvSpPr>
        <p:spPr>
          <a:xfrm>
            <a:off x="9210734" y="3601791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3D9A68-1469-98C5-38F8-7FA4AB597491}"/>
              </a:ext>
            </a:extLst>
          </p:cNvPr>
          <p:cNvSpPr/>
          <p:nvPr/>
        </p:nvSpPr>
        <p:spPr>
          <a:xfrm>
            <a:off x="9210734" y="4227692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67B29-CA53-68EE-A821-69AE1DDACAE4}"/>
              </a:ext>
            </a:extLst>
          </p:cNvPr>
          <p:cNvSpPr/>
          <p:nvPr/>
        </p:nvSpPr>
        <p:spPr>
          <a:xfrm>
            <a:off x="9210734" y="4876716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D6F99A-F9B0-70E4-264C-E3D8941AD4EC}"/>
              </a:ext>
            </a:extLst>
          </p:cNvPr>
          <p:cNvSpPr/>
          <p:nvPr/>
        </p:nvSpPr>
        <p:spPr>
          <a:xfrm>
            <a:off x="9203958" y="5512586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EA468C-098A-9E61-B95E-24C55179B792}"/>
              </a:ext>
            </a:extLst>
          </p:cNvPr>
          <p:cNvSpPr/>
          <p:nvPr/>
        </p:nvSpPr>
        <p:spPr>
          <a:xfrm>
            <a:off x="10254644" y="2965921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96D132-A2C7-1612-2B09-D267653AAFA3}"/>
              </a:ext>
            </a:extLst>
          </p:cNvPr>
          <p:cNvSpPr/>
          <p:nvPr/>
        </p:nvSpPr>
        <p:spPr>
          <a:xfrm>
            <a:off x="10247868" y="3601791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053D4C-157B-4FF2-D33B-8760C5344452}"/>
              </a:ext>
            </a:extLst>
          </p:cNvPr>
          <p:cNvSpPr/>
          <p:nvPr/>
        </p:nvSpPr>
        <p:spPr>
          <a:xfrm>
            <a:off x="10247868" y="4227692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34B51B-3714-F709-9D3B-B7B9F93B4378}"/>
              </a:ext>
            </a:extLst>
          </p:cNvPr>
          <p:cNvSpPr/>
          <p:nvPr/>
        </p:nvSpPr>
        <p:spPr>
          <a:xfrm>
            <a:off x="10247868" y="4876716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32B73E-1432-C00E-6D12-9F9E4032DD59}"/>
              </a:ext>
            </a:extLst>
          </p:cNvPr>
          <p:cNvSpPr/>
          <p:nvPr/>
        </p:nvSpPr>
        <p:spPr>
          <a:xfrm>
            <a:off x="10241092" y="5512586"/>
            <a:ext cx="696036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B00534-BA0B-0755-BE45-F12BE9409F4B}"/>
              </a:ext>
            </a:extLst>
          </p:cNvPr>
          <p:cNvSpPr/>
          <p:nvPr/>
        </p:nvSpPr>
        <p:spPr>
          <a:xfrm>
            <a:off x="1225863" y="4227692"/>
            <a:ext cx="1023582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741C95-5DF0-AE31-53AE-49A8BE45D34C}"/>
              </a:ext>
            </a:extLst>
          </p:cNvPr>
          <p:cNvSpPr/>
          <p:nvPr/>
        </p:nvSpPr>
        <p:spPr>
          <a:xfrm>
            <a:off x="1225863" y="4876716"/>
            <a:ext cx="1023582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87547E-2025-E033-1ACD-BBFA6B912160}"/>
              </a:ext>
            </a:extLst>
          </p:cNvPr>
          <p:cNvSpPr/>
          <p:nvPr/>
        </p:nvSpPr>
        <p:spPr>
          <a:xfrm>
            <a:off x="1219087" y="5512586"/>
            <a:ext cx="1023582" cy="39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027F1-95D9-59A8-B305-E7297CE4F50F}"/>
              </a:ext>
            </a:extLst>
          </p:cNvPr>
          <p:cNvSpPr/>
          <p:nvPr/>
        </p:nvSpPr>
        <p:spPr>
          <a:xfrm>
            <a:off x="2572843" y="4186748"/>
            <a:ext cx="2219844" cy="5586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A6ACC8-78E7-7266-8889-A9B52126D5C9}"/>
              </a:ext>
            </a:extLst>
          </p:cNvPr>
          <p:cNvSpPr/>
          <p:nvPr/>
        </p:nvSpPr>
        <p:spPr>
          <a:xfrm>
            <a:off x="2572843" y="4835772"/>
            <a:ext cx="2219844" cy="5586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49E256-572E-4693-5E44-7ECD6B0AC7D6}"/>
              </a:ext>
            </a:extLst>
          </p:cNvPr>
          <p:cNvSpPr/>
          <p:nvPr/>
        </p:nvSpPr>
        <p:spPr>
          <a:xfrm>
            <a:off x="2566067" y="5471642"/>
            <a:ext cx="2219844" cy="5586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4D7270-B8CB-F015-F734-FBDD7FEBFF95}"/>
              </a:ext>
            </a:extLst>
          </p:cNvPr>
          <p:cNvSpPr/>
          <p:nvPr/>
        </p:nvSpPr>
        <p:spPr>
          <a:xfrm>
            <a:off x="10254644" y="2235009"/>
            <a:ext cx="696036" cy="395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FE3CE98-9736-F333-2E80-24F4DE3E3CE8}"/>
              </a:ext>
            </a:extLst>
          </p:cNvPr>
          <p:cNvSpPr/>
          <p:nvPr/>
        </p:nvSpPr>
        <p:spPr>
          <a:xfrm>
            <a:off x="1002198" y="3500440"/>
            <a:ext cx="10184913" cy="658987"/>
          </a:xfrm>
          <a:prstGeom prst="round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5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7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2C55-2440-F515-4E3C-297591A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What is income volatility?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C5DA24D-5624-F0FB-5685-05BC64727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3367096" y="4605020"/>
            <a:ext cx="320040" cy="39116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A3EF7FDC-629B-BB03-DCA8-76731DECB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3808481" y="4605020"/>
            <a:ext cx="320040" cy="391160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FB47E53-4CE0-5718-3174-7EAFBE4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4249866" y="4605020"/>
            <a:ext cx="320040" cy="39116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C0359D9C-6BF7-D050-523E-F9F3CBC8E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4691251" y="4605020"/>
            <a:ext cx="320040" cy="391160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D6F4B892-3849-007C-C51F-49D1A86A8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5132636" y="4609570"/>
            <a:ext cx="320040" cy="391160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D817AC09-4960-5DA1-2A57-B883C4ADB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3367096" y="4081780"/>
            <a:ext cx="320040" cy="391160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E5D2ECF8-EC71-18BE-4760-3E20B3B60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3808481" y="4081780"/>
            <a:ext cx="320040" cy="391160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3650A310-067D-F9A4-1FC9-830464766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4249866" y="4081780"/>
            <a:ext cx="320040" cy="391160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5B4F20D8-BD11-713B-E9D6-FCE690B85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4691251" y="4081780"/>
            <a:ext cx="320040" cy="391160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5BA934C7-D82F-8249-BCEC-03CBE2C77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5132636" y="4086330"/>
            <a:ext cx="320040" cy="3911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238BE58-3551-F706-E144-F947D444BFA4}"/>
              </a:ext>
            </a:extLst>
          </p:cNvPr>
          <p:cNvSpPr txBox="1"/>
          <p:nvPr/>
        </p:nvSpPr>
        <p:spPr>
          <a:xfrm>
            <a:off x="3335621" y="2122641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Stable incomes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24AA87-BFE8-2DB2-E5B9-B8A56F423A4F}"/>
              </a:ext>
            </a:extLst>
          </p:cNvPr>
          <p:cNvGrpSpPr/>
          <p:nvPr/>
        </p:nvGrpSpPr>
        <p:grpSpPr>
          <a:xfrm>
            <a:off x="2702147" y="2798549"/>
            <a:ext cx="3017717" cy="2730937"/>
            <a:chOff x="2702147" y="2798549"/>
            <a:chExt cx="3017717" cy="273093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0B4331-5CEE-B8F9-BD08-645591D784D7}"/>
                </a:ext>
              </a:extLst>
            </p:cNvPr>
            <p:cNvGrpSpPr/>
            <p:nvPr/>
          </p:nvGrpSpPr>
          <p:grpSpPr>
            <a:xfrm>
              <a:off x="2702147" y="2798549"/>
              <a:ext cx="3017717" cy="2730937"/>
              <a:chOff x="883723" y="3169920"/>
              <a:chExt cx="3017717" cy="273093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7B850DB-69B6-455B-C985-B9C0C17FF347}"/>
                  </a:ext>
                </a:extLst>
              </p:cNvPr>
              <p:cNvGrpSpPr/>
              <p:nvPr/>
            </p:nvGrpSpPr>
            <p:grpSpPr>
              <a:xfrm>
                <a:off x="1275320" y="3169920"/>
                <a:ext cx="2626120" cy="2362200"/>
                <a:chOff x="1275320" y="3169920"/>
                <a:chExt cx="2626120" cy="2362200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7B55260-33EB-78D1-A853-35F9ECB7B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0560" y="3169920"/>
                  <a:ext cx="0" cy="2362200"/>
                </a:xfrm>
                <a:prstGeom prst="line">
                  <a:avLst/>
                </a:prstGeom>
                <a:ln w="38100">
                  <a:solidFill>
                    <a:srgbClr val="0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5FB296E-E360-0E8E-7BC4-2F2046BB1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75320" y="5532120"/>
                  <a:ext cx="2626120" cy="0"/>
                </a:xfrm>
                <a:prstGeom prst="line">
                  <a:avLst/>
                </a:prstGeom>
                <a:ln w="38100">
                  <a:solidFill>
                    <a:srgbClr val="0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52C871-6578-F694-977A-BDFD4B6D347A}"/>
                  </a:ext>
                </a:extLst>
              </p:cNvPr>
              <p:cNvSpPr txBox="1"/>
              <p:nvPr/>
            </p:nvSpPr>
            <p:spPr>
              <a:xfrm>
                <a:off x="1548672" y="5593080"/>
                <a:ext cx="20794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Week/Fortnight/Month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CEC3B8-41AE-F728-62FD-5FB837611E89}"/>
                  </a:ext>
                </a:extLst>
              </p:cNvPr>
              <p:cNvSpPr txBox="1"/>
              <p:nvPr/>
            </p:nvSpPr>
            <p:spPr>
              <a:xfrm rot="16200000">
                <a:off x="655936" y="4197131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Income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D6BF115-AB2D-DAAD-E10E-8A5B9D1BC85A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50" y="5094763"/>
              <a:ext cx="0" cy="1401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DE6C2-60B6-B412-7A86-8227CE197855}"/>
                </a:ext>
              </a:extLst>
            </p:cNvPr>
            <p:cNvCxnSpPr>
              <a:cxnSpLocks/>
            </p:cNvCxnSpPr>
            <p:nvPr/>
          </p:nvCxnSpPr>
          <p:spPr>
            <a:xfrm>
              <a:off x="3969544" y="5094763"/>
              <a:ext cx="0" cy="1401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5AF3BD0-01C0-0048-8785-4BAD6313EA26}"/>
                </a:ext>
              </a:extLst>
            </p:cNvPr>
            <p:cNvCxnSpPr>
              <a:cxnSpLocks/>
            </p:cNvCxnSpPr>
            <p:nvPr/>
          </p:nvCxnSpPr>
          <p:spPr>
            <a:xfrm>
              <a:off x="4414838" y="5094763"/>
              <a:ext cx="0" cy="1401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AA6F9A-8D72-D47A-6175-EBE0DAF7D9E3}"/>
                </a:ext>
              </a:extLst>
            </p:cNvPr>
            <p:cNvCxnSpPr>
              <a:cxnSpLocks/>
            </p:cNvCxnSpPr>
            <p:nvPr/>
          </p:nvCxnSpPr>
          <p:spPr>
            <a:xfrm>
              <a:off x="4860132" y="5094763"/>
              <a:ext cx="0" cy="1401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0F53CF-10C0-88FB-6B7D-CC149B8C79D5}"/>
                </a:ext>
              </a:extLst>
            </p:cNvPr>
            <p:cNvCxnSpPr>
              <a:cxnSpLocks/>
            </p:cNvCxnSpPr>
            <p:nvPr/>
          </p:nvCxnSpPr>
          <p:spPr>
            <a:xfrm>
              <a:off x="5305425" y="5094763"/>
              <a:ext cx="0" cy="1401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660F24E-7199-446A-C0D3-43D2E832290A}"/>
              </a:ext>
            </a:extLst>
          </p:cNvPr>
          <p:cNvSpPr txBox="1"/>
          <p:nvPr/>
        </p:nvSpPr>
        <p:spPr>
          <a:xfrm>
            <a:off x="7021577" y="2122641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Volatile incomes</a:t>
            </a:r>
          </a:p>
        </p:txBody>
      </p:sp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A14CD1D3-6326-457F-7C2A-D4E4C80F0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7137085" y="4605020"/>
            <a:ext cx="320040" cy="391160"/>
          </a:xfrm>
          <a:prstGeom prst="rect">
            <a:avLst/>
          </a:prstGeom>
        </p:spPr>
      </p:pic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E375D0FA-53E8-C1DE-53AA-C6421921E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7578470" y="4605020"/>
            <a:ext cx="320040" cy="391160"/>
          </a:xfrm>
          <a:prstGeom prst="rect">
            <a:avLst/>
          </a:prstGeom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6EA47809-4066-D592-8E73-96569F0DB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8896460" y="3037840"/>
            <a:ext cx="320040" cy="391160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31F8408F-23EE-74C6-D1C5-89F64B4BA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8461240" y="4605020"/>
            <a:ext cx="320040" cy="391160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FEF7E1B-944F-35A1-A4BA-54F9D5E92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8902625" y="4609570"/>
            <a:ext cx="320040" cy="391160"/>
          </a:xfrm>
          <a:prstGeom prst="rect">
            <a:avLst/>
          </a:prstGeom>
        </p:spPr>
      </p:pic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BC85558C-E093-4BA3-5EA0-F14FFEA17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7137085" y="4081780"/>
            <a:ext cx="320040" cy="391160"/>
          </a:xfrm>
          <a:prstGeom prst="rect">
            <a:avLst/>
          </a:prstGeom>
        </p:spPr>
      </p:pic>
      <p:pic>
        <p:nvPicPr>
          <p:cNvPr id="43" name="Picture 42" descr="Logo&#10;&#10;Description automatically generated">
            <a:extLst>
              <a:ext uri="{FF2B5EF4-FFF2-40B4-BE49-F238E27FC236}">
                <a16:creationId xmlns:a16="http://schemas.microsoft.com/office/drawing/2014/main" id="{32D32EE8-114F-B763-C0A3-A24AAB1B9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7578470" y="4081780"/>
            <a:ext cx="320040" cy="391160"/>
          </a:xfrm>
          <a:prstGeom prst="rect">
            <a:avLst/>
          </a:prstGeom>
        </p:spPr>
      </p:pic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97AF9B80-6CDF-7968-3832-E86F2A1BA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8896460" y="3564626"/>
            <a:ext cx="320040" cy="391160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6C990F4E-14BC-79BC-8263-3BF859032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8902625" y="4086330"/>
            <a:ext cx="320040" cy="391160"/>
          </a:xfrm>
          <a:prstGeom prst="rect">
            <a:avLst/>
          </a:prstGeom>
        </p:spPr>
      </p:pic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672F5151-570E-E377-3BA6-0D56C7515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3654" r="28269" b="25577"/>
          <a:stretch/>
        </p:blipFill>
        <p:spPr>
          <a:xfrm>
            <a:off x="7578470" y="3558540"/>
            <a:ext cx="320040" cy="39116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BA6122D-7033-2D40-3FF6-2812E08C63B2}"/>
              </a:ext>
            </a:extLst>
          </p:cNvPr>
          <p:cNvGrpSpPr/>
          <p:nvPr/>
        </p:nvGrpSpPr>
        <p:grpSpPr>
          <a:xfrm>
            <a:off x="6472136" y="2798549"/>
            <a:ext cx="3017717" cy="2730937"/>
            <a:chOff x="6472136" y="2798549"/>
            <a:chExt cx="3017717" cy="273093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DEACE0D-A3D6-7662-24DA-6A3A5C4C226D}"/>
                </a:ext>
              </a:extLst>
            </p:cNvPr>
            <p:cNvGrpSpPr/>
            <p:nvPr/>
          </p:nvGrpSpPr>
          <p:grpSpPr>
            <a:xfrm>
              <a:off x="6472136" y="2798549"/>
              <a:ext cx="3017717" cy="2730937"/>
              <a:chOff x="883723" y="3169920"/>
              <a:chExt cx="3017717" cy="273093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F2084B9-6009-0407-7815-3A932BC2E650}"/>
                  </a:ext>
                </a:extLst>
              </p:cNvPr>
              <p:cNvGrpSpPr/>
              <p:nvPr/>
            </p:nvGrpSpPr>
            <p:grpSpPr>
              <a:xfrm>
                <a:off x="1275320" y="3169920"/>
                <a:ext cx="2626120" cy="2362200"/>
                <a:chOff x="1275320" y="3169920"/>
                <a:chExt cx="2626120" cy="236220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B20AF4A-0F01-D3B4-1114-7DEEAE4EC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0560" y="3169920"/>
                  <a:ext cx="0" cy="2362200"/>
                </a:xfrm>
                <a:prstGeom prst="line">
                  <a:avLst/>
                </a:prstGeom>
                <a:ln w="38100">
                  <a:solidFill>
                    <a:srgbClr val="0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FA5E844-1039-CFDB-6488-C0CA6822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75320" y="5532120"/>
                  <a:ext cx="2626120" cy="0"/>
                </a:xfrm>
                <a:prstGeom prst="line">
                  <a:avLst/>
                </a:prstGeom>
                <a:ln w="38100">
                  <a:solidFill>
                    <a:srgbClr val="0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D07284-7217-D2D2-2AB5-9902AD222007}"/>
                  </a:ext>
                </a:extLst>
              </p:cNvPr>
              <p:cNvSpPr txBox="1"/>
              <p:nvPr/>
            </p:nvSpPr>
            <p:spPr>
              <a:xfrm>
                <a:off x="1548672" y="5593080"/>
                <a:ext cx="20794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Week/Fortnight/Month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63B543-B302-49D9-4358-67F1F574D852}"/>
                  </a:ext>
                </a:extLst>
              </p:cNvPr>
              <p:cNvSpPr txBox="1"/>
              <p:nvPr/>
            </p:nvSpPr>
            <p:spPr>
              <a:xfrm rot="16200000">
                <a:off x="655936" y="4197131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Income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00B3C83-B9E4-9C73-11D2-9CBB8BF7F08F}"/>
                </a:ext>
              </a:extLst>
            </p:cNvPr>
            <p:cNvCxnSpPr>
              <a:cxnSpLocks/>
            </p:cNvCxnSpPr>
            <p:nvPr/>
          </p:nvCxnSpPr>
          <p:spPr>
            <a:xfrm>
              <a:off x="7313405" y="5092963"/>
              <a:ext cx="0" cy="1401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0DC2ED-124F-513D-3F16-08BE201F8051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99" y="5092963"/>
              <a:ext cx="0" cy="1401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995D73-64B9-2474-CC91-403C34FA7F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993" y="5092963"/>
              <a:ext cx="0" cy="1401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D21702-5C9D-BA7F-9515-5E64C24BBC0B}"/>
                </a:ext>
              </a:extLst>
            </p:cNvPr>
            <p:cNvCxnSpPr>
              <a:cxnSpLocks/>
            </p:cNvCxnSpPr>
            <p:nvPr/>
          </p:nvCxnSpPr>
          <p:spPr>
            <a:xfrm>
              <a:off x="8649287" y="5092963"/>
              <a:ext cx="0" cy="1401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3EEC62-0F28-8762-0EEE-43EDB64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9094580" y="5092963"/>
              <a:ext cx="0" cy="1401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036B-56DB-A968-D3A0-29AFB481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Results: Perceived volatility &amp; final savings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E26F0-42F8-7344-C5C0-CF4D36A538FC}"/>
              </a:ext>
            </a:extLst>
          </p:cNvPr>
          <p:cNvGrpSpPr/>
          <p:nvPr/>
        </p:nvGrpSpPr>
        <p:grpSpPr>
          <a:xfrm>
            <a:off x="664665" y="2024742"/>
            <a:ext cx="5154386" cy="3230866"/>
            <a:chOff x="859971" y="2024742"/>
            <a:chExt cx="5154386" cy="32308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F54409-3DBC-1F75-3705-7DF411BA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971" y="2427151"/>
              <a:ext cx="5154386" cy="28284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C0E293-DB7B-6B89-6C44-2B62D504FA3D}"/>
                </a:ext>
              </a:extLst>
            </p:cNvPr>
            <p:cNvSpPr txBox="1"/>
            <p:nvPr/>
          </p:nvSpPr>
          <p:spPr>
            <a:xfrm>
              <a:off x="1311421" y="2024742"/>
              <a:ext cx="42514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Perceived </a:t>
              </a:r>
              <a:r>
                <a:rPr lang="en-AU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volatility</a:t>
              </a:r>
              <a:r>
                <a:rPr lang="en-AU" b="1" dirty="0"/>
                <a:t> ratings across all conditions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C02162-6BDA-66CA-3629-C579D5CC304C}"/>
              </a:ext>
            </a:extLst>
          </p:cNvPr>
          <p:cNvGrpSpPr/>
          <p:nvPr/>
        </p:nvGrpSpPr>
        <p:grpSpPr>
          <a:xfrm>
            <a:off x="6292579" y="2024742"/>
            <a:ext cx="5234756" cy="3230866"/>
            <a:chOff x="6487885" y="2024742"/>
            <a:chExt cx="5234756" cy="32308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C8C787-3D5B-90F4-FE98-ABDFF921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7885" y="2427151"/>
              <a:ext cx="5234756" cy="282845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5FF067-1DBE-A53F-513B-41D9136C225B}"/>
                </a:ext>
              </a:extLst>
            </p:cNvPr>
            <p:cNvSpPr txBox="1"/>
            <p:nvPr/>
          </p:nvSpPr>
          <p:spPr>
            <a:xfrm>
              <a:off x="7533359" y="2024742"/>
              <a:ext cx="3143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Final savings across all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10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A365-F874-9A8A-D95B-C28D3B16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The challenge with running a multiple regression with all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18196-E35D-B472-F3DE-CCCED4BD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18" y="2156481"/>
            <a:ext cx="4378620" cy="352076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52598CE-7447-0366-EA93-8C8B8D93539F}"/>
              </a:ext>
            </a:extLst>
          </p:cNvPr>
          <p:cNvSpPr txBox="1">
            <a:spLocks/>
          </p:cNvSpPr>
          <p:nvPr/>
        </p:nvSpPr>
        <p:spPr>
          <a:xfrm>
            <a:off x="6362164" y="2156481"/>
            <a:ext cx="5077070" cy="351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Dimensions of interest are naturally highly correlated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Multicollinearity makes it difficult to isolate the effect of any one dimension</a:t>
            </a:r>
          </a:p>
        </p:txBody>
      </p:sp>
    </p:spTree>
    <p:extLst>
      <p:ext uri="{BB962C8B-B14F-4D97-AF65-F5344CB8AC3E}">
        <p14:creationId xmlns:p14="http://schemas.microsoft.com/office/powerpoint/2010/main" val="7369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A365-F874-9A8A-D95B-C28D3B16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Alternative approach #1: Simple regression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805A8-261D-4173-69B2-78B755EE3145}"/>
              </a:ext>
            </a:extLst>
          </p:cNvPr>
          <p:cNvSpPr/>
          <p:nvPr/>
        </p:nvSpPr>
        <p:spPr>
          <a:xfrm>
            <a:off x="1542120" y="2009340"/>
            <a:ext cx="2725080" cy="7643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Conduct regressions with one predictor at a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5F57D-9CA4-211C-F8F1-E65B3AE78CF8}"/>
              </a:ext>
            </a:extLst>
          </p:cNvPr>
          <p:cNvSpPr/>
          <p:nvPr/>
        </p:nvSpPr>
        <p:spPr>
          <a:xfrm>
            <a:off x="1542120" y="3256214"/>
            <a:ext cx="2725080" cy="96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Leave-One-Out Cross-Validation (LOOCV) to test model accuracy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C1717-6100-CE7C-D643-D1A2642791D8}"/>
              </a:ext>
            </a:extLst>
          </p:cNvPr>
          <p:cNvSpPr/>
          <p:nvPr/>
        </p:nvSpPr>
        <p:spPr>
          <a:xfrm>
            <a:off x="1542120" y="4706820"/>
            <a:ext cx="2725080" cy="7643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Compare root-mean-square error (RMSE) between models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45F5C0-AE41-6549-9D1D-5C7535700C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04660" y="2773680"/>
            <a:ext cx="0" cy="48253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9D8264-9EEA-C599-275B-C72971EAF2D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904660" y="4224286"/>
            <a:ext cx="0" cy="48253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71F9950-A679-C7BE-9196-FE050C779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97289"/>
              </p:ext>
            </p:extLst>
          </p:nvPr>
        </p:nvGraphicFramePr>
        <p:xfrm>
          <a:off x="5500000" y="2056763"/>
          <a:ext cx="5573084" cy="336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608">
                  <a:extLst>
                    <a:ext uri="{9D8B030D-6E8A-4147-A177-3AD203B41FA5}">
                      <a16:colId xmlns:a16="http://schemas.microsoft.com/office/drawing/2014/main" val="2677459725"/>
                    </a:ext>
                  </a:extLst>
                </a:gridCol>
                <a:gridCol w="2035738">
                  <a:extLst>
                    <a:ext uri="{9D8B030D-6E8A-4147-A177-3AD203B41FA5}">
                      <a16:colId xmlns:a16="http://schemas.microsoft.com/office/drawing/2014/main" val="3988153545"/>
                    </a:ext>
                  </a:extLst>
                </a:gridCol>
                <a:gridCol w="2035738">
                  <a:extLst>
                    <a:ext uri="{9D8B030D-6E8A-4147-A177-3AD203B41FA5}">
                      <a16:colId xmlns:a16="http://schemas.microsoft.com/office/drawing/2014/main" val="3450678892"/>
                    </a:ext>
                  </a:extLst>
                </a:gridCol>
              </a:tblGrid>
              <a:tr h="8435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Dimension</a:t>
                      </a: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RMSE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(Perceived volatility)</a:t>
                      </a: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RMSE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(Final savings)</a:t>
                      </a: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88027"/>
                  </a:ext>
                </a:extLst>
              </a:tr>
              <a:tr h="60252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Coefficient of Variation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2.271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3,721.09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93973"/>
                  </a:ext>
                </a:extLst>
              </a:tr>
              <a:tr h="478447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Min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2.316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3,735.61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507546"/>
                  </a:ext>
                </a:extLst>
              </a:tr>
              <a:tr h="478447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Max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2.353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3,740.28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877164"/>
                  </a:ext>
                </a:extLst>
              </a:tr>
              <a:tr h="361512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Range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2.300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3,733.08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80153"/>
                  </a:ext>
                </a:extLst>
              </a:tr>
              <a:tr h="60252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Pairwise </a:t>
                      </a:r>
                      <a:b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Distance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2.285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3,717.09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661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C4DA4D9-7050-D390-BC7C-E342680046D6}"/>
              </a:ext>
            </a:extLst>
          </p:cNvPr>
          <p:cNvSpPr/>
          <p:nvPr/>
        </p:nvSpPr>
        <p:spPr>
          <a:xfrm>
            <a:off x="7424382" y="2988860"/>
            <a:ext cx="1269242" cy="4401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C4D07-9A25-F54B-5C9C-B9D0F2C35C21}"/>
              </a:ext>
            </a:extLst>
          </p:cNvPr>
          <p:cNvSpPr/>
          <p:nvPr/>
        </p:nvSpPr>
        <p:spPr>
          <a:xfrm>
            <a:off x="9394286" y="3005919"/>
            <a:ext cx="1269242" cy="4401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89BBE-86B9-D362-F4DE-052C9F1C58B1}"/>
              </a:ext>
            </a:extLst>
          </p:cNvPr>
          <p:cNvSpPr/>
          <p:nvPr/>
        </p:nvSpPr>
        <p:spPr>
          <a:xfrm>
            <a:off x="7410734" y="4045160"/>
            <a:ext cx="1269242" cy="356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6BCA3-EAF0-5539-EF73-520420493E63}"/>
              </a:ext>
            </a:extLst>
          </p:cNvPr>
          <p:cNvSpPr/>
          <p:nvPr/>
        </p:nvSpPr>
        <p:spPr>
          <a:xfrm>
            <a:off x="9380638" y="4062219"/>
            <a:ext cx="1269242" cy="356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A5ED6-A154-6E42-8C99-43A5DAED1254}"/>
              </a:ext>
            </a:extLst>
          </p:cNvPr>
          <p:cNvSpPr/>
          <p:nvPr/>
        </p:nvSpPr>
        <p:spPr>
          <a:xfrm>
            <a:off x="7410734" y="4916865"/>
            <a:ext cx="1269242" cy="356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8AFD13-1EAC-1C08-971C-2F7A6CFF272E}"/>
              </a:ext>
            </a:extLst>
          </p:cNvPr>
          <p:cNvSpPr/>
          <p:nvPr/>
        </p:nvSpPr>
        <p:spPr>
          <a:xfrm>
            <a:off x="9380638" y="4933924"/>
            <a:ext cx="1269242" cy="356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5A98C-D888-FF45-5569-8D3C51F0E0EF}"/>
              </a:ext>
            </a:extLst>
          </p:cNvPr>
          <p:cNvSpPr/>
          <p:nvPr/>
        </p:nvSpPr>
        <p:spPr>
          <a:xfrm>
            <a:off x="7508542" y="3581655"/>
            <a:ext cx="1269242" cy="356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EEBA0-F536-346A-0D26-15B34D80AA50}"/>
              </a:ext>
            </a:extLst>
          </p:cNvPr>
          <p:cNvSpPr/>
          <p:nvPr/>
        </p:nvSpPr>
        <p:spPr>
          <a:xfrm>
            <a:off x="9478446" y="3598714"/>
            <a:ext cx="1269242" cy="356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4162F0-DA8F-A981-FABC-A58CD4847DF9}"/>
              </a:ext>
            </a:extLst>
          </p:cNvPr>
          <p:cNvSpPr/>
          <p:nvPr/>
        </p:nvSpPr>
        <p:spPr>
          <a:xfrm>
            <a:off x="7410734" y="4511363"/>
            <a:ext cx="1269242" cy="236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C40AF-9FD0-2929-025B-E32633C9D9F0}"/>
              </a:ext>
            </a:extLst>
          </p:cNvPr>
          <p:cNvSpPr/>
          <p:nvPr/>
        </p:nvSpPr>
        <p:spPr>
          <a:xfrm>
            <a:off x="9380638" y="4528422"/>
            <a:ext cx="1269242" cy="236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47E36-D05D-670E-4CFA-E297D9A91FFD}"/>
              </a:ext>
            </a:extLst>
          </p:cNvPr>
          <p:cNvSpPr/>
          <p:nvPr/>
        </p:nvSpPr>
        <p:spPr>
          <a:xfrm>
            <a:off x="7203874" y="2226733"/>
            <a:ext cx="1573909" cy="5298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6108E2-088F-DB38-8D47-927C5CF420CF}"/>
              </a:ext>
            </a:extLst>
          </p:cNvPr>
          <p:cNvSpPr/>
          <p:nvPr/>
        </p:nvSpPr>
        <p:spPr>
          <a:xfrm>
            <a:off x="9173778" y="2243792"/>
            <a:ext cx="1573909" cy="5298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2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3" grpId="0" animBg="1"/>
      <p:bldP spid="3" grpId="1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A365-F874-9A8A-D95B-C28D3B16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9377340" cy="1143200"/>
          </a:xfrm>
        </p:spPr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Alternative approach: Pairwise comparisons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71F9950-A679-C7BE-9196-FE050C779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84352"/>
              </p:ext>
            </p:extLst>
          </p:nvPr>
        </p:nvGraphicFramePr>
        <p:xfrm>
          <a:off x="1004992" y="1621051"/>
          <a:ext cx="5344811" cy="489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31">
                  <a:extLst>
                    <a:ext uri="{9D8B030D-6E8A-4147-A177-3AD203B41FA5}">
                      <a16:colId xmlns:a16="http://schemas.microsoft.com/office/drawing/2014/main" val="267745972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8815354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0678892"/>
                    </a:ext>
                  </a:extLst>
                </a:gridCol>
              </a:tblGrid>
              <a:tr h="232536">
                <a:tc gridSpan="3"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Perceived volatility</a:t>
                      </a: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rgbClr val="00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rgbClr val="00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5275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Comparison</a:t>
                      </a: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Difference</a:t>
                      </a: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Adjusted p-value</a:t>
                      </a: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88027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Volatility – Low Volatility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-2.83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&lt;.0001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93973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Volatility – High Volatility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-3.23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&lt;.0001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507546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Volatility – Same Range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-2.51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&lt;.0001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877164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Volatility – Same Min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-3.14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&lt;.0001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80153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Volatility – Same Max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-2.94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&lt;.0001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6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 Volatility – High Volatility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-0.40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0.86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87312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 Volatility – Same Range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-0.31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0.95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26007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 Volatility – Same Min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-0.31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0.95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89717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 Volatility – Same Max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-0.11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1.00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00306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Volatility – Same Range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0.71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0.33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52775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Volatility – Same Min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0.09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1.00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2700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Volatility – Same Max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0.29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0.96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199507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Same Range – Same Min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-0.62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0.48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28995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Same Range – Same Max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-0.43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0.83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49625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Same Min – Same Max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0.20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0.99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50577"/>
                  </a:ext>
                </a:extLst>
              </a:tr>
            </a:tbl>
          </a:graphicData>
        </a:graphic>
      </p:graphicFrame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7C207C2-F9F4-BCB8-D6C6-55316D9F63CA}"/>
              </a:ext>
            </a:extLst>
          </p:cNvPr>
          <p:cNvSpPr txBox="1">
            <a:spLocks/>
          </p:cNvSpPr>
          <p:nvPr/>
        </p:nvSpPr>
        <p:spPr>
          <a:xfrm>
            <a:off x="6362163" y="1621051"/>
            <a:ext cx="5077070" cy="48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Significant differences in perceived volatility ratings between No Volatility and all other conditions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No other significant differences observed between remaining conditions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Suggests insensitivity/diminishing sensitivity between different levels of volatility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C3A7D5-5ECB-55F6-0B80-09EBE14C89D4}"/>
              </a:ext>
            </a:extLst>
          </p:cNvPr>
          <p:cNvGrpSpPr/>
          <p:nvPr/>
        </p:nvGrpSpPr>
        <p:grpSpPr>
          <a:xfrm>
            <a:off x="1191600" y="2234436"/>
            <a:ext cx="4852834" cy="192505"/>
            <a:chOff x="1191600" y="2234436"/>
            <a:chExt cx="4852834" cy="1925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75932A-A857-5445-7FC8-9F42E365F120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1548BE-6502-0D0D-8F40-C6D96DC3A737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3E71C5-667F-6FBC-E83D-86208CFEB081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C166E7-1B5F-DB26-834A-4D1AD4AF5D7E}"/>
              </a:ext>
            </a:extLst>
          </p:cNvPr>
          <p:cNvGrpSpPr/>
          <p:nvPr/>
        </p:nvGrpSpPr>
        <p:grpSpPr>
          <a:xfrm>
            <a:off x="1155277" y="2847821"/>
            <a:ext cx="4852834" cy="192505"/>
            <a:chOff x="1191600" y="2234436"/>
            <a:chExt cx="4852834" cy="1925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F238D2-C2A9-0B4C-53A3-90550D044022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FA2521-468D-5348-6457-0ED57AFE5F8C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7FCD07-6E79-0BD0-3C6E-9D637BF97F95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B31817-6C15-DE35-BEFB-DDFEE708EA7F}"/>
              </a:ext>
            </a:extLst>
          </p:cNvPr>
          <p:cNvGrpSpPr/>
          <p:nvPr/>
        </p:nvGrpSpPr>
        <p:grpSpPr>
          <a:xfrm>
            <a:off x="1250980" y="3429000"/>
            <a:ext cx="4852834" cy="192505"/>
            <a:chOff x="1191600" y="2234436"/>
            <a:chExt cx="4852834" cy="1925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B09BF2-B5C6-97C1-DC6C-C6DC3C224792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ABE9D2-61A8-CF96-C37C-5C13D5FEA677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C95E96-44CC-FD66-A1B6-03D15AEA4ACA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555D31-22EF-8A37-E02B-A90A26C00920}"/>
              </a:ext>
            </a:extLst>
          </p:cNvPr>
          <p:cNvGrpSpPr/>
          <p:nvPr/>
        </p:nvGrpSpPr>
        <p:grpSpPr>
          <a:xfrm>
            <a:off x="1250980" y="3997147"/>
            <a:ext cx="4852834" cy="186380"/>
            <a:chOff x="1191600" y="2234436"/>
            <a:chExt cx="4852834" cy="19250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EA6492-4CE4-3E33-C3A2-7DAEB129A682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0889B8-7BD9-BF30-2BCF-350AE5F6A2EE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11FF74-F502-A2AA-A4DE-03740583EFEA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43375A-799B-F25C-D2C6-750C33100974}"/>
              </a:ext>
            </a:extLst>
          </p:cNvPr>
          <p:cNvGrpSpPr/>
          <p:nvPr/>
        </p:nvGrpSpPr>
        <p:grpSpPr>
          <a:xfrm>
            <a:off x="1250980" y="4567037"/>
            <a:ext cx="4852834" cy="186381"/>
            <a:chOff x="1191600" y="2234436"/>
            <a:chExt cx="4852834" cy="19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CAD46A-607D-6E85-896A-34CF1AEC7DF4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3A7457-5211-4605-B45A-8516F403C0C9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BADCE9-E070-A48A-0046-E4D39DC456A7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1DD66F-BF0D-5F87-C212-7A5682A2197F}"/>
              </a:ext>
            </a:extLst>
          </p:cNvPr>
          <p:cNvGrpSpPr/>
          <p:nvPr/>
        </p:nvGrpSpPr>
        <p:grpSpPr>
          <a:xfrm>
            <a:off x="1250980" y="5134222"/>
            <a:ext cx="4852834" cy="186381"/>
            <a:chOff x="1191600" y="2234436"/>
            <a:chExt cx="4852834" cy="19250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B58A960-AFEE-40C5-6315-7FBCC9F78C36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4F5CF5-D9A2-8485-12E0-5F3AB5EB9F40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40E59E-B65F-7AB2-F848-0E5E19E097E0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09E1AA-253C-C672-C23D-86A2CF31C344}"/>
              </a:ext>
            </a:extLst>
          </p:cNvPr>
          <p:cNvGrpSpPr/>
          <p:nvPr/>
        </p:nvGrpSpPr>
        <p:grpSpPr>
          <a:xfrm>
            <a:off x="1339372" y="5704114"/>
            <a:ext cx="4852834" cy="186380"/>
            <a:chOff x="1191600" y="2234436"/>
            <a:chExt cx="4852834" cy="19250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95E004-9D53-23FC-AD0B-BCADE04BE859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BC3CEF-9D13-2D60-7E52-1C033EE6CD85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E661E89-ED2D-6375-DC1C-BB3BBA1008CD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4AB115-10EC-7BAD-9A26-4FAAEA3AC4B9}"/>
              </a:ext>
            </a:extLst>
          </p:cNvPr>
          <p:cNvGrpSpPr/>
          <p:nvPr/>
        </p:nvGrpSpPr>
        <p:grpSpPr>
          <a:xfrm>
            <a:off x="1339372" y="6283896"/>
            <a:ext cx="4852834" cy="179907"/>
            <a:chOff x="1191600" y="2234436"/>
            <a:chExt cx="4852834" cy="19250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2E5DEE1-39BD-5BB9-5867-3D8CAF0CA5F1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40905A-C5A7-C29D-41FD-CD62931FD3B4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63D20B-3DC9-F029-7223-BDE72D95E2A9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8EE2161-FC49-F1F3-FF49-881E511F720F}"/>
              </a:ext>
            </a:extLst>
          </p:cNvPr>
          <p:cNvGrpSpPr/>
          <p:nvPr/>
        </p:nvGrpSpPr>
        <p:grpSpPr>
          <a:xfrm>
            <a:off x="1214657" y="2541128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A19DCA-D773-77E2-827A-46F28AF0A47F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B08A7A-6562-FAF0-4308-82ED6832E09E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F6F9890-9181-66C6-F5C6-20A879E1F402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4D4879-F84C-E387-200E-3DA9E8AF4DFF}"/>
              </a:ext>
            </a:extLst>
          </p:cNvPr>
          <p:cNvGrpSpPr/>
          <p:nvPr/>
        </p:nvGrpSpPr>
        <p:grpSpPr>
          <a:xfrm>
            <a:off x="1243166" y="3115791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970C85-3762-80C0-FEEF-994AA8CBB4CF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55BCE7-9CBC-1B59-2D90-7D5290414D1C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E97558-4B05-C21D-8344-CE4DC24A51CE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CE4FCA-5CAF-0A4C-7E9D-4F1D7F7F10C6}"/>
              </a:ext>
            </a:extLst>
          </p:cNvPr>
          <p:cNvGrpSpPr/>
          <p:nvPr/>
        </p:nvGrpSpPr>
        <p:grpSpPr>
          <a:xfrm>
            <a:off x="1191600" y="3707171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AA716C-33BA-0613-D086-99E22B1A83D7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F6A37-EF1B-6183-7620-5BFF6771B383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D11A174-D0F1-08E3-CF83-63654200A3B1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05B166-6868-0C14-FE76-D9222099D87B}"/>
              </a:ext>
            </a:extLst>
          </p:cNvPr>
          <p:cNvGrpSpPr/>
          <p:nvPr/>
        </p:nvGrpSpPr>
        <p:grpSpPr>
          <a:xfrm>
            <a:off x="1303049" y="4253985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ED5DB64-2D1B-802D-E988-48DC9235657F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099E8B-32D7-EE2A-22B6-8F5C731CAC4F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1446EED-25D3-67A1-B21A-DDA0C2FAA3CB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0C90B2-010A-60B4-B658-94C3E9F60BE2}"/>
              </a:ext>
            </a:extLst>
          </p:cNvPr>
          <p:cNvGrpSpPr/>
          <p:nvPr/>
        </p:nvGrpSpPr>
        <p:grpSpPr>
          <a:xfrm>
            <a:off x="1266726" y="4835164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85670D-0FF1-1211-045E-D7A32DD2AE63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B3D123B-1AB1-7FD3-9692-EA553BE367D3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64ADBD3-8378-8433-AEF2-90032B574EF4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ABF66FA-BC91-5549-727C-CDC018175B52}"/>
              </a:ext>
            </a:extLst>
          </p:cNvPr>
          <p:cNvGrpSpPr/>
          <p:nvPr/>
        </p:nvGrpSpPr>
        <p:grpSpPr>
          <a:xfrm>
            <a:off x="1303049" y="5392573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EEED3A2-F634-C2F5-4CA5-0D65706A64F7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99286B-CE37-961E-0E44-CCCF26CBA30E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6C1DE5A-C24C-638C-AEF2-C4E48CED1AE7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0B883F2-498E-88C7-B8E2-9D330C0B8E08}"/>
              </a:ext>
            </a:extLst>
          </p:cNvPr>
          <p:cNvGrpSpPr/>
          <p:nvPr/>
        </p:nvGrpSpPr>
        <p:grpSpPr>
          <a:xfrm>
            <a:off x="1339372" y="5967314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1C4B834-7751-ACFF-599E-FE87236BB5C5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19A795-D7A5-2375-E2A1-A43999BC824D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2C1BF65-3F10-7D54-EC45-1D8472D88DA4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67549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71F9950-A679-C7BE-9196-FE050C779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30662"/>
              </p:ext>
            </p:extLst>
          </p:nvPr>
        </p:nvGraphicFramePr>
        <p:xfrm>
          <a:off x="1004992" y="1621051"/>
          <a:ext cx="5344811" cy="489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31">
                  <a:extLst>
                    <a:ext uri="{9D8B030D-6E8A-4147-A177-3AD203B41FA5}">
                      <a16:colId xmlns:a16="http://schemas.microsoft.com/office/drawing/2014/main" val="267745972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8815354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0678892"/>
                    </a:ext>
                  </a:extLst>
                </a:gridCol>
              </a:tblGrid>
              <a:tr h="232536">
                <a:tc gridSpan="3"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Final savings</a:t>
                      </a: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rgbClr val="00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rgbClr val="00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5275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Comparison</a:t>
                      </a: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Difference</a:t>
                      </a: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Adjusted p-value</a:t>
                      </a:r>
                    </a:p>
                  </a:txBody>
                  <a:tcPr marL="120504" marR="120504" marT="60252" marB="60252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88027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Volatility – Low Volatility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68.3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1.00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93973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Volatility – High Volatility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-1,923.8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507546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Volatility – Same Range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-448.8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0.97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877164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Volatility – Same Min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-714.8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0.82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80153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Volatility – Same Max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-194.5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1.00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6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 Volatility – High Volatility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-1,992.1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87312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 Volatility – Same Range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-517.1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0.95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26007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 Volatility – Same Min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-783.2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0.76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89717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 Volatility – Same Max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-262.9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1.00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00306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Volatility – Same Range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1,475.0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0.12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52775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Volatility – Same Min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1,208.9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0.31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2700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Volatility – Same Max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1,729.2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0.04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199507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Same Range – Same Min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-266.0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1.00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28995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Same Range – Same Max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254.2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1.00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49625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Same Min – Same Max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520.3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rgbClr val="0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0.95</a:t>
                      </a:r>
                    </a:p>
                  </a:txBody>
                  <a:tcPr marL="120504" marR="120504" marT="60252" marB="6025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5057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FB9A365-F874-9A8A-D95B-C28D3B16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9377340" cy="1143200"/>
          </a:xfrm>
        </p:spPr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Alternative approach: Pairwise comparisons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26474-3A94-952B-CA05-764977C705DE}"/>
              </a:ext>
            </a:extLst>
          </p:cNvPr>
          <p:cNvSpPr txBox="1">
            <a:spLocks/>
          </p:cNvSpPr>
          <p:nvPr/>
        </p:nvSpPr>
        <p:spPr>
          <a:xfrm>
            <a:off x="6362163" y="1621051"/>
            <a:ext cx="5077070" cy="48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Significantly higher savings in the High Volatility condition compared to most other conditions</a:t>
            </a:r>
          </a:p>
          <a:p>
            <a:pPr marL="1080000" lvl="1" indent="-288000">
              <a:spcBef>
                <a:spcPts val="600"/>
              </a:spcBef>
              <a:spcAft>
                <a:spcPts val="600"/>
              </a:spcAft>
              <a:buFont typeface="Lato" panose="020F0502020204030203" pitchFamily="34" charset="0"/>
              <a:buChar char="&gt;"/>
            </a:pPr>
            <a:r>
              <a:rPr lang="en-AU" sz="1400" dirty="0">
                <a:solidFill>
                  <a:srgbClr val="000000"/>
                </a:solidFill>
              </a:rPr>
              <a:t>Could attribute to higher CV (0.6 vs 0-0.37)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However, non-significant differences between High Volatility and Same Range/Same Min condition—which also have CV of 0.37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Suggests that CV and the minimum income may have a combined effect on savings decisions within the task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F541AA-7044-2136-2369-E5F4FAF5072F}"/>
              </a:ext>
            </a:extLst>
          </p:cNvPr>
          <p:cNvGrpSpPr/>
          <p:nvPr/>
        </p:nvGrpSpPr>
        <p:grpSpPr>
          <a:xfrm>
            <a:off x="1191600" y="2234436"/>
            <a:ext cx="4852834" cy="192505"/>
            <a:chOff x="1191600" y="2234436"/>
            <a:chExt cx="4852834" cy="1925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D8051E-036B-47D2-D70E-BBEA7217D8AC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A880CF-873B-F5AA-3C96-11C1EEE28DC1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B388A7-4DCC-1DCE-ACE8-30403DF0A139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0BA931-9324-31EE-E0C3-59E04761B46F}"/>
              </a:ext>
            </a:extLst>
          </p:cNvPr>
          <p:cNvGrpSpPr/>
          <p:nvPr/>
        </p:nvGrpSpPr>
        <p:grpSpPr>
          <a:xfrm>
            <a:off x="1155277" y="2847821"/>
            <a:ext cx="4852834" cy="192505"/>
            <a:chOff x="1191600" y="2234436"/>
            <a:chExt cx="4852834" cy="1925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BEEF17-BA7F-AECF-2897-FB394B5DA8DA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3B7D08-578E-6D1F-FF2D-76410F44C66E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6C73C9-283D-A382-D983-9F11E953DD5D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B9981-41DE-1CA2-141A-2C4F4314A103}"/>
              </a:ext>
            </a:extLst>
          </p:cNvPr>
          <p:cNvGrpSpPr/>
          <p:nvPr/>
        </p:nvGrpSpPr>
        <p:grpSpPr>
          <a:xfrm>
            <a:off x="1250980" y="3429000"/>
            <a:ext cx="4852834" cy="192505"/>
            <a:chOff x="1191600" y="2234436"/>
            <a:chExt cx="4852834" cy="1925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CA7665-70CF-6456-23AA-CBB454EC39D6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B75517-070A-6A29-3BB7-72291F9CDD12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D10780-7921-C2D3-884D-7C7655AED150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44223B-5F32-C2E1-D43E-3C2B1A80F462}"/>
              </a:ext>
            </a:extLst>
          </p:cNvPr>
          <p:cNvGrpSpPr/>
          <p:nvPr/>
        </p:nvGrpSpPr>
        <p:grpSpPr>
          <a:xfrm>
            <a:off x="1250980" y="3997147"/>
            <a:ext cx="4852834" cy="186380"/>
            <a:chOff x="1191600" y="2234436"/>
            <a:chExt cx="4852834" cy="19250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1AD08B-E257-929E-1771-3D9620D3A3DB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A9C897B-8C4F-ECA4-BF13-20FBFA02D702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0CDA1-9D86-A975-571D-16F81D9DD0FF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AC915D-20F3-D11F-E473-0658E584D001}"/>
              </a:ext>
            </a:extLst>
          </p:cNvPr>
          <p:cNvGrpSpPr/>
          <p:nvPr/>
        </p:nvGrpSpPr>
        <p:grpSpPr>
          <a:xfrm>
            <a:off x="1250980" y="4567037"/>
            <a:ext cx="4852834" cy="186381"/>
            <a:chOff x="1191600" y="2234436"/>
            <a:chExt cx="4852834" cy="19250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785140-39DA-EC71-2EE8-D2E5577FC8DB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F50CD2-B5F1-5D6E-E6AA-D99D206C4122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9A675-B87C-C6E7-E629-B7FBC837F9BA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EF16D4-0308-4012-4007-2023AE9EEA10}"/>
              </a:ext>
            </a:extLst>
          </p:cNvPr>
          <p:cNvGrpSpPr/>
          <p:nvPr/>
        </p:nvGrpSpPr>
        <p:grpSpPr>
          <a:xfrm>
            <a:off x="1250980" y="5134222"/>
            <a:ext cx="4852834" cy="186381"/>
            <a:chOff x="1191600" y="2234436"/>
            <a:chExt cx="4852834" cy="1925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4ED662-1CC1-28C4-8DC1-9A2419765F40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526B9D-2442-B73B-3B83-450218F2B06E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AEE5D0-EA01-FA2E-F3D0-4E72CA3C4108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3E2EB0-2DAA-8D38-81B8-F0356ACE4CDE}"/>
              </a:ext>
            </a:extLst>
          </p:cNvPr>
          <p:cNvGrpSpPr/>
          <p:nvPr/>
        </p:nvGrpSpPr>
        <p:grpSpPr>
          <a:xfrm>
            <a:off x="1339372" y="5704114"/>
            <a:ext cx="4852834" cy="186380"/>
            <a:chOff x="1191600" y="2234436"/>
            <a:chExt cx="4852834" cy="19250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B2A504-D407-732F-9946-0E9631EE31E2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04B5CC-B659-0354-3F80-2011231B9DDD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963E0C-35A8-882E-83F9-F48628271A6B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B662E4-C949-60DA-3ECA-95AE92F48286}"/>
              </a:ext>
            </a:extLst>
          </p:cNvPr>
          <p:cNvGrpSpPr/>
          <p:nvPr/>
        </p:nvGrpSpPr>
        <p:grpSpPr>
          <a:xfrm>
            <a:off x="1339372" y="6283896"/>
            <a:ext cx="4852834" cy="179907"/>
            <a:chOff x="1191600" y="2234436"/>
            <a:chExt cx="4852834" cy="1925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77EE279-4E78-317B-A647-9B0B5CCF96AD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CCF489-F874-3C5A-6FBD-250CDA96FD0C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57723E-F7AB-0D7D-4106-67453A25DB84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E25026-2463-FFE5-D3C6-DAD72A724415}"/>
              </a:ext>
            </a:extLst>
          </p:cNvPr>
          <p:cNvGrpSpPr/>
          <p:nvPr/>
        </p:nvGrpSpPr>
        <p:grpSpPr>
          <a:xfrm>
            <a:off x="1214657" y="2541128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AFCB52-F10E-5520-6DAE-A6E134246DA8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0A0206-40EC-B560-57F8-DD6362F052FC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943E62-5F9D-4AD0-731A-D30F4FB9BFF0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85BD0EB-16D2-77D5-6B04-A26E5F4A553D}"/>
              </a:ext>
            </a:extLst>
          </p:cNvPr>
          <p:cNvGrpSpPr/>
          <p:nvPr/>
        </p:nvGrpSpPr>
        <p:grpSpPr>
          <a:xfrm>
            <a:off x="1243166" y="3115791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B78014-A103-2380-F837-7B24B5108EE1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3A34C4-4091-4C13-1F3B-B8ACB2AADC36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825A78-5990-A559-A06C-CED1E494058C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8398D4D-770E-C976-F8D4-A5B3AE29658B}"/>
              </a:ext>
            </a:extLst>
          </p:cNvPr>
          <p:cNvGrpSpPr/>
          <p:nvPr/>
        </p:nvGrpSpPr>
        <p:grpSpPr>
          <a:xfrm>
            <a:off x="1191600" y="3707171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7AAB39B-3E02-2CAB-B895-A7BA7FF7DDF3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171DFC-34C6-BE40-2114-7070DFDE7EEE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1B10381-AF5D-0DB2-86BE-E9ECEBDAD786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57C395B-BF18-DFFC-33F9-732697EF6908}"/>
              </a:ext>
            </a:extLst>
          </p:cNvPr>
          <p:cNvGrpSpPr/>
          <p:nvPr/>
        </p:nvGrpSpPr>
        <p:grpSpPr>
          <a:xfrm>
            <a:off x="1303049" y="4253985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FAE5A4-D00A-7191-FCF3-2E063E42DA7E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FF3601-519F-D559-E5A3-D9A74DB93CA6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08408A-0078-1E3A-484E-F7BCE926CD69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7FF38A-418C-A57B-AE4B-BFC9869B32F9}"/>
              </a:ext>
            </a:extLst>
          </p:cNvPr>
          <p:cNvGrpSpPr/>
          <p:nvPr/>
        </p:nvGrpSpPr>
        <p:grpSpPr>
          <a:xfrm>
            <a:off x="1266726" y="4835164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73D325-EC1E-2164-87F8-213E50A6539A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EA43B2B-5724-0955-60E2-583FDA16360B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0245F19-794E-2024-67E8-43F0F1A81048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8C6D26-331A-F944-F641-CAE941FDCF9F}"/>
              </a:ext>
            </a:extLst>
          </p:cNvPr>
          <p:cNvGrpSpPr/>
          <p:nvPr/>
        </p:nvGrpSpPr>
        <p:grpSpPr>
          <a:xfrm>
            <a:off x="1303049" y="5392573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B6E520-F634-7200-C443-B235B7DA1A2A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51580D1-828C-4BDF-CB9B-4755782B7592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19F793-4AF6-2B87-83A6-1D240708D650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96797F5-566F-EDD8-0FB5-75A12AFB2F71}"/>
              </a:ext>
            </a:extLst>
          </p:cNvPr>
          <p:cNvGrpSpPr/>
          <p:nvPr/>
        </p:nvGrpSpPr>
        <p:grpSpPr>
          <a:xfrm>
            <a:off x="1339372" y="5967314"/>
            <a:ext cx="4852834" cy="192505"/>
            <a:chOff x="1191600" y="2234436"/>
            <a:chExt cx="4852834" cy="1925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C695CC7-C77E-25E2-9964-CCF4ED5055BB}"/>
                </a:ext>
              </a:extLst>
            </p:cNvPr>
            <p:cNvSpPr/>
            <p:nvPr/>
          </p:nvSpPr>
          <p:spPr>
            <a:xfrm>
              <a:off x="1191600" y="2234436"/>
              <a:ext cx="1922860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419CA14-FC4B-BE21-0B84-CEFF466FF962}"/>
                </a:ext>
              </a:extLst>
            </p:cNvPr>
            <p:cNvSpPr/>
            <p:nvPr/>
          </p:nvSpPr>
          <p:spPr>
            <a:xfrm>
              <a:off x="3581694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AD4AAFF-EF39-66C8-9A3F-82A8FA4E2BFE}"/>
                </a:ext>
              </a:extLst>
            </p:cNvPr>
            <p:cNvSpPr/>
            <p:nvPr/>
          </p:nvSpPr>
          <p:spPr>
            <a:xfrm>
              <a:off x="5109132" y="2234436"/>
              <a:ext cx="935302" cy="192505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611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A365-F874-9A8A-D95B-C28D3B16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Concluding thoughts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5CD61A-4B34-7B0A-05D6-D1AC1EA0AC1E}"/>
              </a:ext>
            </a:extLst>
          </p:cNvPr>
          <p:cNvGrpSpPr/>
          <p:nvPr/>
        </p:nvGrpSpPr>
        <p:grpSpPr>
          <a:xfrm>
            <a:off x="1813560" y="1977872"/>
            <a:ext cx="7994840" cy="523220"/>
            <a:chOff x="1813560" y="2799325"/>
            <a:chExt cx="7994840" cy="52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3E79A5-F603-A941-5F73-8D59BE0DC6E1}"/>
                </a:ext>
              </a:extLst>
            </p:cNvPr>
            <p:cNvSpPr/>
            <p:nvPr/>
          </p:nvSpPr>
          <p:spPr>
            <a:xfrm>
              <a:off x="1813560" y="2820906"/>
              <a:ext cx="480060" cy="4800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b="1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91717D-EF0E-D922-14AE-7E8AFA5FCC10}"/>
                </a:ext>
              </a:extLst>
            </p:cNvPr>
            <p:cNvSpPr txBox="1"/>
            <p:nvPr/>
          </p:nvSpPr>
          <p:spPr>
            <a:xfrm>
              <a:off x="2560320" y="2799325"/>
              <a:ext cx="724808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AU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Experiencing income volatility influenced participants’ spending/savings decisions in our financial decision-making task.</a:t>
              </a:r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1476CD0-E16E-E933-3EB0-2F3DCBEDE4B2}"/>
              </a:ext>
            </a:extLst>
          </p:cNvPr>
          <p:cNvSpPr txBox="1">
            <a:spLocks/>
          </p:cNvSpPr>
          <p:nvPr/>
        </p:nvSpPr>
        <p:spPr>
          <a:xfrm>
            <a:off x="2293620" y="2501092"/>
            <a:ext cx="7514780" cy="209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Participants tended to save more, perhaps as a conservative response to not knowing their future income</a:t>
            </a:r>
          </a:p>
          <a:p>
            <a:pPr indent="-28800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However, there was no influence on their ‘financial impatience’ </a:t>
            </a:r>
            <a:br>
              <a:rPr lang="en-AU" sz="1400" dirty="0">
                <a:solidFill>
                  <a:srgbClr val="000000"/>
                </a:solidFill>
              </a:rPr>
            </a:br>
            <a:r>
              <a:rPr lang="en-AU" sz="1400" dirty="0">
                <a:solidFill>
                  <a:srgbClr val="000000"/>
                </a:solidFill>
              </a:rPr>
              <a:t>(contrary to previous work)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9BFD89-99FD-6DEA-4FA5-9CCB218DCFB1}"/>
              </a:ext>
            </a:extLst>
          </p:cNvPr>
          <p:cNvGrpSpPr/>
          <p:nvPr/>
        </p:nvGrpSpPr>
        <p:grpSpPr>
          <a:xfrm>
            <a:off x="1813560" y="3932249"/>
            <a:ext cx="7994840" cy="523220"/>
            <a:chOff x="1813560" y="2799325"/>
            <a:chExt cx="7994840" cy="5232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63B5DC-DE3A-5BD6-21B0-CED32380C884}"/>
                </a:ext>
              </a:extLst>
            </p:cNvPr>
            <p:cNvSpPr/>
            <p:nvPr/>
          </p:nvSpPr>
          <p:spPr>
            <a:xfrm>
              <a:off x="1813560" y="2820906"/>
              <a:ext cx="480060" cy="4800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b="1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15C3D8-65E6-EBC3-B2D7-45B506739371}"/>
                </a:ext>
              </a:extLst>
            </p:cNvPr>
            <p:cNvSpPr txBox="1"/>
            <p:nvPr/>
          </p:nvSpPr>
          <p:spPr>
            <a:xfrm>
              <a:off x="2560320" y="2799325"/>
              <a:ext cx="724808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AU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appears to be a discrepancy between what participants perceived as volatile and what impacted their decisions.</a:t>
              </a:r>
            </a:p>
          </p:txBody>
        </p: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11EF4C6-4855-2439-ACFE-E5BE82B9E0B2}"/>
              </a:ext>
            </a:extLst>
          </p:cNvPr>
          <p:cNvSpPr txBox="1">
            <a:spLocks/>
          </p:cNvSpPr>
          <p:nvPr/>
        </p:nvSpPr>
        <p:spPr>
          <a:xfrm>
            <a:off x="2293620" y="4455469"/>
            <a:ext cx="7514780" cy="209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Participants in the Low Volatility, Same Min, and Same Range conditions rated their income as volatile but did not behave differently to the No Volatility condition</a:t>
            </a:r>
          </a:p>
          <a:p>
            <a:pPr indent="-28800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This remains an avenue for investigation to be pursued further in Experiment 3</a:t>
            </a:r>
          </a:p>
        </p:txBody>
      </p:sp>
    </p:spTree>
    <p:extLst>
      <p:ext uri="{BB962C8B-B14F-4D97-AF65-F5344CB8AC3E}">
        <p14:creationId xmlns:p14="http://schemas.microsoft.com/office/powerpoint/2010/main" val="22320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C664A-AB21-4414-F89C-F79D9492FE6E}"/>
              </a:ext>
            </a:extLst>
          </p:cNvPr>
          <p:cNvSpPr txBox="1"/>
          <p:nvPr/>
        </p:nvSpPr>
        <p:spPr>
          <a:xfrm>
            <a:off x="4294866" y="3044279"/>
            <a:ext cx="3602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bg1"/>
                </a:solidFill>
                <a:latin typeface="Raleway" panose="020B0503030101060003" pitchFamily="34" charset="0"/>
              </a:rPr>
              <a:t>Thank you </a:t>
            </a:r>
            <a:r>
              <a:rPr lang="en-AU" sz="4400" b="1" dirty="0">
                <a:solidFill>
                  <a:schemeClr val="bg1"/>
                </a:solidFill>
                <a:latin typeface="Raleway" panose="020B0503030101060003" pitchFamily="34" charset="0"/>
                <a:sym typeface="Wingdings" panose="05000000000000000000" pitchFamily="2" charset="2"/>
              </a:rPr>
              <a:t></a:t>
            </a:r>
            <a:endParaRPr lang="en-AU" sz="44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5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A8BE-6C3B-A688-5C39-6947F691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What makes income volatility interesting?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56BC33-3E8C-A702-0B54-94276C81F031}"/>
              </a:ext>
            </a:extLst>
          </p:cNvPr>
          <p:cNvGrpSpPr/>
          <p:nvPr/>
        </p:nvGrpSpPr>
        <p:grpSpPr>
          <a:xfrm>
            <a:off x="2024744" y="1910933"/>
            <a:ext cx="8142511" cy="1136194"/>
            <a:chOff x="2296889" y="1910933"/>
            <a:chExt cx="8142511" cy="1136194"/>
          </a:xfrm>
        </p:grpSpPr>
        <p:pic>
          <p:nvPicPr>
            <p:cNvPr id="7" name="Picture 6" descr="A person sitting on a chair&#10;&#10;Description automatically generated with low confidence">
              <a:extLst>
                <a:ext uri="{FF2B5EF4-FFF2-40B4-BE49-F238E27FC236}">
                  <a16:creationId xmlns:a16="http://schemas.microsoft.com/office/drawing/2014/main" id="{27BB25F2-AAF1-603D-A588-7843A3F3D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889" y="1910933"/>
              <a:ext cx="1817911" cy="11361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4F19CE-9589-EA1D-C821-723F5EF36BE5}"/>
                </a:ext>
              </a:extLst>
            </p:cNvPr>
            <p:cNvSpPr txBox="1"/>
            <p:nvPr/>
          </p:nvSpPr>
          <p:spPr>
            <a:xfrm>
              <a:off x="4114800" y="2217420"/>
              <a:ext cx="632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 decision making is hard.</a:t>
              </a:r>
            </a:p>
            <a:p>
              <a:r>
                <a:rPr lang="en-AU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People must balance spending in the present against saving for the future.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ADBB1E-7510-037B-FFBA-4DB8D6874B8A}"/>
              </a:ext>
            </a:extLst>
          </p:cNvPr>
          <p:cNvGrpSpPr/>
          <p:nvPr/>
        </p:nvGrpSpPr>
        <p:grpSpPr>
          <a:xfrm>
            <a:off x="2538561" y="3393460"/>
            <a:ext cx="7269840" cy="1138983"/>
            <a:chOff x="2538561" y="3393460"/>
            <a:chExt cx="7269840" cy="1138983"/>
          </a:xfrm>
        </p:grpSpPr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317660D1-C169-AE50-632E-1238340EA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561" y="3393460"/>
              <a:ext cx="790275" cy="113898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5D2A4F-10F7-FC98-5A28-6540EF897240}"/>
                </a:ext>
              </a:extLst>
            </p:cNvPr>
            <p:cNvSpPr txBox="1"/>
            <p:nvPr/>
          </p:nvSpPr>
          <p:spPr>
            <a:xfrm>
              <a:off x="3842655" y="3485897"/>
              <a:ext cx="596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Anecdotal evidence suggests that income volatility increases the challenge of financial decision making—especially for those of low SES.</a:t>
              </a:r>
            </a:p>
            <a:p>
              <a:r>
                <a:rPr lang="en-AU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People struggle with moments of illiquidity and maintaining discipline with savings habits.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1E4C6B-1557-3AC6-2BC9-1950FCD9A512}"/>
              </a:ext>
            </a:extLst>
          </p:cNvPr>
          <p:cNvGrpSpPr/>
          <p:nvPr/>
        </p:nvGrpSpPr>
        <p:grpSpPr>
          <a:xfrm>
            <a:off x="2341358" y="5128058"/>
            <a:ext cx="7467042" cy="632662"/>
            <a:chOff x="2341358" y="5128058"/>
            <a:chExt cx="7467042" cy="6326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CDCA5BD-E16C-7BFA-8354-67094057BE16}"/>
                </a:ext>
              </a:extLst>
            </p:cNvPr>
            <p:cNvGrpSpPr/>
            <p:nvPr/>
          </p:nvGrpSpPr>
          <p:grpSpPr>
            <a:xfrm>
              <a:off x="2341358" y="5128058"/>
              <a:ext cx="1184680" cy="632662"/>
              <a:chOff x="2187786" y="5021378"/>
              <a:chExt cx="1499344" cy="800704"/>
            </a:xfrm>
          </p:grpSpPr>
          <p:pic>
            <p:nvPicPr>
              <p:cNvPr id="14" name="Picture 13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B01BA80C-BA2D-E5BC-2B55-7CB80DCF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987" y="5044440"/>
                <a:ext cx="623147" cy="350520"/>
              </a:xfrm>
              <a:prstGeom prst="rect">
                <a:avLst/>
              </a:prstGeom>
            </p:spPr>
          </p:pic>
          <p:pic>
            <p:nvPicPr>
              <p:cNvPr id="16" name="Picture 15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67CCB113-492D-2D95-723C-7FC5609451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50" t="24943" r="12750" b="33000"/>
              <a:stretch/>
            </p:blipFill>
            <p:spPr>
              <a:xfrm>
                <a:off x="2187786" y="5425440"/>
                <a:ext cx="1414649" cy="396642"/>
              </a:xfrm>
              <a:prstGeom prst="rect">
                <a:avLst/>
              </a:prstGeom>
            </p:spPr>
          </p:pic>
          <p:pic>
            <p:nvPicPr>
              <p:cNvPr id="18" name="Picture 17" descr="Text&#10;&#10;Description automatically generated">
                <a:extLst>
                  <a:ext uri="{FF2B5EF4-FFF2-40B4-BE49-F238E27FC236}">
                    <a16:creationId xmlns:a16="http://schemas.microsoft.com/office/drawing/2014/main" id="{7A46F676-3D7B-9F6D-5701-C10553105B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36" t="13136" r="13003" b="13003"/>
              <a:stretch/>
            </p:blipFill>
            <p:spPr>
              <a:xfrm>
                <a:off x="2895110" y="5021378"/>
                <a:ext cx="792020" cy="396643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ED4D64-3603-1997-3FEE-F6FEEF707916}"/>
                </a:ext>
              </a:extLst>
            </p:cNvPr>
            <p:cNvSpPr txBox="1"/>
            <p:nvPr/>
          </p:nvSpPr>
          <p:spPr>
            <a:xfrm>
              <a:off x="3842654" y="5185261"/>
              <a:ext cx="5965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Insecure work is becoming increasingly common in Australia.</a:t>
              </a:r>
            </a:p>
            <a:p>
              <a:r>
                <a:rPr lang="en-AU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This includes casual jobs, contract roles, and gig work.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3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8C61-21A0-42C8-9AC5-A93DEFC4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Previous research has focused on </a:t>
            </a:r>
            <a:br>
              <a:rPr lang="en-AU" b="1" dirty="0">
                <a:solidFill>
                  <a:schemeClr val="bg2"/>
                </a:solidFill>
              </a:rPr>
            </a:br>
            <a:r>
              <a:rPr lang="en-AU" b="1" i="1" dirty="0">
                <a:solidFill>
                  <a:schemeClr val="bg2"/>
                </a:solidFill>
              </a:rPr>
              <a:t>‘inter-year’ </a:t>
            </a:r>
            <a:r>
              <a:rPr lang="en-AU" b="1" dirty="0">
                <a:solidFill>
                  <a:schemeClr val="bg2"/>
                </a:solidFill>
              </a:rPr>
              <a:t>volatility rather than </a:t>
            </a:r>
            <a:r>
              <a:rPr lang="en-AU" b="1" i="1" dirty="0">
                <a:solidFill>
                  <a:schemeClr val="bg2"/>
                </a:solidFill>
              </a:rPr>
              <a:t>‘intra-year’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3F167-B41E-2851-10B7-7654363F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26" y="1990201"/>
            <a:ext cx="8616800" cy="4736400"/>
          </a:xfrm>
        </p:spPr>
        <p:txBody>
          <a:bodyPr/>
          <a:lstStyle/>
          <a:p>
            <a:pPr indent="-288000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000000"/>
                </a:solidFill>
              </a:rPr>
              <a:t>Inter-year</a:t>
            </a:r>
            <a:r>
              <a:rPr lang="en-AU" sz="1400" dirty="0">
                <a:solidFill>
                  <a:srgbClr val="000000"/>
                </a:solidFill>
              </a:rPr>
              <a:t> volatility refers to changes in income </a:t>
            </a:r>
            <a:r>
              <a:rPr lang="en-AU" sz="1400" b="1" dirty="0">
                <a:solidFill>
                  <a:srgbClr val="000000"/>
                </a:solidFill>
              </a:rPr>
              <a:t>from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00"/>
                </a:solidFill>
              </a:rPr>
              <a:t>year to year</a:t>
            </a:r>
          </a:p>
          <a:p>
            <a:pPr indent="-288000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000000"/>
                </a:solidFill>
              </a:rPr>
              <a:t>Intra-year</a:t>
            </a:r>
            <a:r>
              <a:rPr lang="en-AU" sz="1400" dirty="0">
                <a:solidFill>
                  <a:srgbClr val="000000"/>
                </a:solidFill>
              </a:rPr>
              <a:t> volatility refers to changes </a:t>
            </a:r>
            <a:r>
              <a:rPr lang="en-AU" sz="1400" b="1" dirty="0">
                <a:solidFill>
                  <a:srgbClr val="000000"/>
                </a:solidFill>
              </a:rPr>
              <a:t>within the year</a:t>
            </a:r>
            <a:r>
              <a:rPr lang="en-AU" sz="1400" dirty="0">
                <a:solidFill>
                  <a:srgbClr val="000000"/>
                </a:solidFill>
              </a:rPr>
              <a:t> (e.g., weekly, fortnightly, monthly)</a:t>
            </a:r>
          </a:p>
          <a:p>
            <a:endParaRPr lang="en-AU" sz="1400" b="1" dirty="0">
              <a:solidFill>
                <a:srgbClr val="000000"/>
              </a:solidFill>
            </a:endParaRPr>
          </a:p>
          <a:p>
            <a:pPr indent="-28800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Presumably this is because studies can exploit large-scale panel surveys that collect responses on an annual basis</a:t>
            </a:r>
          </a:p>
          <a:p>
            <a:pPr indent="-28800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0000"/>
              </a:solidFill>
            </a:endParaRPr>
          </a:p>
          <a:p>
            <a:pPr indent="-28800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0000"/>
              </a:solidFill>
            </a:endParaRPr>
          </a:p>
          <a:p>
            <a:pPr indent="-28800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0000"/>
              </a:solidFill>
            </a:endParaRPr>
          </a:p>
          <a:p>
            <a:pPr indent="-28800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0000"/>
              </a:solidFill>
            </a:endParaRPr>
          </a:p>
          <a:p>
            <a:pPr indent="-288000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000000"/>
                </a:solidFill>
              </a:rPr>
              <a:t>Inter-year</a:t>
            </a:r>
            <a:r>
              <a:rPr lang="en-AU" sz="1400" dirty="0">
                <a:solidFill>
                  <a:srgbClr val="000000"/>
                </a:solidFill>
              </a:rPr>
              <a:t> volatility has been linked to both health (depression) and financial</a:t>
            </a:r>
            <a:br>
              <a:rPr lang="en-AU" sz="1400" dirty="0">
                <a:solidFill>
                  <a:srgbClr val="000000"/>
                </a:solidFill>
              </a:rPr>
            </a:br>
            <a:r>
              <a:rPr lang="en-AU" sz="1400" dirty="0">
                <a:solidFill>
                  <a:srgbClr val="000000"/>
                </a:solidFill>
              </a:rPr>
              <a:t>(greater likelihood of defaulting on mortgage) outcomes</a:t>
            </a:r>
            <a:endParaRPr lang="en-AU" sz="1400" b="1" dirty="0">
              <a:solidFill>
                <a:srgbClr val="00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FE686D-261D-EBA1-851A-786A58121FC5}"/>
              </a:ext>
            </a:extLst>
          </p:cNvPr>
          <p:cNvGrpSpPr/>
          <p:nvPr/>
        </p:nvGrpSpPr>
        <p:grpSpPr>
          <a:xfrm>
            <a:off x="2147283" y="3828179"/>
            <a:ext cx="8226301" cy="732014"/>
            <a:chOff x="1861533" y="3635139"/>
            <a:chExt cx="8226301" cy="7320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119ACCC-4FD1-D9A3-A6B7-BE683C4D476A}"/>
                </a:ext>
              </a:extLst>
            </p:cNvPr>
            <p:cNvGrpSpPr/>
            <p:nvPr/>
          </p:nvGrpSpPr>
          <p:grpSpPr>
            <a:xfrm>
              <a:off x="1861533" y="3635139"/>
              <a:ext cx="4133893" cy="732014"/>
              <a:chOff x="3042090" y="3840879"/>
              <a:chExt cx="4133893" cy="732014"/>
            </a:xfrm>
          </p:grpSpPr>
          <p:pic>
            <p:nvPicPr>
              <p:cNvPr id="11" name="Picture 10" descr="Logo&#10;&#10;Description automatically generated">
                <a:extLst>
                  <a:ext uri="{FF2B5EF4-FFF2-40B4-BE49-F238E27FC236}">
                    <a16:creationId xmlns:a16="http://schemas.microsoft.com/office/drawing/2014/main" id="{ED9FA835-FFE7-21F5-E8F0-806A8CCC2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2090" y="3840879"/>
                <a:ext cx="749623" cy="732014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C77D2A-18D2-61CA-20A0-415C0AA40B74}"/>
                  </a:ext>
                </a:extLst>
              </p:cNvPr>
              <p:cNvSpPr txBox="1"/>
              <p:nvPr/>
            </p:nvSpPr>
            <p:spPr>
              <a:xfrm>
                <a:off x="3868667" y="4052997"/>
                <a:ext cx="33073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Panel Study of Income Dynamics (PSID)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A609DE-B2A4-7438-BC72-582F085B02C2}"/>
                </a:ext>
              </a:extLst>
            </p:cNvPr>
            <p:cNvGrpSpPr/>
            <p:nvPr/>
          </p:nvGrpSpPr>
          <p:grpSpPr>
            <a:xfrm>
              <a:off x="6343864" y="3635139"/>
              <a:ext cx="3743970" cy="732014"/>
              <a:chOff x="2031608" y="4653753"/>
              <a:chExt cx="3743970" cy="732014"/>
            </a:xfrm>
          </p:grpSpPr>
          <p:pic>
            <p:nvPicPr>
              <p:cNvPr id="17" name="Picture 1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8653F6C-D5A6-20FF-6173-4A870F33C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608" y="4653753"/>
                <a:ext cx="835792" cy="73201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860169-D627-B5F3-7BF3-DE759486A1D9}"/>
                  </a:ext>
                </a:extLst>
              </p:cNvPr>
              <p:cNvSpPr txBox="1"/>
              <p:nvPr/>
            </p:nvSpPr>
            <p:spPr>
              <a:xfrm>
                <a:off x="2944354" y="4865871"/>
                <a:ext cx="28312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Current Population Survey (CPS)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2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8064-D367-EF9D-524C-C96386D0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Only recently have researchers begun examining intra-year income volatility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DDACD-3B05-976E-CA4D-F61FF196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620" y="3050008"/>
            <a:ext cx="4688100" cy="3517791"/>
          </a:xfrm>
        </p:spPr>
        <p:txBody>
          <a:bodyPr/>
          <a:lstStyle/>
          <a:p>
            <a:pPr indent="-288000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000000"/>
                </a:solidFill>
              </a:rPr>
              <a:t>Provided income spikes</a:t>
            </a:r>
            <a:r>
              <a:rPr lang="en-AU" sz="1400" dirty="0">
                <a:solidFill>
                  <a:srgbClr val="000000"/>
                </a:solidFill>
              </a:rPr>
              <a:t> to Kenyan participants via unconditional cash transfers</a:t>
            </a:r>
          </a:p>
          <a:p>
            <a:pPr marL="1080000" lvl="1" indent="-288000">
              <a:spcBef>
                <a:spcPts val="600"/>
              </a:spcBef>
              <a:buFont typeface="Lato" panose="020F0502020204030203" pitchFamily="34" charset="0"/>
              <a:buChar char="&gt;"/>
            </a:pPr>
            <a:r>
              <a:rPr lang="en-AU" sz="1400" dirty="0">
                <a:solidFill>
                  <a:srgbClr val="000000"/>
                </a:solidFill>
              </a:rPr>
              <a:t>Received 3 weekly transfers of KSH 500 (~USD 5)</a:t>
            </a:r>
          </a:p>
          <a:p>
            <a:pPr indent="-288000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000000"/>
                </a:solidFill>
              </a:rPr>
              <a:t>Measured financial impatience</a:t>
            </a:r>
            <a:r>
              <a:rPr lang="en-AU" sz="1400" dirty="0">
                <a:solidFill>
                  <a:srgbClr val="000000"/>
                </a:solidFill>
              </a:rPr>
              <a:t> via adapted ‘multiple-price list’</a:t>
            </a:r>
          </a:p>
          <a:p>
            <a:pPr marL="1080000" lvl="1" indent="-288000">
              <a:spcBef>
                <a:spcPts val="600"/>
              </a:spcBef>
              <a:buFont typeface="Lato" panose="020F0502020204030203" pitchFamily="34" charset="0"/>
              <a:buChar char="&gt;"/>
            </a:pPr>
            <a:r>
              <a:rPr lang="en-AU" sz="1400" dirty="0">
                <a:solidFill>
                  <a:srgbClr val="000000"/>
                </a:solidFill>
              </a:rPr>
              <a:t>E.g., KSH 500 today / KSH 510 in 6 months</a:t>
            </a:r>
          </a:p>
          <a:p>
            <a:pPr indent="-288000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000000"/>
                </a:solidFill>
              </a:rPr>
              <a:t>Participants who received cash transfers were more financially impatient</a:t>
            </a:r>
          </a:p>
          <a:p>
            <a:pPr marL="1080000" lvl="1" indent="-288000">
              <a:spcBef>
                <a:spcPts val="600"/>
              </a:spcBef>
              <a:buFont typeface="Lato" panose="020F0502020204030203" pitchFamily="34" charset="0"/>
              <a:buChar char="&gt;"/>
            </a:pPr>
            <a:r>
              <a:rPr lang="en-AU" sz="1400" dirty="0">
                <a:solidFill>
                  <a:srgbClr val="000000"/>
                </a:solidFill>
              </a:rPr>
              <a:t>More frequently chose ‘impatient’ option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52AAF-5382-7D7C-7BF0-FA36DC26E4A1}"/>
              </a:ext>
            </a:extLst>
          </p:cNvPr>
          <p:cNvSpPr/>
          <p:nvPr/>
        </p:nvSpPr>
        <p:spPr>
          <a:xfrm>
            <a:off x="1846330" y="1859280"/>
            <a:ext cx="3040380" cy="952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West et al. (2020)</a:t>
            </a:r>
          </a:p>
          <a:p>
            <a:pPr algn="ctr"/>
            <a:r>
              <a:rPr lang="en-AU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Income volatility increases financial impatience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AAB9E0A-CC3C-263D-8D63-52738C6FE2BE}"/>
              </a:ext>
            </a:extLst>
          </p:cNvPr>
          <p:cNvSpPr txBox="1">
            <a:spLocks/>
          </p:cNvSpPr>
          <p:nvPr/>
        </p:nvSpPr>
        <p:spPr>
          <a:xfrm>
            <a:off x="6029220" y="3050008"/>
            <a:ext cx="4688100" cy="351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Participants received </a:t>
            </a:r>
            <a:r>
              <a:rPr lang="en-AU" sz="1400" b="1" dirty="0">
                <a:solidFill>
                  <a:srgbClr val="000000"/>
                </a:solidFill>
              </a:rPr>
              <a:t>hypothetical income for completing simulated work tasks</a:t>
            </a:r>
          </a:p>
          <a:p>
            <a:pPr marL="1080000" lvl="1" indent="-288000">
              <a:spcBef>
                <a:spcPts val="600"/>
              </a:spcBef>
              <a:buFont typeface="Lato" panose="020F0502020204030203" pitchFamily="34" charset="0"/>
              <a:buChar char="&gt;"/>
            </a:pPr>
            <a:r>
              <a:rPr lang="en-AU" sz="1400" dirty="0">
                <a:solidFill>
                  <a:srgbClr val="000000"/>
                </a:solidFill>
              </a:rPr>
              <a:t>“Stable” income: Same income for each task completed</a:t>
            </a:r>
          </a:p>
          <a:p>
            <a:pPr marL="1080000" lvl="1" indent="-288000">
              <a:spcBef>
                <a:spcPts val="600"/>
              </a:spcBef>
              <a:buFont typeface="Lato" panose="020F0502020204030203" pitchFamily="34" charset="0"/>
              <a:buChar char="&gt;"/>
            </a:pPr>
            <a:r>
              <a:rPr lang="en-AU" sz="1400" dirty="0">
                <a:solidFill>
                  <a:srgbClr val="000000"/>
                </a:solidFill>
              </a:rPr>
              <a:t>“Volatile” income: Income varied for each task completed</a:t>
            </a:r>
          </a:p>
          <a:p>
            <a:pPr indent="-28800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At end of task, all participants were </a:t>
            </a:r>
            <a:r>
              <a:rPr lang="en-AU" sz="1400" b="1" dirty="0">
                <a:solidFill>
                  <a:srgbClr val="000000"/>
                </a:solidFill>
              </a:rPr>
              <a:t>offered a choice between USD 15 immediately or USD 17 in two weeks</a:t>
            </a:r>
          </a:p>
          <a:p>
            <a:pPr indent="-288000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000000"/>
                </a:solidFill>
              </a:rPr>
              <a:t>Participants who experienced income volatility were less likely to choose the delayed payout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F2BCF-A30D-68E4-BF15-708A6C746C68}"/>
              </a:ext>
            </a:extLst>
          </p:cNvPr>
          <p:cNvSpPr/>
          <p:nvPr/>
        </p:nvSpPr>
        <p:spPr>
          <a:xfrm>
            <a:off x="7105930" y="1859280"/>
            <a:ext cx="3040380" cy="952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Peetz</a:t>
            </a:r>
            <a:r>
              <a:rPr lang="en-AU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et al. (2021)</a:t>
            </a:r>
          </a:p>
          <a:p>
            <a:pPr algn="ctr"/>
            <a:r>
              <a:rPr lang="en-AU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role of income volatility […] in financial planning decisions</a:t>
            </a:r>
          </a:p>
        </p:txBody>
      </p:sp>
    </p:spTree>
    <p:extLst>
      <p:ext uri="{BB962C8B-B14F-4D97-AF65-F5344CB8AC3E}">
        <p14:creationId xmlns:p14="http://schemas.microsoft.com/office/powerpoint/2010/main" val="32089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55AD5-97A6-12D1-4394-C5FA0329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Where does that leave us?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4B1C8-8335-2EBD-0966-12EAFF50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751729"/>
          </a:xfrm>
        </p:spPr>
        <p:txBody>
          <a:bodyPr/>
          <a:lstStyle/>
          <a:p>
            <a:pPr marL="152396" indent="0">
              <a:buNone/>
            </a:pPr>
            <a:r>
              <a:rPr lang="en-AU" sz="2000" b="1" dirty="0">
                <a:solidFill>
                  <a:srgbClr val="000000"/>
                </a:solidFill>
              </a:rPr>
              <a:t>Two key takeaways: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BA37A6-4CCC-57D8-CA08-DCDCFEA7589E}"/>
              </a:ext>
            </a:extLst>
          </p:cNvPr>
          <p:cNvGrpSpPr/>
          <p:nvPr/>
        </p:nvGrpSpPr>
        <p:grpSpPr>
          <a:xfrm>
            <a:off x="1813560" y="2768548"/>
            <a:ext cx="7994840" cy="584775"/>
            <a:chOff x="1813560" y="2768548"/>
            <a:chExt cx="7994840" cy="5847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34A8E8-5234-D47E-9E6E-7FD0E68E0E69}"/>
                </a:ext>
              </a:extLst>
            </p:cNvPr>
            <p:cNvSpPr/>
            <p:nvPr/>
          </p:nvSpPr>
          <p:spPr>
            <a:xfrm>
              <a:off x="1813560" y="2820906"/>
              <a:ext cx="480060" cy="4800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b="1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4A20D6-9B2D-DD52-1B7A-E82F2A87D9CF}"/>
                </a:ext>
              </a:extLst>
            </p:cNvPr>
            <p:cNvSpPr txBox="1"/>
            <p:nvPr/>
          </p:nvSpPr>
          <p:spPr>
            <a:xfrm>
              <a:off x="2560320" y="2768548"/>
              <a:ext cx="7248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is preliminary evidence suggesting that experiencing income volatility results in ‘poorer’ financial decision making.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58DC8F-664A-B250-3E03-69AFCAC938F0}"/>
              </a:ext>
            </a:extLst>
          </p:cNvPr>
          <p:cNvGrpSpPr/>
          <p:nvPr/>
        </p:nvGrpSpPr>
        <p:grpSpPr>
          <a:xfrm>
            <a:off x="1813560" y="3699695"/>
            <a:ext cx="7994840" cy="584775"/>
            <a:chOff x="1813560" y="2768548"/>
            <a:chExt cx="7994840" cy="5847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3FDEBB-D21A-FA04-0316-26E0AC486B51}"/>
                </a:ext>
              </a:extLst>
            </p:cNvPr>
            <p:cNvSpPr/>
            <p:nvPr/>
          </p:nvSpPr>
          <p:spPr>
            <a:xfrm>
              <a:off x="1813560" y="2820906"/>
              <a:ext cx="480060" cy="4800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b="1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30A80A-E31C-3910-3D7D-2D30FD0FADE5}"/>
                </a:ext>
              </a:extLst>
            </p:cNvPr>
            <p:cNvSpPr txBox="1"/>
            <p:nvPr/>
          </p:nvSpPr>
          <p:spPr>
            <a:xfrm>
              <a:off x="2560320" y="2768548"/>
              <a:ext cx="7248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However, experimental work is scarce and there remain many fruitful avenues for future research.</a:t>
              </a:r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18AA1-00D4-5128-C4AA-99A3B4CD90F8}"/>
              </a:ext>
            </a:extLst>
          </p:cNvPr>
          <p:cNvSpPr txBox="1">
            <a:spLocks/>
          </p:cNvSpPr>
          <p:nvPr/>
        </p:nvSpPr>
        <p:spPr>
          <a:xfrm>
            <a:off x="2293620" y="4296330"/>
            <a:ext cx="7514780" cy="209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0000"/>
                </a:solidFill>
              </a:rPr>
              <a:t>How much does income need to fluctuate by to be considered volatile?</a:t>
            </a:r>
          </a:p>
          <a:p>
            <a:pPr indent="-28800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0000"/>
                </a:solidFill>
              </a:rPr>
              <a:t>What other financial decisions would be influenced by the experience of volatile income?</a:t>
            </a:r>
          </a:p>
        </p:txBody>
      </p:sp>
    </p:spTree>
    <p:extLst>
      <p:ext uri="{BB962C8B-B14F-4D97-AF65-F5344CB8AC3E}">
        <p14:creationId xmlns:p14="http://schemas.microsoft.com/office/powerpoint/2010/main" val="117172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7CDF1C-9E2A-017C-3F57-A74F2B32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Experiment 1</a:t>
            </a:r>
            <a:br>
              <a:rPr lang="en-AU" b="1" dirty="0"/>
            </a:br>
            <a:r>
              <a:rPr lang="en-AU" sz="2800" dirty="0"/>
              <a:t>Manipulating income volatility in a hypothetical spending/saving task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906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1AA-2785-36AD-7FA6-EA37E146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About the task: Working for income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BFAD29-A1CE-66F3-618F-2374117DE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0" y="2002282"/>
            <a:ext cx="4922293" cy="321659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A9BFAFB-5F59-5792-DB05-5CF01E2977D3}"/>
              </a:ext>
            </a:extLst>
          </p:cNvPr>
          <p:cNvSpPr txBox="1">
            <a:spLocks/>
          </p:cNvSpPr>
          <p:nvPr/>
        </p:nvSpPr>
        <p:spPr>
          <a:xfrm>
            <a:off x="6362163" y="1851681"/>
            <a:ext cx="5077070" cy="351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47412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6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Participants had to complete work task to progress (unlimited attempts)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Upon completion, participants received hypothetical income</a:t>
            </a:r>
          </a:p>
          <a:p>
            <a:pPr marL="1080000" lvl="1" indent="-288000">
              <a:spcBef>
                <a:spcPts val="600"/>
              </a:spcBef>
              <a:spcAft>
                <a:spcPts val="600"/>
              </a:spcAft>
              <a:buFont typeface="Lato" panose="020F0502020204030203" pitchFamily="34" charset="0"/>
              <a:buChar char="&gt;"/>
            </a:pPr>
            <a:r>
              <a:rPr lang="en-AU" sz="1400" b="1" dirty="0">
                <a:solidFill>
                  <a:srgbClr val="000000"/>
                </a:solidFill>
              </a:rPr>
              <a:t>No volatility:</a:t>
            </a:r>
            <a:r>
              <a:rPr lang="en-AU" sz="1400" dirty="0">
                <a:solidFill>
                  <a:srgbClr val="000000"/>
                </a:solidFill>
              </a:rPr>
              <a:t> £1,000 each round</a:t>
            </a:r>
          </a:p>
          <a:p>
            <a:pPr marL="1080000" lvl="1" indent="-288000">
              <a:spcBef>
                <a:spcPts val="600"/>
              </a:spcBef>
              <a:spcAft>
                <a:spcPts val="600"/>
              </a:spcAft>
              <a:buFont typeface="Lato" panose="020F0502020204030203" pitchFamily="34" charset="0"/>
              <a:buChar char="&gt;"/>
            </a:pPr>
            <a:r>
              <a:rPr lang="en-AU" sz="1400" b="1" dirty="0">
                <a:solidFill>
                  <a:srgbClr val="000000"/>
                </a:solidFill>
              </a:rPr>
              <a:t>Low volatility:</a:t>
            </a:r>
            <a:r>
              <a:rPr lang="en-AU" sz="1400" dirty="0">
                <a:solidFill>
                  <a:srgbClr val="000000"/>
                </a:solidFill>
              </a:rPr>
              <a:t> £431 - £1,340 (CV* = 0.3)</a:t>
            </a:r>
          </a:p>
          <a:p>
            <a:pPr marL="1080000" lvl="1" indent="-288000">
              <a:spcBef>
                <a:spcPts val="600"/>
              </a:spcBef>
              <a:spcAft>
                <a:spcPts val="600"/>
              </a:spcAft>
              <a:buFont typeface="Lato" panose="020F0502020204030203" pitchFamily="34" charset="0"/>
              <a:buChar char="&gt;"/>
            </a:pPr>
            <a:r>
              <a:rPr lang="en-AU" sz="1400" b="1" dirty="0">
                <a:solidFill>
                  <a:srgbClr val="000000"/>
                </a:solidFill>
              </a:rPr>
              <a:t>High volatility:</a:t>
            </a:r>
            <a:r>
              <a:rPr lang="en-AU" sz="1400" dirty="0">
                <a:solidFill>
                  <a:srgbClr val="000000"/>
                </a:solidFill>
              </a:rPr>
              <a:t> £173 - £2,088 (CV* = 0.6)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Total income was constant between conditions</a:t>
            </a:r>
          </a:p>
          <a:p>
            <a:pPr indent="-28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000000"/>
                </a:solidFill>
              </a:rPr>
              <a:t>Order of incomes were randomised within each condition</a:t>
            </a:r>
          </a:p>
          <a:p>
            <a:pPr marL="18241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1200" i="1" dirty="0">
                <a:solidFill>
                  <a:srgbClr val="000000"/>
                </a:solidFill>
              </a:rPr>
              <a:t>* CV (coefficient of variation) = SD / Mean</a:t>
            </a:r>
          </a:p>
        </p:txBody>
      </p:sp>
    </p:spTree>
    <p:extLst>
      <p:ext uri="{BB962C8B-B14F-4D97-AF65-F5344CB8AC3E}">
        <p14:creationId xmlns:p14="http://schemas.microsoft.com/office/powerpoint/2010/main" val="38823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1AA-2785-36AD-7FA6-EA37E146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AU" b="1" dirty="0">
                <a:solidFill>
                  <a:schemeClr val="bg2"/>
                </a:solidFill>
              </a:rPr>
              <a:t>About the task: Spending vs saving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7C1074-5AF6-27FA-A088-9610274C749C}"/>
              </a:ext>
            </a:extLst>
          </p:cNvPr>
          <p:cNvGrpSpPr/>
          <p:nvPr/>
        </p:nvGrpSpPr>
        <p:grpSpPr>
          <a:xfrm>
            <a:off x="1191600" y="2002920"/>
            <a:ext cx="4742293" cy="3613000"/>
            <a:chOff x="1191600" y="2142620"/>
            <a:chExt cx="4742293" cy="3613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6A7F2E-ACD2-F240-E351-7437C3F1A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72" t="1847" b="3654"/>
            <a:stretch/>
          </p:blipFill>
          <p:spPr>
            <a:xfrm>
              <a:off x="1191600" y="2142620"/>
              <a:ext cx="4742293" cy="293591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88BD2E-C916-AE23-4F1E-D434B8D0803F}"/>
                </a:ext>
              </a:extLst>
            </p:cNvPr>
            <p:cNvSpPr txBox="1"/>
            <p:nvPr/>
          </p:nvSpPr>
          <p:spPr>
            <a:xfrm>
              <a:off x="1778000" y="5232400"/>
              <a:ext cx="3600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Participants decide how much of their income to allocate towards buying points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67E09A-8270-F263-4575-1B9B73314CF8}"/>
              </a:ext>
            </a:extLst>
          </p:cNvPr>
          <p:cNvGrpSpPr/>
          <p:nvPr/>
        </p:nvGrpSpPr>
        <p:grpSpPr>
          <a:xfrm>
            <a:off x="6258107" y="2002920"/>
            <a:ext cx="4742293" cy="3613000"/>
            <a:chOff x="6258107" y="2142620"/>
            <a:chExt cx="4742293" cy="3613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5996E7-3012-E097-29CA-985876F41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53" t="-1949" r="1653"/>
            <a:stretch/>
          </p:blipFill>
          <p:spPr>
            <a:xfrm>
              <a:off x="6258107" y="2142620"/>
              <a:ext cx="4742293" cy="293591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36641B-4E9E-B573-53B3-4EC31E0ECD03}"/>
                </a:ext>
              </a:extLst>
            </p:cNvPr>
            <p:cNvSpPr txBox="1"/>
            <p:nvPr/>
          </p:nvSpPr>
          <p:spPr>
            <a:xfrm>
              <a:off x="6829027" y="5232400"/>
              <a:ext cx="3600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Any money that isn’t spent is carried over to the next 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5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onio · SlidesCarnival.pptx" id="{8137C396-3E07-4D67-91F3-96E32E658F5F}" vid="{FBCF9C4B-4053-402E-84A9-FB24B329B5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Antonio · SlidesCarnival</Template>
  <TotalTime>993</TotalTime>
  <Words>1961</Words>
  <Application>Microsoft Macintosh PowerPoint</Application>
  <PresentationFormat>Widescreen</PresentationFormat>
  <Paragraphs>326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Lato</vt:lpstr>
      <vt:lpstr>Raleway</vt:lpstr>
      <vt:lpstr>Antonio template</vt:lpstr>
      <vt:lpstr>The impact of income volatility on financial decision making</vt:lpstr>
      <vt:lpstr>What is income volatility?</vt:lpstr>
      <vt:lpstr>What makes income volatility interesting?</vt:lpstr>
      <vt:lpstr>Previous research has focused on  ‘inter-year’ volatility rather than ‘intra-year’</vt:lpstr>
      <vt:lpstr>Only recently have researchers begun examining intra-year income volatility</vt:lpstr>
      <vt:lpstr>Where does that leave us?</vt:lpstr>
      <vt:lpstr>Experiment 1 Manipulating income volatility in a hypothetical spending/saving task</vt:lpstr>
      <vt:lpstr>About the task: Working for income</vt:lpstr>
      <vt:lpstr>About the task: Spending vs saving</vt:lpstr>
      <vt:lpstr>About the task: The financial emergency</vt:lpstr>
      <vt:lpstr>Procedure</vt:lpstr>
      <vt:lpstr>Dependent measures</vt:lpstr>
      <vt:lpstr>Results: Perceived volatility</vt:lpstr>
      <vt:lpstr>Results: Final savings</vt:lpstr>
      <vt:lpstr>Results: Difficulty and financial impatience</vt:lpstr>
      <vt:lpstr>Summarising Experiment 1</vt:lpstr>
      <vt:lpstr>Experiment 2 Disentangling related measures of volatility</vt:lpstr>
      <vt:lpstr>Related work by Konovolova &amp; Pachur (2021)</vt:lpstr>
      <vt:lpstr>Income sequences in Experiments 1 &amp; 2</vt:lpstr>
      <vt:lpstr>Results: Perceived volatility &amp; final savings</vt:lpstr>
      <vt:lpstr>The challenge with running a multiple regression with all dimensions</vt:lpstr>
      <vt:lpstr>Alternative approach #1: Simple regression  </vt:lpstr>
      <vt:lpstr>Alternative approach: Pairwise comparisons</vt:lpstr>
      <vt:lpstr>Alternative approach: Pairwise comparisons</vt:lpstr>
      <vt:lpstr>Concluding 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income volatility on financial decision making</dc:title>
  <dc:creator>Nathan Wang-Ly</dc:creator>
  <cp:lastModifiedBy>Nathan Wang-Ly</cp:lastModifiedBy>
  <cp:revision>91</cp:revision>
  <dcterms:created xsi:type="dcterms:W3CDTF">2023-03-18T04:18:25Z</dcterms:created>
  <dcterms:modified xsi:type="dcterms:W3CDTF">2023-03-23T12:16:34Z</dcterms:modified>
</cp:coreProperties>
</file>