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91CEBB-10CE-4ECD-B168-52C210DDD784}" v="8" dt="2022-09-04T10:50:16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>
        <p:scale>
          <a:sx n="125" d="100"/>
          <a:sy n="125" d="100"/>
        </p:scale>
        <p:origin x="100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t, Nathan" userId="8cb6c7f4-f01b-463d-831e-04ca5aaad288" providerId="ADAL" clId="{D591CEBB-10CE-4ECD-B168-52C210DDD784}"/>
    <pc:docChg chg="custSel addSld delSld modSld">
      <pc:chgData name="Bryant, Nathan" userId="8cb6c7f4-f01b-463d-831e-04ca5aaad288" providerId="ADAL" clId="{D591CEBB-10CE-4ECD-B168-52C210DDD784}" dt="2022-09-04T10:54:06.701" v="953" actId="20577"/>
      <pc:docMkLst>
        <pc:docMk/>
      </pc:docMkLst>
      <pc:sldChg chg="new del">
        <pc:chgData name="Bryant, Nathan" userId="8cb6c7f4-f01b-463d-831e-04ca5aaad288" providerId="ADAL" clId="{D591CEBB-10CE-4ECD-B168-52C210DDD784}" dt="2022-09-04T10:00:04.903" v="271" actId="47"/>
        <pc:sldMkLst>
          <pc:docMk/>
          <pc:sldMk cId="2201041723" sldId="258"/>
        </pc:sldMkLst>
      </pc:sldChg>
      <pc:sldChg chg="addSp delSp modSp add mod">
        <pc:chgData name="Bryant, Nathan" userId="8cb6c7f4-f01b-463d-831e-04ca5aaad288" providerId="ADAL" clId="{D591CEBB-10CE-4ECD-B168-52C210DDD784}" dt="2022-09-04T10:53:19.921" v="906" actId="20577"/>
        <pc:sldMkLst>
          <pc:docMk/>
          <pc:sldMk cId="2471106800" sldId="259"/>
        </pc:sldMkLst>
        <pc:spChg chg="mod">
          <ac:chgData name="Bryant, Nathan" userId="8cb6c7f4-f01b-463d-831e-04ca5aaad288" providerId="ADAL" clId="{D591CEBB-10CE-4ECD-B168-52C210DDD784}" dt="2022-09-04T09:55:17.986" v="2" actId="20577"/>
          <ac:spMkLst>
            <pc:docMk/>
            <pc:sldMk cId="2471106800" sldId="259"/>
            <ac:spMk id="2" creationId="{1D378433-727D-4BAE-A71E-FBAA11FF6321}"/>
          </ac:spMkLst>
        </pc:spChg>
        <pc:spChg chg="del">
          <ac:chgData name="Bryant, Nathan" userId="8cb6c7f4-f01b-463d-831e-04ca5aaad288" providerId="ADAL" clId="{D591CEBB-10CE-4ECD-B168-52C210DDD784}" dt="2022-09-04T09:55:19.665" v="3" actId="478"/>
          <ac:spMkLst>
            <pc:docMk/>
            <pc:sldMk cId="2471106800" sldId="259"/>
            <ac:spMk id="3" creationId="{E362F244-33ED-4589-B17F-1438F5D3FDA5}"/>
          </ac:spMkLst>
        </pc:spChg>
        <pc:spChg chg="add del mod">
          <ac:chgData name="Bryant, Nathan" userId="8cb6c7f4-f01b-463d-831e-04ca5aaad288" providerId="ADAL" clId="{D591CEBB-10CE-4ECD-B168-52C210DDD784}" dt="2022-09-04T09:55:30.614" v="6" actId="478"/>
          <ac:spMkLst>
            <pc:docMk/>
            <pc:sldMk cId="2471106800" sldId="259"/>
            <ac:spMk id="5" creationId="{43BCF3FA-50DC-4002-8D8B-321F4A15AD19}"/>
          </ac:spMkLst>
        </pc:spChg>
        <pc:spChg chg="add mod">
          <ac:chgData name="Bryant, Nathan" userId="8cb6c7f4-f01b-463d-831e-04ca5aaad288" providerId="ADAL" clId="{D591CEBB-10CE-4ECD-B168-52C210DDD784}" dt="2022-09-04T09:59:37.004" v="264" actId="1076"/>
          <ac:spMkLst>
            <pc:docMk/>
            <pc:sldMk cId="2471106800" sldId="259"/>
            <ac:spMk id="6" creationId="{AB7B53C8-987A-41BC-98A6-83455BE5949A}"/>
          </ac:spMkLst>
        </pc:spChg>
        <pc:spChg chg="add mod">
          <ac:chgData name="Bryant, Nathan" userId="8cb6c7f4-f01b-463d-831e-04ca5aaad288" providerId="ADAL" clId="{D591CEBB-10CE-4ECD-B168-52C210DDD784}" dt="2022-09-04T10:53:19.921" v="906" actId="20577"/>
          <ac:spMkLst>
            <pc:docMk/>
            <pc:sldMk cId="2471106800" sldId="259"/>
            <ac:spMk id="9" creationId="{9F3623EC-F6C6-4A0E-AFDB-297C102EEF22}"/>
          </ac:spMkLst>
        </pc:spChg>
        <pc:picChg chg="add del mod">
          <ac:chgData name="Bryant, Nathan" userId="8cb6c7f4-f01b-463d-831e-04ca5aaad288" providerId="ADAL" clId="{D591CEBB-10CE-4ECD-B168-52C210DDD784}" dt="2022-09-04T09:59:15.555" v="259" actId="478"/>
          <ac:picMkLst>
            <pc:docMk/>
            <pc:sldMk cId="2471106800" sldId="259"/>
            <ac:picMk id="11" creationId="{EDB1BDBA-4F8E-4D59-82F6-410CED86A90F}"/>
          </ac:picMkLst>
        </pc:picChg>
        <pc:picChg chg="add mod">
          <ac:chgData name="Bryant, Nathan" userId="8cb6c7f4-f01b-463d-831e-04ca5aaad288" providerId="ADAL" clId="{D591CEBB-10CE-4ECD-B168-52C210DDD784}" dt="2022-09-04T10:50:21.781" v="704" actId="1076"/>
          <ac:picMkLst>
            <pc:docMk/>
            <pc:sldMk cId="2471106800" sldId="259"/>
            <ac:picMk id="14" creationId="{FB2C8086-02BE-4136-9368-6715000799F9}"/>
          </ac:picMkLst>
        </pc:picChg>
      </pc:sldChg>
      <pc:sldChg chg="delSp add del setBg delDesignElem">
        <pc:chgData name="Bryant, Nathan" userId="8cb6c7f4-f01b-463d-831e-04ca5aaad288" providerId="ADAL" clId="{D591CEBB-10CE-4ECD-B168-52C210DDD784}" dt="2022-09-04T10:00:03.768" v="270" actId="47"/>
        <pc:sldMkLst>
          <pc:docMk/>
          <pc:sldMk cId="3846421139" sldId="260"/>
        </pc:sldMkLst>
        <pc:spChg chg="del">
          <ac:chgData name="Bryant, Nathan" userId="8cb6c7f4-f01b-463d-831e-04ca5aaad288" providerId="ADAL" clId="{D591CEBB-10CE-4ECD-B168-52C210DDD784}" dt="2022-09-04T09:59:58.432" v="268"/>
          <ac:spMkLst>
            <pc:docMk/>
            <pc:sldMk cId="3846421139" sldId="260"/>
            <ac:spMk id="8" creationId="{EA67B5B4-3A24-436E-B663-1B2EBFF8A0CD}"/>
          </ac:spMkLst>
        </pc:spChg>
        <pc:spChg chg="del">
          <ac:chgData name="Bryant, Nathan" userId="8cb6c7f4-f01b-463d-831e-04ca5aaad288" providerId="ADAL" clId="{D591CEBB-10CE-4ECD-B168-52C210DDD784}" dt="2022-09-04T09:59:58.432" v="268"/>
          <ac:spMkLst>
            <pc:docMk/>
            <pc:sldMk cId="3846421139" sldId="260"/>
            <ac:spMk id="10" creationId="{987FDF89-C993-41F4-A1B8-DBAFF16008A9}"/>
          </ac:spMkLst>
        </pc:spChg>
        <pc:spChg chg="del">
          <ac:chgData name="Bryant, Nathan" userId="8cb6c7f4-f01b-463d-831e-04ca5aaad288" providerId="ADAL" clId="{D591CEBB-10CE-4ECD-B168-52C210DDD784}" dt="2022-09-04T09:59:58.432" v="268"/>
          <ac:spMkLst>
            <pc:docMk/>
            <pc:sldMk cId="3846421139" sldId="260"/>
            <ac:spMk id="12" creationId="{64E585EA-75FD-4025-8270-F66A58A15CDA}"/>
          </ac:spMkLst>
        </pc:spChg>
      </pc:sldChg>
      <pc:sldChg chg="addSp delSp modSp add mod">
        <pc:chgData name="Bryant, Nathan" userId="8cb6c7f4-f01b-463d-831e-04ca5aaad288" providerId="ADAL" clId="{D591CEBB-10CE-4ECD-B168-52C210DDD784}" dt="2022-09-04T10:54:06.701" v="953" actId="20577"/>
        <pc:sldMkLst>
          <pc:docMk/>
          <pc:sldMk cId="1074974478" sldId="261"/>
        </pc:sldMkLst>
        <pc:spChg chg="add mod">
          <ac:chgData name="Bryant, Nathan" userId="8cb6c7f4-f01b-463d-831e-04ca5aaad288" providerId="ADAL" clId="{D591CEBB-10CE-4ECD-B168-52C210DDD784}" dt="2022-09-04T10:53:45.257" v="913" actId="1076"/>
          <ac:spMkLst>
            <pc:docMk/>
            <pc:sldMk cId="1074974478" sldId="261"/>
            <ac:spMk id="5" creationId="{AFE4EE72-A21A-4BB0-B196-569AFD1B88A2}"/>
          </ac:spMkLst>
        </pc:spChg>
        <pc:spChg chg="mod">
          <ac:chgData name="Bryant, Nathan" userId="8cb6c7f4-f01b-463d-831e-04ca5aaad288" providerId="ADAL" clId="{D591CEBB-10CE-4ECD-B168-52C210DDD784}" dt="2022-09-04T10:53:47.762" v="914" actId="1076"/>
          <ac:spMkLst>
            <pc:docMk/>
            <pc:sldMk cId="1074974478" sldId="261"/>
            <ac:spMk id="6" creationId="{AB7B53C8-987A-41BC-98A6-83455BE5949A}"/>
          </ac:spMkLst>
        </pc:spChg>
        <pc:spChg chg="mod">
          <ac:chgData name="Bryant, Nathan" userId="8cb6c7f4-f01b-463d-831e-04ca5aaad288" providerId="ADAL" clId="{D591CEBB-10CE-4ECD-B168-52C210DDD784}" dt="2022-09-04T10:54:06.701" v="953" actId="20577"/>
          <ac:spMkLst>
            <pc:docMk/>
            <pc:sldMk cId="1074974478" sldId="261"/>
            <ac:spMk id="9" creationId="{9F3623EC-F6C6-4A0E-AFDB-297C102EEF22}"/>
          </ac:spMkLst>
        </pc:spChg>
        <pc:picChg chg="add del mod">
          <ac:chgData name="Bryant, Nathan" userId="8cb6c7f4-f01b-463d-831e-04ca5aaad288" providerId="ADAL" clId="{D591CEBB-10CE-4ECD-B168-52C210DDD784}" dt="2022-09-04T10:49:39.635" v="699" actId="478"/>
          <ac:picMkLst>
            <pc:docMk/>
            <pc:sldMk cId="1074974478" sldId="261"/>
            <ac:picMk id="4" creationId="{1D5193CB-B6C4-4CE2-8018-CF5204167A11}"/>
          </ac:picMkLst>
        </pc:picChg>
        <pc:picChg chg="add mod">
          <ac:chgData name="Bryant, Nathan" userId="8cb6c7f4-f01b-463d-831e-04ca5aaad288" providerId="ADAL" clId="{D591CEBB-10CE-4ECD-B168-52C210DDD784}" dt="2022-09-04T10:53:41.762" v="912" actId="1076"/>
          <ac:picMkLst>
            <pc:docMk/>
            <pc:sldMk cId="1074974478" sldId="261"/>
            <ac:picMk id="11" creationId="{3250FEBA-34E8-4C2D-B058-CE9CF2F235DD}"/>
          </ac:picMkLst>
        </pc:picChg>
        <pc:picChg chg="del mod">
          <ac:chgData name="Bryant, Nathan" userId="8cb6c7f4-f01b-463d-831e-04ca5aaad288" providerId="ADAL" clId="{D591CEBB-10CE-4ECD-B168-52C210DDD784}" dt="2022-09-04T10:01:59.835" v="273" actId="478"/>
          <ac:picMkLst>
            <pc:docMk/>
            <pc:sldMk cId="1074974478" sldId="261"/>
            <ac:picMk id="14" creationId="{FB2C8086-02BE-4136-9368-6715000799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EA4F-7EDC-4847-8E31-C89D3E973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50253-0437-42CA-B08D-71F28A009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7120-7F75-4BD9-BEFB-C2623C43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738-6963-4B84-B7CE-4F05074B81B3}" type="datetimeFigureOut">
              <a:rPr lang="en-GB" smtClean="0"/>
              <a:t>04/09/2022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BF05A-06C5-4B01-969D-962D00E3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72C76-7EA5-4951-8DAA-987FF3F5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90FC-1748-4781-B036-00D730092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86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838D-A42C-400A-A679-FA1B1D0D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F5DBB-BF50-4409-99DF-4022725CE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9DF2D-C85A-4AB5-BC7B-1735A12F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738-6963-4B84-B7CE-4F05074B81B3}" type="datetimeFigureOut">
              <a:rPr lang="en-GB" smtClean="0"/>
              <a:t>04/09/2022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E0961-0E27-4371-B743-E5A3883E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4456D-2058-4DAC-B6A2-2E5E1DCA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90FC-1748-4781-B036-00D730092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29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84F0E-56EA-4456-9B55-408BA677E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ADC43-2A24-4AE7-A159-F00137122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79FE0-B2D1-48A4-8997-479DD32F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738-6963-4B84-B7CE-4F05074B81B3}" type="datetimeFigureOut">
              <a:rPr lang="en-GB" smtClean="0"/>
              <a:t>04/09/2022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DAE07-6814-4A17-B6F3-20200EB8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71201-E9B5-48A0-9281-1233EBC1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90FC-1748-4781-B036-00D730092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35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E3FA-700B-4EAD-90E8-D8F93F2A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D7EE5-837E-49E8-9B84-F68EC744C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DF428-A741-4C22-BA7B-DBEBB1DF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738-6963-4B84-B7CE-4F05074B81B3}" type="datetimeFigureOut">
              <a:rPr lang="en-GB" smtClean="0"/>
              <a:t>04/09/2022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BF12-D7FB-4105-B88E-35741B79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4B6A5-BA38-49CA-A7DA-FCD703CD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90FC-1748-4781-B036-00D730092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05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95DB-2B6D-4189-BA70-E836A5CE4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0560-B58A-4723-B68D-9C228B74F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C5FA5-52ED-455F-B24E-D12583DD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738-6963-4B84-B7CE-4F05074B81B3}" type="datetimeFigureOut">
              <a:rPr lang="en-GB" smtClean="0"/>
              <a:t>04/09/2022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9218A-54DD-4BB3-84BC-12F6E649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DE863-0B4A-4F33-AC63-C236206A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90FC-1748-4781-B036-00D730092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51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E763-291B-455F-86C9-08935C29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DC724-7671-4E4B-937F-FFBAEC352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DFD93-5630-46FA-AEC0-5291BDFB1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496F4-DC4E-4AD9-B2F5-C031F154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738-6963-4B84-B7CE-4F05074B81B3}" type="datetimeFigureOut">
              <a:rPr lang="en-GB" smtClean="0"/>
              <a:t>04/09/2022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8E6B0-5128-4AE3-924D-84C5D429F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43DFD-1110-48DF-B8D5-2B6A9EFD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90FC-1748-4781-B036-00D730092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0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1253-6D5A-4C56-BF73-A0F542A5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ED0D3-9160-4977-898A-507279066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3137C-94A9-4CE2-A3EC-E67884AC6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5394D-920E-40A9-9762-0049F039F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143D3-CC4B-491B-AF15-83E054730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7BC8F2-22F8-4821-B680-FA46A9A7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738-6963-4B84-B7CE-4F05074B81B3}" type="datetimeFigureOut">
              <a:rPr lang="en-GB" smtClean="0"/>
              <a:t>04/09/2022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9CFC3-0C75-4748-9357-74623343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2CFF8-1ABC-412F-8DF1-67A81BE2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90FC-1748-4781-B036-00D730092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13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E975-7611-42FB-9122-4DB449D6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BF290-0AF6-41AD-8619-0BB39363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738-6963-4B84-B7CE-4F05074B81B3}" type="datetimeFigureOut">
              <a:rPr lang="en-GB" smtClean="0"/>
              <a:t>04/09/2022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FB1AD-BE3F-4539-9638-06D35BF3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4CD03-505E-4510-8CA7-8BAF07B7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90FC-1748-4781-B036-00D730092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12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3DA62-E19B-4B85-910B-3B6EDF51D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738-6963-4B84-B7CE-4F05074B81B3}" type="datetimeFigureOut">
              <a:rPr lang="en-GB" smtClean="0"/>
              <a:t>04/09/2022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3890A-0705-4223-8D7B-1D11FC37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1193C-D4DB-410A-848B-43BEFFA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90FC-1748-4781-B036-00D730092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92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68B0-AB60-49CF-BC59-DA788C00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2662F-B234-4655-A7CD-B4F4D5FAF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1BEC1-5C96-4FA0-BD3E-ACB9E1F14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92DC4-191D-42B2-8674-D643CCB8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738-6963-4B84-B7CE-4F05074B81B3}" type="datetimeFigureOut">
              <a:rPr lang="en-GB" smtClean="0"/>
              <a:t>04/09/2022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23D69-7A86-4A2D-8134-74349D09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02CD1-2CDD-4A33-A9F7-7031C9CD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90FC-1748-4781-B036-00D730092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60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301E-BC13-4142-955F-604137A6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50A18D-29D4-4226-BABC-C96A80A52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33692-BEE4-42E0-AFF0-5749436FD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240A9-B76C-436F-8DB5-1BC049FF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738-6963-4B84-B7CE-4F05074B81B3}" type="datetimeFigureOut">
              <a:rPr lang="en-GB" smtClean="0"/>
              <a:t>04/09/2022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273BC-95F8-45E5-9DA4-48EFA428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4E2DA-640B-42FD-A76B-81AC611C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90FC-1748-4781-B036-00D730092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9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B8E49-2549-499E-A5E5-F431A64A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F9C00-44B6-47DC-955B-8AE058E1B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10554-089D-492C-9C84-2E7EBE02E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C1738-6963-4B84-B7CE-4F05074B81B3}" type="datetimeFigureOut">
              <a:rPr lang="en-GB" smtClean="0"/>
              <a:t>04/09/2022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33607-3C30-4BFF-A356-3CA85D2E5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188FE-2C9B-482E-B005-B4DA7D9C5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890FC-1748-4781-B036-00D730092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3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763DE-C17F-4761-A110-4DBDFD179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GB" sz="4200"/>
              <a:t>An data driven investigation of the gamblers myth, ‘never back the early kick-off’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9E949-DB81-4B80-8A55-5053F84AD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GB" sz="2000"/>
              <a:t>By Nathan Bryant</a:t>
            </a:r>
          </a:p>
        </p:txBody>
      </p:sp>
    </p:spTree>
    <p:extLst>
      <p:ext uri="{BB962C8B-B14F-4D97-AF65-F5344CB8AC3E}">
        <p14:creationId xmlns:p14="http://schemas.microsoft.com/office/powerpoint/2010/main" val="2513130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78433-727D-4BAE-A71E-FBAA11FF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Background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2F244-33ED-4589-B17F-1438F5D3F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FFFFFF"/>
                </a:solidFill>
              </a:rPr>
              <a:t>An accumulator bet is a bet with multiple matches, in this case deciding the result of a match all to happen, so whether one of the picks or all of them lose, the bet is a loser.</a:t>
            </a:r>
          </a:p>
          <a:p>
            <a:pPr marL="0" indent="0">
              <a:buNone/>
            </a:pPr>
            <a:endParaRPr lang="en-GB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FFFFFF"/>
                </a:solidFill>
              </a:rPr>
              <a:t>A common accumulator is one that is some number of Premier League matches on a Saturday. Usually the first match is at 12:30pm, a few at 3pm and one more evening match.</a:t>
            </a:r>
          </a:p>
          <a:p>
            <a:pPr marL="0" indent="0">
              <a:buNone/>
            </a:pPr>
            <a:endParaRPr lang="en-GB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FFFFFF"/>
                </a:solidFill>
              </a:rPr>
              <a:t>When a punter loses the accumulator on the ‘early kick-off’ it is often seem as a gamblers sin. Never back the early kick-off.</a:t>
            </a:r>
          </a:p>
          <a:p>
            <a:pPr marL="0" indent="0">
              <a:buNone/>
            </a:pPr>
            <a:endParaRPr lang="en-GB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FFFFFF"/>
                </a:solidFill>
              </a:rPr>
              <a:t>Is there a statistical bias to kick-off times? Do better teams play worse? Do worse team overperform? Or is this all an emotional response to losing before the rest of the matches kick-off?</a:t>
            </a:r>
          </a:p>
        </p:txBody>
      </p:sp>
    </p:spTree>
    <p:extLst>
      <p:ext uri="{BB962C8B-B14F-4D97-AF65-F5344CB8AC3E}">
        <p14:creationId xmlns:p14="http://schemas.microsoft.com/office/powerpoint/2010/main" val="2953975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78433-727D-4BAE-A71E-FBAA11FF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3623EC-F6C6-4A0E-AFDB-297C102EEF22}"/>
              </a:ext>
            </a:extLst>
          </p:cNvPr>
          <p:cNvSpPr txBox="1">
            <a:spLocks/>
          </p:cNvSpPr>
          <p:nvPr/>
        </p:nvSpPr>
        <p:spPr>
          <a:xfrm>
            <a:off x="635343" y="365125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FFFFFF"/>
                </a:solidFill>
              </a:rPr>
              <a:t>Rate of Winning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B53C8-987A-41BC-98A6-83455BE5949A}"/>
              </a:ext>
            </a:extLst>
          </p:cNvPr>
          <p:cNvSpPr txBox="1"/>
          <p:nvPr/>
        </p:nvSpPr>
        <p:spPr>
          <a:xfrm>
            <a:off x="833002" y="1590584"/>
            <a:ext cx="1072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every match played, in the ‘early kick-off’ and otherwise with can see a slight bias in the early kick-off matches.</a:t>
            </a:r>
          </a:p>
          <a:p>
            <a:endParaRPr lang="en-GB" dirty="0"/>
          </a:p>
          <a:p>
            <a:r>
              <a:rPr lang="en-GB" dirty="0"/>
              <a:t>This data considers any match won by the team who had higher odds pre-match.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2C8086-02BE-4136-9368-671500079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89" y="2961223"/>
            <a:ext cx="3765727" cy="35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0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78433-727D-4BAE-A71E-FBAA11FF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3623EC-F6C6-4A0E-AFDB-297C102EEF22}"/>
              </a:ext>
            </a:extLst>
          </p:cNvPr>
          <p:cNvSpPr txBox="1">
            <a:spLocks/>
          </p:cNvSpPr>
          <p:nvPr/>
        </p:nvSpPr>
        <p:spPr>
          <a:xfrm>
            <a:off x="635343" y="365125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FFFFFF"/>
                </a:solidFill>
              </a:rPr>
              <a:t>Win or Draw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B53C8-987A-41BC-98A6-83455BE5949A}"/>
              </a:ext>
            </a:extLst>
          </p:cNvPr>
          <p:cNvSpPr txBox="1"/>
          <p:nvPr/>
        </p:nvSpPr>
        <p:spPr>
          <a:xfrm>
            <a:off x="830659" y="1758224"/>
            <a:ext cx="10725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 must consider that a bet will lose if the punter backs the favourite and a draw occurs also.</a:t>
            </a:r>
          </a:p>
          <a:p>
            <a:endParaRPr lang="en-GB" sz="1400" dirty="0"/>
          </a:p>
          <a:p>
            <a:r>
              <a:rPr lang="en-GB" sz="1400" dirty="0"/>
              <a:t>This data includes all matches that we’re lost by the odds favourite as before, as well as in the event of a draw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E4EE72-A21A-4BB0-B196-569AFD1B88A2}"/>
              </a:ext>
            </a:extLst>
          </p:cNvPr>
          <p:cNvSpPr txBox="1"/>
          <p:nvPr/>
        </p:nvSpPr>
        <p:spPr>
          <a:xfrm>
            <a:off x="830659" y="2975201"/>
            <a:ext cx="5906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Here we can see a much more exaggerated bias towards the early kick-off, over 6% greater rate of odds-on favourites failing to win.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50FEBA-34E8-4C2D-B058-CE9CF2F23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809" y="2975201"/>
            <a:ext cx="3462236" cy="323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74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281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 data driven investigation of the gamblers myth, ‘never back the early kick-off’</vt:lpstr>
      <vt:lpstr>Background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data driven investigation of the gamblers myth, ‘never back the early kick-off’</dc:title>
  <dc:creator>Bryant, Nathan</dc:creator>
  <cp:lastModifiedBy>Bryant, Nathan</cp:lastModifiedBy>
  <cp:revision>1</cp:revision>
  <dcterms:created xsi:type="dcterms:W3CDTF">2022-09-02T10:30:55Z</dcterms:created>
  <dcterms:modified xsi:type="dcterms:W3CDTF">2022-09-04T10:54:14Z</dcterms:modified>
</cp:coreProperties>
</file>