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7" r:id="rId6"/>
    <p:sldId id="260" r:id="rId7"/>
    <p:sldId id="261" r:id="rId8"/>
    <p:sldId id="263" r:id="rId9"/>
    <p:sldId id="264" r:id="rId10"/>
    <p:sldId id="265" r:id="rId11"/>
    <p:sldId id="272" r:id="rId12"/>
    <p:sldId id="273"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628B43-D110-184A-8C6D-871B8485D267}" v="20" dt="2024-11-13T16:50:21.2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52"/>
    <p:restoredTop sz="94650"/>
  </p:normalViewPr>
  <p:slideViewPr>
    <p:cSldViewPr snapToGrid="0">
      <p:cViewPr varScale="1">
        <p:scale>
          <a:sx n="100" d="100"/>
          <a:sy n="100" d="100"/>
        </p:scale>
        <p:origin x="19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02A71-28FA-9745-9D17-D7DD167B27F3}" type="datetimeFigureOut">
              <a:rPr lang="en-US" smtClean="0"/>
              <a:t>11/15/24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F4133-08BF-1D4A-A527-142CF8F5C1BB}" type="slidenum">
              <a:rPr lang="en-US" smtClean="0"/>
              <a:t>‹#›</a:t>
            </a:fld>
            <a:endParaRPr lang="en-US"/>
          </a:p>
        </p:txBody>
      </p:sp>
    </p:spTree>
    <p:extLst>
      <p:ext uri="{BB962C8B-B14F-4D97-AF65-F5344CB8AC3E}">
        <p14:creationId xmlns:p14="http://schemas.microsoft.com/office/powerpoint/2010/main" val="3101834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F1F1F"/>
                </a:solidFill>
                <a:effectLst/>
                <a:latin typeface="Roboto" panose="02000000000000000000" pitchFamily="2" charset="0"/>
              </a:rPr>
              <a:t>Lead time provides valuable insights into traveller behaviour and booking patterns. Understanding how it affects price sensitivity, flexibility, trip purpose, and cancellation behaviour allows hotels and businesses to optimize pricing strategies, inventory management, and marketing efforts to target different customer segments effectively.</a:t>
            </a:r>
            <a:endParaRPr lang="en-GB" dirty="0">
              <a:solidFill>
                <a:srgbClr val="1F1F1F"/>
              </a:solidFill>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0E6F4133-08BF-1D4A-A527-142CF8F5C1BB}" type="slidenum">
              <a:rPr lang="en-US" smtClean="0"/>
              <a:t>7</a:t>
            </a:fld>
            <a:endParaRPr lang="en-US"/>
          </a:p>
        </p:txBody>
      </p:sp>
    </p:spTree>
    <p:extLst>
      <p:ext uri="{BB962C8B-B14F-4D97-AF65-F5344CB8AC3E}">
        <p14:creationId xmlns:p14="http://schemas.microsoft.com/office/powerpoint/2010/main" val="190155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870F-8499-6274-B235-57743586D8D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82EFBD9-DC4B-C2B3-353B-909A9064A5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1B86AD7-92C4-858A-07FF-2027F98CCA2F}"/>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5" name="Footer Placeholder 4">
            <a:extLst>
              <a:ext uri="{FF2B5EF4-FFF2-40B4-BE49-F238E27FC236}">
                <a16:creationId xmlns:a16="http://schemas.microsoft.com/office/drawing/2014/main" id="{7A29C5BC-C526-84A7-0137-B3CD78A2C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B3045-F97F-CE03-E60D-49D8A749C0E7}"/>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67187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9CCE5-B6B5-FCE2-7D03-39B24413DAF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3F6A83F-35D5-6C46-4828-99F359C0FF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289D13-ED38-2BC6-3D38-2199B42AD4D2}"/>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5" name="Footer Placeholder 4">
            <a:extLst>
              <a:ext uri="{FF2B5EF4-FFF2-40B4-BE49-F238E27FC236}">
                <a16:creationId xmlns:a16="http://schemas.microsoft.com/office/drawing/2014/main" id="{EF0B1525-905E-CC45-7BFA-44E2243A5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2C2D9-2C83-A039-A14D-E62DDE689B55}"/>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210793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1DFEC-E450-74B3-A932-DC42DBD104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ADCB82-8C7A-7D61-51E7-D4DD4A3FF63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E037C3-B52A-5BBF-AA10-58BBDCFF2283}"/>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5" name="Footer Placeholder 4">
            <a:extLst>
              <a:ext uri="{FF2B5EF4-FFF2-40B4-BE49-F238E27FC236}">
                <a16:creationId xmlns:a16="http://schemas.microsoft.com/office/drawing/2014/main" id="{880B7BF9-A384-3FF1-B820-9B1BF09A5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584F4B-3C0F-2055-F8C7-A85ACEFA33A6}"/>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1934945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009BD-9E9D-9EDA-97E7-195D4CB288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FD53B3-3399-AA1E-B3AE-C84290BDDB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D315B0-11B6-339A-D25E-4696B7002B9C}"/>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5" name="Footer Placeholder 4">
            <a:extLst>
              <a:ext uri="{FF2B5EF4-FFF2-40B4-BE49-F238E27FC236}">
                <a16:creationId xmlns:a16="http://schemas.microsoft.com/office/drawing/2014/main" id="{0A16B9FA-2CFB-E1D6-2A87-A6C0FEC54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58662-697D-9C00-C198-224D91C0BC25}"/>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89752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7EF9-3290-2F91-EB5E-7A568AF034A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4CA0665-3BEE-90C0-F1B6-F6B328F57E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AC22BD1-57DA-51D3-47E1-184F85EB9AC2}"/>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5" name="Footer Placeholder 4">
            <a:extLst>
              <a:ext uri="{FF2B5EF4-FFF2-40B4-BE49-F238E27FC236}">
                <a16:creationId xmlns:a16="http://schemas.microsoft.com/office/drawing/2014/main" id="{D591A1FC-9F6B-DE3F-3E1B-ADF8D918E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40DA4-3FD0-B99D-54F5-FD8BBA3A8100}"/>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182541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F389-C693-D540-7E87-103BEA369B4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A1865E-660A-768A-6A85-A608DF7B659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B52BEFB-FC1F-6AB6-BF76-3E23BFF549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B85D4F6-6737-DFE0-EDDE-67B01003B74D}"/>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6" name="Footer Placeholder 5">
            <a:extLst>
              <a:ext uri="{FF2B5EF4-FFF2-40B4-BE49-F238E27FC236}">
                <a16:creationId xmlns:a16="http://schemas.microsoft.com/office/drawing/2014/main" id="{FCFB3DA3-CAB6-3A76-45E8-6671B94D8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62C76-BAC7-361B-B0BE-7002553D3D27}"/>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272300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9169-BC72-B580-2A41-7DCED6461BD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56B8CA-C3ED-F9C4-189A-638ABB2837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92F24BE-CD91-ADC5-8FE8-1D49C156FD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E7C7C9-22B9-419F-D754-6FC5EDF7B9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236C51-8E58-B501-60E1-76173B79819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5167AE3-3D0C-B5BC-5941-7E8FFFE0231D}"/>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8" name="Footer Placeholder 7">
            <a:extLst>
              <a:ext uri="{FF2B5EF4-FFF2-40B4-BE49-F238E27FC236}">
                <a16:creationId xmlns:a16="http://schemas.microsoft.com/office/drawing/2014/main" id="{6DFAB5BC-2B30-9465-E7B6-765BD27D2F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EF3BA1-060D-2F5C-3089-A12918684932}"/>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146905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0195-E4C4-444D-3E11-FD757B69F71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AC5C91-AB66-65C5-5612-ADCB3D979C01}"/>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4" name="Footer Placeholder 3">
            <a:extLst>
              <a:ext uri="{FF2B5EF4-FFF2-40B4-BE49-F238E27FC236}">
                <a16:creationId xmlns:a16="http://schemas.microsoft.com/office/drawing/2014/main" id="{FE26FAD8-B47B-518C-F990-A327BC97DD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E96393-3949-742D-D01E-AE93459CB4B8}"/>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8036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53BA85-0A2F-7A3E-F928-1634F4FB9D90}"/>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3" name="Footer Placeholder 2">
            <a:extLst>
              <a:ext uri="{FF2B5EF4-FFF2-40B4-BE49-F238E27FC236}">
                <a16:creationId xmlns:a16="http://schemas.microsoft.com/office/drawing/2014/main" id="{E989DA05-1B27-629A-E120-B2A86A5EBF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235A24-8383-4AC4-428D-597BE8AB9EBB}"/>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2629833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FFB1-237D-50C3-E5E5-36D3B031F97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FD1A0F7-4962-FCFB-AF7A-D9E7943D69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0A3AD3-E309-9729-4984-815597EE5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2760F3E-7EC7-C096-2C70-B8582749B4BD}"/>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6" name="Footer Placeholder 5">
            <a:extLst>
              <a:ext uri="{FF2B5EF4-FFF2-40B4-BE49-F238E27FC236}">
                <a16:creationId xmlns:a16="http://schemas.microsoft.com/office/drawing/2014/main" id="{1DDDB940-FE09-C516-6931-70F5E5C62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5A9FE-F70B-5343-7EE9-FB4475D5B1AE}"/>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315058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FD2E-7B3B-4044-47E4-8F92786DD0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060D049-C16F-F094-45D5-ADE9EBDE8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165688-64C8-A6CD-0892-EC7B3168D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5861D92-00B5-AA66-8F64-4B35004ADB86}"/>
              </a:ext>
            </a:extLst>
          </p:cNvPr>
          <p:cNvSpPr>
            <a:spLocks noGrp="1"/>
          </p:cNvSpPr>
          <p:nvPr>
            <p:ph type="dt" sz="half" idx="10"/>
          </p:nvPr>
        </p:nvSpPr>
        <p:spPr/>
        <p:txBody>
          <a:bodyPr/>
          <a:lstStyle/>
          <a:p>
            <a:fld id="{C97FE6C5-B8BD-574C-A14C-365AF5FF617C}" type="datetimeFigureOut">
              <a:rPr lang="en-US" smtClean="0"/>
              <a:t>11/15/24</a:t>
            </a:fld>
            <a:endParaRPr lang="en-US"/>
          </a:p>
        </p:txBody>
      </p:sp>
      <p:sp>
        <p:nvSpPr>
          <p:cNvPr id="6" name="Footer Placeholder 5">
            <a:extLst>
              <a:ext uri="{FF2B5EF4-FFF2-40B4-BE49-F238E27FC236}">
                <a16:creationId xmlns:a16="http://schemas.microsoft.com/office/drawing/2014/main" id="{9A95CDC1-40B3-97E1-8D09-39147D7EFD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8AFE3-DFF0-5EAA-E2DB-A05D06D97CDA}"/>
              </a:ext>
            </a:extLst>
          </p:cNvPr>
          <p:cNvSpPr>
            <a:spLocks noGrp="1"/>
          </p:cNvSpPr>
          <p:nvPr>
            <p:ph type="sldNum" sz="quarter" idx="12"/>
          </p:nvPr>
        </p:nvSpPr>
        <p:spPr/>
        <p:txBody>
          <a:bodyPr/>
          <a:lstStyle/>
          <a:p>
            <a:fld id="{57B9A32C-DD8B-1647-A277-D63FF87CD6FE}" type="slidenum">
              <a:rPr lang="en-US" smtClean="0"/>
              <a:t>‹#›</a:t>
            </a:fld>
            <a:endParaRPr lang="en-US"/>
          </a:p>
        </p:txBody>
      </p:sp>
    </p:spTree>
    <p:extLst>
      <p:ext uri="{BB962C8B-B14F-4D97-AF65-F5344CB8AC3E}">
        <p14:creationId xmlns:p14="http://schemas.microsoft.com/office/powerpoint/2010/main" val="69075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4F21C3-9C6B-1C99-CEB6-0B57997822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A7234CD-733C-4E79-B390-8A05576A1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6B46AB-616F-DA28-80D2-D5BC7A0031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7FE6C5-B8BD-574C-A14C-365AF5FF617C}" type="datetimeFigureOut">
              <a:rPr lang="en-US" smtClean="0"/>
              <a:t>11/15/24</a:t>
            </a:fld>
            <a:endParaRPr lang="en-US"/>
          </a:p>
        </p:txBody>
      </p:sp>
      <p:sp>
        <p:nvSpPr>
          <p:cNvPr id="5" name="Footer Placeholder 4">
            <a:extLst>
              <a:ext uri="{FF2B5EF4-FFF2-40B4-BE49-F238E27FC236}">
                <a16:creationId xmlns:a16="http://schemas.microsoft.com/office/drawing/2014/main" id="{143AF883-96CC-9481-9862-398F1DE17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CBBEFB-4EAF-36AF-EF6E-7AA3EC9444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B9A32C-DD8B-1647-A277-D63FF87CD6FE}" type="slidenum">
              <a:rPr lang="en-US" smtClean="0"/>
              <a:t>‹#›</a:t>
            </a:fld>
            <a:endParaRPr lang="en-US"/>
          </a:p>
        </p:txBody>
      </p:sp>
    </p:spTree>
    <p:extLst>
      <p:ext uri="{BB962C8B-B14F-4D97-AF65-F5344CB8AC3E}">
        <p14:creationId xmlns:p14="http://schemas.microsoft.com/office/powerpoint/2010/main" val="2057976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447E6-9034-711E-F445-8FE86BA9ABA7}"/>
              </a:ext>
            </a:extLst>
          </p:cNvPr>
          <p:cNvSpPr>
            <a:spLocks noGrp="1"/>
          </p:cNvSpPr>
          <p:nvPr>
            <p:ph type="ctrTitle"/>
          </p:nvPr>
        </p:nvSpPr>
        <p:spPr>
          <a:xfrm>
            <a:off x="638881" y="4501453"/>
            <a:ext cx="10909640" cy="1065836"/>
          </a:xfrm>
        </p:spPr>
        <p:txBody>
          <a:bodyPr anchor="ctr">
            <a:normAutofit/>
          </a:bodyPr>
          <a:lstStyle/>
          <a:p>
            <a:r>
              <a:rPr lang="en-US" sz="6600"/>
              <a:t>Hotel Bookings Python Project</a:t>
            </a:r>
          </a:p>
        </p:txBody>
      </p:sp>
      <p:sp>
        <p:nvSpPr>
          <p:cNvPr id="3" name="Subtitle 2">
            <a:extLst>
              <a:ext uri="{FF2B5EF4-FFF2-40B4-BE49-F238E27FC236}">
                <a16:creationId xmlns:a16="http://schemas.microsoft.com/office/drawing/2014/main" id="{DD487CEE-548F-FFB4-717E-1BB31F34AD3C}"/>
              </a:ext>
            </a:extLst>
          </p:cNvPr>
          <p:cNvSpPr>
            <a:spLocks noGrp="1"/>
          </p:cNvSpPr>
          <p:nvPr>
            <p:ph type="subTitle" idx="1"/>
          </p:nvPr>
        </p:nvSpPr>
        <p:spPr>
          <a:xfrm>
            <a:off x="638881" y="5647503"/>
            <a:ext cx="10909643" cy="552659"/>
          </a:xfrm>
        </p:spPr>
        <p:txBody>
          <a:bodyPr anchor="ctr">
            <a:normAutofit/>
          </a:bodyPr>
          <a:lstStyle/>
          <a:p>
            <a:r>
              <a:rPr lang="en-US"/>
              <a:t>Nathan Weir</a:t>
            </a:r>
            <a:endParaRPr lang="en-US" dirty="0"/>
          </a:p>
        </p:txBody>
      </p:sp>
      <p:pic>
        <p:nvPicPr>
          <p:cNvPr id="4" name="Content Placeholder 4" descr="A screen shot of a computer&#10;&#10;Description automatically generated">
            <a:extLst>
              <a:ext uri="{FF2B5EF4-FFF2-40B4-BE49-F238E27FC236}">
                <a16:creationId xmlns:a16="http://schemas.microsoft.com/office/drawing/2014/main" id="{072B6DDC-BB94-1F71-1DCF-F2BFA5AE791E}"/>
              </a:ext>
            </a:extLst>
          </p:cNvPr>
          <p:cNvPicPr>
            <a:picLocks noChangeAspect="1"/>
          </p:cNvPicPr>
          <p:nvPr/>
        </p:nvPicPr>
        <p:blipFill>
          <a:blip r:embed="rId2"/>
          <a:stretch>
            <a:fillRect/>
          </a:stretch>
        </p:blipFill>
        <p:spPr>
          <a:xfrm>
            <a:off x="759257" y="320040"/>
            <a:ext cx="4735982" cy="3895344"/>
          </a:xfrm>
          <a:prstGeom prst="rect">
            <a:avLst/>
          </a:prstGeom>
        </p:spPr>
      </p:pic>
      <p:pic>
        <p:nvPicPr>
          <p:cNvPr id="5" name="Content Placeholder 4" descr="A screen shot of a pie chart&#10;&#10;Description automatically generated">
            <a:extLst>
              <a:ext uri="{FF2B5EF4-FFF2-40B4-BE49-F238E27FC236}">
                <a16:creationId xmlns:a16="http://schemas.microsoft.com/office/drawing/2014/main" id="{7A4C3CBD-7CEA-1CA9-ABBF-3491748AF18E}"/>
              </a:ext>
            </a:extLst>
          </p:cNvPr>
          <p:cNvPicPr>
            <a:picLocks noChangeAspect="1"/>
          </p:cNvPicPr>
          <p:nvPr/>
        </p:nvPicPr>
        <p:blipFill>
          <a:blip r:embed="rId3"/>
          <a:stretch>
            <a:fillRect/>
          </a:stretch>
        </p:blipFill>
        <p:spPr>
          <a:xfrm>
            <a:off x="6365963" y="320040"/>
            <a:ext cx="5391481" cy="3895344"/>
          </a:xfrm>
          <a:prstGeom prst="rect">
            <a:avLst/>
          </a:prstGeom>
        </p:spPr>
      </p:pic>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999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DD5BCDAE-A115-FC56-1AA8-5A435703464E}"/>
              </a:ext>
            </a:extLst>
          </p:cNvPr>
          <p:cNvPicPr>
            <a:picLocks noGrp="1" noChangeAspect="1"/>
          </p:cNvPicPr>
          <p:nvPr>
            <p:ph idx="1"/>
          </p:nvPr>
        </p:nvPicPr>
        <p:blipFill>
          <a:blip r:embed="rId2"/>
          <a:stretch>
            <a:fillRect/>
          </a:stretch>
        </p:blipFill>
        <p:spPr>
          <a:xfrm>
            <a:off x="15190" y="59203"/>
            <a:ext cx="6690410" cy="6858000"/>
          </a:xfrm>
        </p:spPr>
      </p:pic>
      <p:sp>
        <p:nvSpPr>
          <p:cNvPr id="6" name="TextBox 5">
            <a:extLst>
              <a:ext uri="{FF2B5EF4-FFF2-40B4-BE49-F238E27FC236}">
                <a16:creationId xmlns:a16="http://schemas.microsoft.com/office/drawing/2014/main" id="{0D059820-82DA-D6F8-9A86-E5EAAB078979}"/>
              </a:ext>
            </a:extLst>
          </p:cNvPr>
          <p:cNvSpPr txBox="1"/>
          <p:nvPr/>
        </p:nvSpPr>
        <p:spPr>
          <a:xfrm>
            <a:off x="6705600" y="4761504"/>
            <a:ext cx="5471210" cy="2031325"/>
          </a:xfrm>
          <a:prstGeom prst="rect">
            <a:avLst/>
          </a:prstGeom>
          <a:noFill/>
          <a:ln w="25400">
            <a:solidFill>
              <a:srgbClr val="FF0000"/>
            </a:solidFill>
          </a:ln>
        </p:spPr>
        <p:txBody>
          <a:bodyPr wrap="square" rtlCol="0">
            <a:spAutoFit/>
          </a:bodyPr>
          <a:lstStyle/>
          <a:p>
            <a:r>
              <a:rPr lang="en-GB" b="0" i="0" dirty="0">
                <a:solidFill>
                  <a:srgbClr val="1F1F1F"/>
                </a:solidFill>
                <a:effectLst/>
              </a:rPr>
              <a:t>The monthly booking trends likely reveal a clear peak season during the summer months (June, July, August) and a secondary peak around year-end holidays (December), which is consistent with typical travel patterns. April, May, September and October, typically show moderate booking levels. January, February and November show lower booking activity.</a:t>
            </a:r>
            <a:endParaRPr lang="en-US" dirty="0"/>
          </a:p>
        </p:txBody>
      </p:sp>
      <p:pic>
        <p:nvPicPr>
          <p:cNvPr id="7" name="Content Placeholder 4" descr="A graph of the same type of graph&#10;&#10;Description automatically generated with medium confidence">
            <a:extLst>
              <a:ext uri="{FF2B5EF4-FFF2-40B4-BE49-F238E27FC236}">
                <a16:creationId xmlns:a16="http://schemas.microsoft.com/office/drawing/2014/main" id="{44370736-3C6D-9B86-CDE4-0FEB3D4CDF11}"/>
              </a:ext>
            </a:extLst>
          </p:cNvPr>
          <p:cNvPicPr>
            <a:picLocks noChangeAspect="1"/>
          </p:cNvPicPr>
          <p:nvPr/>
        </p:nvPicPr>
        <p:blipFill>
          <a:blip r:embed="rId3"/>
          <a:stretch>
            <a:fillRect/>
          </a:stretch>
        </p:blipFill>
        <p:spPr>
          <a:xfrm>
            <a:off x="6462675" y="59203"/>
            <a:ext cx="5714135" cy="2832100"/>
          </a:xfrm>
          <a:prstGeom prst="rect">
            <a:avLst/>
          </a:prstGeom>
        </p:spPr>
      </p:pic>
      <p:sp>
        <p:nvSpPr>
          <p:cNvPr id="8" name="TextBox 7">
            <a:extLst>
              <a:ext uri="{FF2B5EF4-FFF2-40B4-BE49-F238E27FC236}">
                <a16:creationId xmlns:a16="http://schemas.microsoft.com/office/drawing/2014/main" id="{FBEC0B89-FC51-2F7D-6F92-6A7993C8E8D5}"/>
              </a:ext>
            </a:extLst>
          </p:cNvPr>
          <p:cNvSpPr txBox="1"/>
          <p:nvPr/>
        </p:nvSpPr>
        <p:spPr>
          <a:xfrm>
            <a:off x="6913905" y="2891303"/>
            <a:ext cx="5054600" cy="1477328"/>
          </a:xfrm>
          <a:prstGeom prst="rect">
            <a:avLst/>
          </a:prstGeom>
          <a:noFill/>
          <a:ln w="25400">
            <a:solidFill>
              <a:schemeClr val="accent1"/>
            </a:solidFill>
          </a:ln>
        </p:spPr>
        <p:txBody>
          <a:bodyPr wrap="square" rtlCol="0">
            <a:spAutoFit/>
          </a:bodyPr>
          <a:lstStyle/>
          <a:p>
            <a:r>
              <a:rPr lang="en-US" dirty="0"/>
              <a:t>The yearly booking trends show an overall growth from 2015-17, although bookings have reduced from  2017 compared to what they were in 2016. The average ADR for hotel has had a sharp increase from 2015-17. </a:t>
            </a:r>
          </a:p>
        </p:txBody>
      </p:sp>
    </p:spTree>
    <p:extLst>
      <p:ext uri="{BB962C8B-B14F-4D97-AF65-F5344CB8AC3E}">
        <p14:creationId xmlns:p14="http://schemas.microsoft.com/office/powerpoint/2010/main" val="119858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B623E0-D623-04DC-6BDB-C0C405213327}"/>
              </a:ext>
            </a:extLst>
          </p:cNvPr>
          <p:cNvPicPr>
            <a:picLocks noGrp="1" noChangeAspect="1"/>
          </p:cNvPicPr>
          <p:nvPr>
            <p:ph idx="1"/>
          </p:nvPr>
        </p:nvPicPr>
        <p:blipFill>
          <a:blip r:embed="rId2"/>
          <a:stretch>
            <a:fillRect/>
          </a:stretch>
        </p:blipFill>
        <p:spPr>
          <a:xfrm>
            <a:off x="-1" y="0"/>
            <a:ext cx="7033545" cy="6858000"/>
          </a:xfrm>
        </p:spPr>
      </p:pic>
      <p:sp>
        <p:nvSpPr>
          <p:cNvPr id="6" name="TextBox 5">
            <a:extLst>
              <a:ext uri="{FF2B5EF4-FFF2-40B4-BE49-F238E27FC236}">
                <a16:creationId xmlns:a16="http://schemas.microsoft.com/office/drawing/2014/main" id="{1C58D15D-0477-6E60-2B90-A15EC2F03E0A}"/>
              </a:ext>
            </a:extLst>
          </p:cNvPr>
          <p:cNvSpPr txBox="1"/>
          <p:nvPr/>
        </p:nvSpPr>
        <p:spPr>
          <a:xfrm>
            <a:off x="7033544" y="1719072"/>
            <a:ext cx="5158456" cy="4247317"/>
          </a:xfrm>
          <a:prstGeom prst="rect">
            <a:avLst/>
          </a:prstGeom>
          <a:noFill/>
        </p:spPr>
        <p:txBody>
          <a:bodyPr wrap="square" rtlCol="0">
            <a:spAutoFit/>
          </a:bodyPr>
          <a:lstStyle/>
          <a:p>
            <a:r>
              <a:rPr lang="en-GB" b="0" i="0" dirty="0">
                <a:solidFill>
                  <a:srgbClr val="1F1F1F"/>
                </a:solidFill>
                <a:effectLst/>
              </a:rPr>
              <a:t>The bar chart for "</a:t>
            </a:r>
            <a:r>
              <a:rPr lang="en-GB" b="0" i="0" dirty="0" err="1">
                <a:solidFill>
                  <a:srgbClr val="1F1F1F"/>
                </a:solidFill>
                <a:effectLst/>
              </a:rPr>
              <a:t>total_bookings</a:t>
            </a:r>
            <a:r>
              <a:rPr lang="en-GB" b="0" i="0" dirty="0">
                <a:solidFill>
                  <a:srgbClr val="1F1F1F"/>
                </a:solidFill>
                <a:effectLst/>
              </a:rPr>
              <a:t>" clearly shows that weekdays have a significantly higher number of bookings compared to weekends.</a:t>
            </a:r>
          </a:p>
          <a:p>
            <a:endParaRPr lang="en-GB" dirty="0">
              <a:solidFill>
                <a:srgbClr val="1F1F1F"/>
              </a:solidFill>
            </a:endParaRPr>
          </a:p>
          <a:p>
            <a:r>
              <a:rPr lang="en-GB" b="0" i="0" dirty="0">
                <a:solidFill>
                  <a:srgbClr val="1F1F1F"/>
                </a:solidFill>
                <a:effectLst/>
              </a:rPr>
              <a:t>The bar chart for "</a:t>
            </a:r>
            <a:r>
              <a:rPr lang="en-GB" b="0" i="0" dirty="0" err="1">
                <a:solidFill>
                  <a:srgbClr val="1F1F1F"/>
                </a:solidFill>
                <a:effectLst/>
              </a:rPr>
              <a:t>average_adr</a:t>
            </a:r>
            <a:r>
              <a:rPr lang="en-GB" b="0" i="0" dirty="0">
                <a:solidFill>
                  <a:srgbClr val="1F1F1F"/>
                </a:solidFill>
                <a:effectLst/>
              </a:rPr>
              <a:t>" shows that the average daily rate for weekdays is slightly lower than for weekends, but the two values are almost identical. </a:t>
            </a:r>
          </a:p>
          <a:p>
            <a:endParaRPr lang="en-GB" dirty="0">
              <a:solidFill>
                <a:srgbClr val="1F1F1F"/>
              </a:solidFill>
            </a:endParaRPr>
          </a:p>
          <a:p>
            <a:r>
              <a:rPr lang="en-GB" b="0" i="0" dirty="0">
                <a:solidFill>
                  <a:srgbClr val="1F1F1F"/>
                </a:solidFill>
                <a:effectLst/>
              </a:rPr>
              <a:t>The higher number of bookings on weekdays suggests that a significant portion of the hotel's business may come from business travellers who typically travel during the week.</a:t>
            </a:r>
          </a:p>
          <a:p>
            <a:endParaRPr lang="en-GB" dirty="0">
              <a:solidFill>
                <a:srgbClr val="1F1F1F"/>
              </a:solidFill>
            </a:endParaRPr>
          </a:p>
          <a:p>
            <a:endParaRPr lang="en-GB" b="0" i="0" dirty="0">
              <a:solidFill>
                <a:srgbClr val="1F1F1F"/>
              </a:solidFill>
              <a:effectLst/>
            </a:endParaRPr>
          </a:p>
        </p:txBody>
      </p:sp>
    </p:spTree>
    <p:extLst>
      <p:ext uri="{BB962C8B-B14F-4D97-AF65-F5344CB8AC3E}">
        <p14:creationId xmlns:p14="http://schemas.microsoft.com/office/powerpoint/2010/main" val="210655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E0AE419D-0638-685D-95EB-5D31AF0C7176}"/>
              </a:ext>
            </a:extLst>
          </p:cNvPr>
          <p:cNvPicPr>
            <a:picLocks noGrp="1" noChangeAspect="1"/>
          </p:cNvPicPr>
          <p:nvPr>
            <p:ph idx="1"/>
          </p:nvPr>
        </p:nvPicPr>
        <p:blipFill>
          <a:blip r:embed="rId2"/>
          <a:stretch>
            <a:fillRect/>
          </a:stretch>
        </p:blipFill>
        <p:spPr>
          <a:xfrm>
            <a:off x="0" y="0"/>
            <a:ext cx="7373962" cy="6858000"/>
          </a:xfrm>
        </p:spPr>
      </p:pic>
      <p:sp>
        <p:nvSpPr>
          <p:cNvPr id="6" name="TextBox 5">
            <a:extLst>
              <a:ext uri="{FF2B5EF4-FFF2-40B4-BE49-F238E27FC236}">
                <a16:creationId xmlns:a16="http://schemas.microsoft.com/office/drawing/2014/main" id="{7382EC7F-8FCE-282A-1E29-209DA9128FFB}"/>
              </a:ext>
            </a:extLst>
          </p:cNvPr>
          <p:cNvSpPr txBox="1"/>
          <p:nvPr/>
        </p:nvSpPr>
        <p:spPr>
          <a:xfrm>
            <a:off x="7373962" y="97536"/>
            <a:ext cx="4818038" cy="5355312"/>
          </a:xfrm>
          <a:prstGeom prst="rect">
            <a:avLst/>
          </a:prstGeom>
          <a:noFill/>
        </p:spPr>
        <p:txBody>
          <a:bodyPr wrap="square" rtlCol="0">
            <a:spAutoFit/>
          </a:bodyPr>
          <a:lstStyle/>
          <a:p>
            <a:r>
              <a:rPr lang="en-US" b="1" dirty="0"/>
              <a:t>Total bookings: </a:t>
            </a:r>
          </a:p>
          <a:p>
            <a:r>
              <a:rPr lang="en-US" dirty="0"/>
              <a:t>This shows that solo </a:t>
            </a:r>
            <a:r>
              <a:rPr lang="en-US" dirty="0" err="1"/>
              <a:t>travellers</a:t>
            </a:r>
            <a:r>
              <a:rPr lang="en-US" dirty="0"/>
              <a:t> have a considerably higher number of bookings compared to families.</a:t>
            </a:r>
          </a:p>
          <a:p>
            <a:endParaRPr lang="en-US" dirty="0"/>
          </a:p>
          <a:p>
            <a:r>
              <a:rPr lang="en-US" b="1" dirty="0"/>
              <a:t>Average ADR:</a:t>
            </a:r>
          </a:p>
          <a:p>
            <a:r>
              <a:rPr lang="en-US" dirty="0"/>
              <a:t>Families tend to have a higher average daily rate (ADR) compared to solo </a:t>
            </a:r>
            <a:r>
              <a:rPr lang="en-US" dirty="0" err="1"/>
              <a:t>travellers</a:t>
            </a:r>
            <a:r>
              <a:rPr lang="en-US" dirty="0"/>
              <a:t>.</a:t>
            </a:r>
          </a:p>
          <a:p>
            <a:endParaRPr lang="en-US" dirty="0"/>
          </a:p>
          <a:p>
            <a:r>
              <a:rPr lang="en-US" b="1" dirty="0"/>
              <a:t>Average lead time:</a:t>
            </a:r>
          </a:p>
          <a:p>
            <a:r>
              <a:rPr lang="en-US" dirty="0"/>
              <a:t>Families generally have a longer average lead time, meaning they book their stays further in advance compared to solo </a:t>
            </a:r>
            <a:r>
              <a:rPr lang="en-US" dirty="0" err="1"/>
              <a:t>travellers</a:t>
            </a:r>
            <a:r>
              <a:rPr lang="en-US" dirty="0"/>
              <a:t>.</a:t>
            </a:r>
          </a:p>
          <a:p>
            <a:endParaRPr lang="en-US" dirty="0"/>
          </a:p>
          <a:p>
            <a:r>
              <a:rPr lang="en-US" b="1" dirty="0"/>
              <a:t>Cancellation rate:</a:t>
            </a:r>
          </a:p>
          <a:p>
            <a:r>
              <a:rPr lang="en-US" dirty="0"/>
              <a:t>Solo </a:t>
            </a:r>
            <a:r>
              <a:rPr lang="en-US" dirty="0" err="1"/>
              <a:t>travellers</a:t>
            </a:r>
            <a:r>
              <a:rPr lang="en-US" dirty="0"/>
              <a:t> have a lower cancellation rate, suggesting they may be more likely to stick to their travel plans once they've booked.</a:t>
            </a:r>
          </a:p>
          <a:p>
            <a:endParaRPr lang="en-US" dirty="0"/>
          </a:p>
        </p:txBody>
      </p:sp>
    </p:spTree>
    <p:extLst>
      <p:ext uri="{BB962C8B-B14F-4D97-AF65-F5344CB8AC3E}">
        <p14:creationId xmlns:p14="http://schemas.microsoft.com/office/powerpoint/2010/main" val="350050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B543-A6A9-61D4-3280-DDEDDCBFE497}"/>
              </a:ext>
            </a:extLst>
          </p:cNvPr>
          <p:cNvSpPr>
            <a:spLocks noGrp="1"/>
          </p:cNvSpPr>
          <p:nvPr>
            <p:ph type="title"/>
          </p:nvPr>
        </p:nvSpPr>
        <p:spPr>
          <a:xfrm>
            <a:off x="838200" y="-177800"/>
            <a:ext cx="10515600" cy="1325563"/>
          </a:xfrm>
        </p:spPr>
        <p:txBody>
          <a:bodyPr/>
          <a:lstStyle/>
          <a:p>
            <a:pPr algn="ctr"/>
            <a:r>
              <a:rPr lang="en-US" dirty="0"/>
              <a:t>Recommendations </a:t>
            </a:r>
          </a:p>
        </p:txBody>
      </p:sp>
      <p:sp>
        <p:nvSpPr>
          <p:cNvPr id="3" name="Content Placeholder 2">
            <a:extLst>
              <a:ext uri="{FF2B5EF4-FFF2-40B4-BE49-F238E27FC236}">
                <a16:creationId xmlns:a16="http://schemas.microsoft.com/office/drawing/2014/main" id="{5ACD4B69-DDB6-D531-A430-CF1D23161547}"/>
              </a:ext>
            </a:extLst>
          </p:cNvPr>
          <p:cNvSpPr>
            <a:spLocks noGrp="1"/>
          </p:cNvSpPr>
          <p:nvPr>
            <p:ph idx="1"/>
          </p:nvPr>
        </p:nvSpPr>
        <p:spPr>
          <a:xfrm>
            <a:off x="166686" y="896936"/>
            <a:ext cx="11777663" cy="5732463"/>
          </a:xfrm>
        </p:spPr>
        <p:txBody>
          <a:bodyPr>
            <a:normAutofit fontScale="55000" lnSpcReduction="20000"/>
          </a:bodyPr>
          <a:lstStyle/>
          <a:p>
            <a:pPr marL="0" indent="0">
              <a:buNone/>
            </a:pPr>
            <a:r>
              <a:rPr lang="en-US" b="1" dirty="0"/>
              <a:t>Marketing strategies to target high-value customers:</a:t>
            </a:r>
          </a:p>
          <a:p>
            <a:r>
              <a:rPr lang="en-US" dirty="0"/>
              <a:t>As discussed earlier to target high-value customers, the hotel could offer </a:t>
            </a:r>
            <a:r>
              <a:rPr lang="en-GB" dirty="0"/>
              <a:t>dynamic pricing, premium packages, loyalty rewards,  tailored upgrades and exclusive amenities to justify higher ADRs for Transient customers. These offers should occur in the form of email marketing, social media posts, website advertisements and promotions on online travel agents through partnerships. </a:t>
            </a:r>
          </a:p>
          <a:p>
            <a:r>
              <a:rPr lang="en-GB" dirty="0"/>
              <a:t>This hotel business should also use revenue management systems to adjust prices dynamically based on demand and customer type for better revenue outcomes. For example, for Group and Transient-party bookings they should prioritise volume and occupancy over ADR and so slightly reduce price to boost revenue. </a:t>
            </a:r>
          </a:p>
          <a:p>
            <a:endParaRPr lang="en-GB" dirty="0"/>
          </a:p>
          <a:p>
            <a:pPr marL="0" indent="0">
              <a:buNone/>
            </a:pPr>
            <a:r>
              <a:rPr lang="en-GB" b="1" i="0" dirty="0">
                <a:solidFill>
                  <a:srgbClr val="1F1F1F"/>
                </a:solidFill>
                <a:effectLst/>
              </a:rPr>
              <a:t>Lead times:</a:t>
            </a:r>
          </a:p>
          <a:p>
            <a:r>
              <a:rPr lang="en-GB" b="0" i="0" dirty="0">
                <a:solidFill>
                  <a:srgbClr val="1F1F1F"/>
                </a:solidFill>
                <a:effectLst/>
              </a:rPr>
              <a:t>Consider a slight price increase (5-10%) for short lead time bookings to capture potential last-minute demand and maximize revenue, occupancy levels and competitor pricing should also be considered when adjusting price. </a:t>
            </a:r>
          </a:p>
          <a:p>
            <a:r>
              <a:rPr lang="en-GB" b="0" i="0" dirty="0">
                <a:solidFill>
                  <a:srgbClr val="1F1F1F"/>
                </a:solidFill>
                <a:effectLst/>
              </a:rPr>
              <a:t>Offer discounts or packages (5-10%) to incentivize early bookings and secure revenue in advance. This can help fill rooms during periods of lower demand. You can also tailor these offers to specific customer segments, such as families or business travellers.</a:t>
            </a:r>
          </a:p>
          <a:p>
            <a:r>
              <a:rPr lang="en-GB" b="0" i="0" dirty="0">
                <a:solidFill>
                  <a:srgbClr val="1F1F1F"/>
                </a:solidFill>
                <a:effectLst/>
              </a:rPr>
              <a:t>Adjust pricing based on seasonal demand patterns. For example, during peak seasons, you might implement higher price increases for short and medium lead times.</a:t>
            </a:r>
          </a:p>
          <a:p>
            <a:pPr marL="0" indent="0">
              <a:buNone/>
            </a:pPr>
            <a:endParaRPr lang="en-GB" sz="2800" dirty="0">
              <a:solidFill>
                <a:srgbClr val="1F1F1F"/>
              </a:solidFill>
            </a:endParaRPr>
          </a:p>
          <a:p>
            <a:pPr marL="0" indent="0">
              <a:buNone/>
            </a:pPr>
            <a:r>
              <a:rPr lang="en-GB" sz="2800" b="1" dirty="0">
                <a:solidFill>
                  <a:srgbClr val="1F1F1F"/>
                </a:solidFill>
              </a:rPr>
              <a:t>Some strategies to reduce cancellation rates include: </a:t>
            </a:r>
          </a:p>
          <a:p>
            <a:pPr marL="285750" indent="-285750">
              <a:buFont typeface="Arial" panose="020B0604020202020204" pitchFamily="34" charset="0"/>
              <a:buChar char="•"/>
            </a:pPr>
            <a:r>
              <a:rPr lang="en-GB" sz="2800" dirty="0">
                <a:solidFill>
                  <a:srgbClr val="1F1F1F"/>
                </a:solidFill>
              </a:rPr>
              <a:t>Discounted non-refundable bookings </a:t>
            </a:r>
          </a:p>
          <a:p>
            <a:pPr marL="285750" indent="-285750">
              <a:buFont typeface="Arial" panose="020B0604020202020204" pitchFamily="34" charset="0"/>
              <a:buChar char="•"/>
            </a:pPr>
            <a:r>
              <a:rPr lang="en-GB" sz="2800" dirty="0">
                <a:solidFill>
                  <a:srgbClr val="1F1F1F"/>
                </a:solidFill>
              </a:rPr>
              <a:t>Bookings require deposits </a:t>
            </a:r>
          </a:p>
          <a:p>
            <a:pPr marL="285750" indent="-285750">
              <a:buFont typeface="Arial" panose="020B0604020202020204" pitchFamily="34" charset="0"/>
              <a:buChar char="•"/>
            </a:pPr>
            <a:r>
              <a:rPr lang="en-GB" sz="2800" dirty="0">
                <a:solidFill>
                  <a:srgbClr val="1F1F1F"/>
                </a:solidFill>
              </a:rPr>
              <a:t>Email reminders in the months/weeks/days before bookings </a:t>
            </a:r>
          </a:p>
          <a:p>
            <a:pPr marL="285750" indent="-285750">
              <a:buFont typeface="Arial" panose="020B0604020202020204" pitchFamily="34" charset="0"/>
              <a:buChar char="•"/>
            </a:pPr>
            <a:r>
              <a:rPr lang="en-GB" sz="2800" dirty="0">
                <a:solidFill>
                  <a:srgbClr val="1F1F1F"/>
                </a:solidFill>
              </a:rPr>
              <a:t>Loyalty bonuses</a:t>
            </a:r>
          </a:p>
          <a:p>
            <a:pPr marL="285750" indent="-285750">
              <a:buFont typeface="Arial" panose="020B0604020202020204" pitchFamily="34" charset="0"/>
              <a:buChar char="•"/>
            </a:pPr>
            <a:r>
              <a:rPr lang="en-GB" sz="2800" dirty="0">
                <a:solidFill>
                  <a:srgbClr val="1F1F1F"/>
                </a:solidFill>
              </a:rPr>
              <a:t>Small amounts of overbooking to ensure every room is filled</a:t>
            </a:r>
            <a:endParaRPr lang="en-US" dirty="0"/>
          </a:p>
        </p:txBody>
      </p:sp>
    </p:spTree>
    <p:extLst>
      <p:ext uri="{BB962C8B-B14F-4D97-AF65-F5344CB8AC3E}">
        <p14:creationId xmlns:p14="http://schemas.microsoft.com/office/powerpoint/2010/main" val="366285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0DE8-A6B9-E7A1-AA8F-8D821D527D83}"/>
              </a:ext>
            </a:extLst>
          </p:cNvPr>
          <p:cNvSpPr>
            <a:spLocks noGrp="1"/>
          </p:cNvSpPr>
          <p:nvPr>
            <p:ph type="title"/>
          </p:nvPr>
        </p:nvSpPr>
        <p:spPr>
          <a:xfrm>
            <a:off x="838200" y="-134938"/>
            <a:ext cx="10515600" cy="1325563"/>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6330DECE-4F6E-7FB0-CF16-120FF5FE5CAC}"/>
              </a:ext>
            </a:extLst>
          </p:cNvPr>
          <p:cNvSpPr>
            <a:spLocks noGrp="1"/>
          </p:cNvSpPr>
          <p:nvPr>
            <p:ph idx="1"/>
          </p:nvPr>
        </p:nvSpPr>
        <p:spPr>
          <a:xfrm>
            <a:off x="838200" y="1014412"/>
            <a:ext cx="10515600" cy="5291138"/>
          </a:xfrm>
        </p:spPr>
        <p:txBody>
          <a:bodyPr>
            <a:normAutofit fontScale="92500" lnSpcReduction="10000"/>
          </a:bodyPr>
          <a:lstStyle/>
          <a:p>
            <a:r>
              <a:rPr lang="en-US" dirty="0"/>
              <a:t>Online TA is the most valuable segment and Transient customers are the most valuable to this hotel. </a:t>
            </a:r>
          </a:p>
          <a:p>
            <a:r>
              <a:rPr lang="en-US" dirty="0"/>
              <a:t>There is a general trend of increased bookings from 2015-17, with 2017 being slightly lower than 2016, which may be a slight concern for the hotel. ADR has also sharply increased each year. </a:t>
            </a:r>
          </a:p>
          <a:p>
            <a:r>
              <a:rPr lang="en-US" dirty="0"/>
              <a:t>Bookings tend to be highest in the summer months and lower in the winter months, the same is true for ADR as it tends to be higher in the summer months and lower in the winter months due to changes in demand. </a:t>
            </a:r>
          </a:p>
          <a:p>
            <a:r>
              <a:rPr lang="en-US" dirty="0"/>
              <a:t>The hotel should implement the strategies provided to reduce the high cancellation rates for group bookings.  </a:t>
            </a:r>
          </a:p>
          <a:p>
            <a:r>
              <a:rPr lang="en-US" dirty="0"/>
              <a:t>Another potential issue for this hotel is the over-reliance on </a:t>
            </a:r>
            <a:r>
              <a:rPr lang="en-US" dirty="0" err="1"/>
              <a:t>OnlineTA’s</a:t>
            </a:r>
            <a:r>
              <a:rPr lang="en-US" dirty="0"/>
              <a:t> for bookings, the hotel should focus on increasing their bookings in other departments such as direct and corporate bookings. </a:t>
            </a:r>
          </a:p>
          <a:p>
            <a:pPr marL="0" indent="0">
              <a:buNone/>
            </a:pPr>
            <a:endParaRPr lang="en-US" dirty="0"/>
          </a:p>
        </p:txBody>
      </p:sp>
    </p:spTree>
    <p:extLst>
      <p:ext uri="{BB962C8B-B14F-4D97-AF65-F5344CB8AC3E}">
        <p14:creationId xmlns:p14="http://schemas.microsoft.com/office/powerpoint/2010/main" val="187466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794E0-F2FC-07C9-2B16-8C59E347F667}"/>
              </a:ext>
            </a:extLst>
          </p:cNvPr>
          <p:cNvSpPr>
            <a:spLocks noGrp="1"/>
          </p:cNvSpPr>
          <p:nvPr>
            <p:ph type="title"/>
          </p:nvPr>
        </p:nvSpPr>
        <p:spPr>
          <a:xfrm>
            <a:off x="838200" y="-232283"/>
            <a:ext cx="10515600" cy="1049147"/>
          </a:xfrm>
        </p:spPr>
        <p:txBody>
          <a:bodyPr/>
          <a:lstStyle/>
          <a:p>
            <a:pPr algn="ctr"/>
            <a:r>
              <a:rPr lang="en-US" dirty="0"/>
              <a:t>Setting up Google </a:t>
            </a:r>
            <a:r>
              <a:rPr lang="en-US" dirty="0" err="1"/>
              <a:t>Colabs</a:t>
            </a:r>
            <a:endParaRPr lang="en-US" dirty="0"/>
          </a:p>
        </p:txBody>
      </p:sp>
      <p:pic>
        <p:nvPicPr>
          <p:cNvPr id="5" name="Picture 4" descr="A screenshot of a computer&#10;&#10;Description automatically generated">
            <a:extLst>
              <a:ext uri="{FF2B5EF4-FFF2-40B4-BE49-F238E27FC236}">
                <a16:creationId xmlns:a16="http://schemas.microsoft.com/office/drawing/2014/main" id="{617421D9-C4E2-24FB-E495-CA1B7A0409E7}"/>
              </a:ext>
            </a:extLst>
          </p:cNvPr>
          <p:cNvPicPr>
            <a:picLocks noChangeAspect="1"/>
          </p:cNvPicPr>
          <p:nvPr/>
        </p:nvPicPr>
        <p:blipFill>
          <a:blip r:embed="rId2"/>
          <a:stretch>
            <a:fillRect/>
          </a:stretch>
        </p:blipFill>
        <p:spPr>
          <a:xfrm>
            <a:off x="14177" y="1195011"/>
            <a:ext cx="6393712" cy="1778456"/>
          </a:xfrm>
          <a:prstGeom prst="rect">
            <a:avLst/>
          </a:prstGeom>
        </p:spPr>
      </p:pic>
      <p:pic>
        <p:nvPicPr>
          <p:cNvPr id="7" name="Picture 6" descr="A close up of words&#10;&#10;Description automatically generated">
            <a:extLst>
              <a:ext uri="{FF2B5EF4-FFF2-40B4-BE49-F238E27FC236}">
                <a16:creationId xmlns:a16="http://schemas.microsoft.com/office/drawing/2014/main" id="{4CA0A1FC-6B6D-FBE7-3EEA-C244AA37016E}"/>
              </a:ext>
            </a:extLst>
          </p:cNvPr>
          <p:cNvPicPr>
            <a:picLocks noChangeAspect="1"/>
          </p:cNvPicPr>
          <p:nvPr/>
        </p:nvPicPr>
        <p:blipFill>
          <a:blip r:embed="rId3"/>
          <a:stretch>
            <a:fillRect/>
          </a:stretch>
        </p:blipFill>
        <p:spPr>
          <a:xfrm>
            <a:off x="81841" y="2955534"/>
            <a:ext cx="1834678" cy="57333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A6D3BEF-EADA-7F15-6ACD-044D2278ED3C}"/>
              </a:ext>
            </a:extLst>
          </p:cNvPr>
          <p:cNvPicPr>
            <a:picLocks noChangeAspect="1"/>
          </p:cNvPicPr>
          <p:nvPr/>
        </p:nvPicPr>
        <p:blipFill>
          <a:blip r:embed="rId4"/>
          <a:stretch>
            <a:fillRect/>
          </a:stretch>
        </p:blipFill>
        <p:spPr>
          <a:xfrm>
            <a:off x="81841" y="3705188"/>
            <a:ext cx="5469629" cy="3003955"/>
          </a:xfrm>
          <a:prstGeom prst="rect">
            <a:avLst/>
          </a:prstGeom>
        </p:spPr>
      </p:pic>
      <p:sp>
        <p:nvSpPr>
          <p:cNvPr id="13" name="TextBox 12">
            <a:extLst>
              <a:ext uri="{FF2B5EF4-FFF2-40B4-BE49-F238E27FC236}">
                <a16:creationId xmlns:a16="http://schemas.microsoft.com/office/drawing/2014/main" id="{E1F93DF4-F9B8-F7AA-C177-2FA1003777B0}"/>
              </a:ext>
            </a:extLst>
          </p:cNvPr>
          <p:cNvSpPr txBox="1"/>
          <p:nvPr/>
        </p:nvSpPr>
        <p:spPr>
          <a:xfrm>
            <a:off x="6719777" y="966450"/>
            <a:ext cx="4634023" cy="646331"/>
          </a:xfrm>
          <a:prstGeom prst="rect">
            <a:avLst/>
          </a:prstGeom>
          <a:noFill/>
        </p:spPr>
        <p:txBody>
          <a:bodyPr wrap="square" rtlCol="0">
            <a:spAutoFit/>
          </a:bodyPr>
          <a:lstStyle/>
          <a:p>
            <a:r>
              <a:rPr lang="en-US" dirty="0"/>
              <a:t>I completed this Python project using Google </a:t>
            </a:r>
            <a:r>
              <a:rPr lang="en-US" dirty="0" err="1"/>
              <a:t>Colabs</a:t>
            </a:r>
            <a:r>
              <a:rPr lang="en-US" dirty="0"/>
              <a:t>.</a:t>
            </a:r>
          </a:p>
        </p:txBody>
      </p:sp>
      <p:sp>
        <p:nvSpPr>
          <p:cNvPr id="14" name="TextBox 13">
            <a:extLst>
              <a:ext uri="{FF2B5EF4-FFF2-40B4-BE49-F238E27FC236}">
                <a16:creationId xmlns:a16="http://schemas.microsoft.com/office/drawing/2014/main" id="{A77941C3-5A06-17B7-D7D6-970FB6F519D0}"/>
              </a:ext>
            </a:extLst>
          </p:cNvPr>
          <p:cNvSpPr txBox="1"/>
          <p:nvPr/>
        </p:nvSpPr>
        <p:spPr>
          <a:xfrm>
            <a:off x="6719777" y="1910724"/>
            <a:ext cx="4646428" cy="1200329"/>
          </a:xfrm>
          <a:prstGeom prst="rect">
            <a:avLst/>
          </a:prstGeom>
          <a:noFill/>
        </p:spPr>
        <p:txBody>
          <a:bodyPr wrap="square" rtlCol="0">
            <a:spAutoFit/>
          </a:bodyPr>
          <a:lstStyle/>
          <a:p>
            <a:r>
              <a:rPr lang="en-US" dirty="0"/>
              <a:t>The first step was to install and import pandas, </a:t>
            </a:r>
            <a:r>
              <a:rPr lang="en-US" dirty="0" err="1"/>
              <a:t>numpy</a:t>
            </a:r>
            <a:r>
              <a:rPr lang="en-US" dirty="0"/>
              <a:t>, matplotlib and seaborn s these libraries will be crucial for later data cleaning, analysis and visualization. </a:t>
            </a:r>
          </a:p>
        </p:txBody>
      </p:sp>
      <p:sp>
        <p:nvSpPr>
          <p:cNvPr id="15" name="TextBox 14">
            <a:extLst>
              <a:ext uri="{FF2B5EF4-FFF2-40B4-BE49-F238E27FC236}">
                <a16:creationId xmlns:a16="http://schemas.microsoft.com/office/drawing/2014/main" id="{BB3BF141-09F7-6D7B-5128-E7D477098701}"/>
              </a:ext>
            </a:extLst>
          </p:cNvPr>
          <p:cNvSpPr txBox="1"/>
          <p:nvPr/>
        </p:nvSpPr>
        <p:spPr>
          <a:xfrm>
            <a:off x="6719777" y="3649597"/>
            <a:ext cx="4646428" cy="2031325"/>
          </a:xfrm>
          <a:prstGeom prst="rect">
            <a:avLst/>
          </a:prstGeom>
          <a:noFill/>
        </p:spPr>
        <p:txBody>
          <a:bodyPr wrap="square" rtlCol="0">
            <a:spAutoFit/>
          </a:bodyPr>
          <a:lstStyle/>
          <a:p>
            <a:r>
              <a:rPr lang="en-US" dirty="0"/>
              <a:t>I then mounted my Google Drive to allow me to access the dataset. </a:t>
            </a:r>
          </a:p>
          <a:p>
            <a:endParaRPr lang="en-US" dirty="0"/>
          </a:p>
          <a:p>
            <a:r>
              <a:rPr lang="en-US" dirty="0"/>
              <a:t>The dataset for this project was an Excel dataset, so I converted it to a CSV and then uploaded it to my Google Drive so that I could access it from Google </a:t>
            </a:r>
            <a:r>
              <a:rPr lang="en-US" dirty="0" err="1"/>
              <a:t>Colabs</a:t>
            </a:r>
            <a:r>
              <a:rPr lang="en-US" dirty="0"/>
              <a:t>. </a:t>
            </a:r>
          </a:p>
        </p:txBody>
      </p:sp>
    </p:spTree>
    <p:extLst>
      <p:ext uri="{BB962C8B-B14F-4D97-AF65-F5344CB8AC3E}">
        <p14:creationId xmlns:p14="http://schemas.microsoft.com/office/powerpoint/2010/main" val="76779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C104-DBC4-BFA3-0D9A-25EFB7B363EA}"/>
              </a:ext>
            </a:extLst>
          </p:cNvPr>
          <p:cNvSpPr>
            <a:spLocks noGrp="1"/>
          </p:cNvSpPr>
          <p:nvPr>
            <p:ph type="title"/>
          </p:nvPr>
        </p:nvSpPr>
        <p:spPr>
          <a:xfrm>
            <a:off x="838200" y="-307219"/>
            <a:ext cx="10515600" cy="1325563"/>
          </a:xfrm>
        </p:spPr>
        <p:txBody>
          <a:bodyPr/>
          <a:lstStyle/>
          <a:p>
            <a:pPr algn="ctr"/>
            <a:r>
              <a:rPr lang="en-US" dirty="0"/>
              <a:t>Data Cleaning</a:t>
            </a:r>
          </a:p>
        </p:txBody>
      </p:sp>
      <p:pic>
        <p:nvPicPr>
          <p:cNvPr id="5" name="Picture 4">
            <a:extLst>
              <a:ext uri="{FF2B5EF4-FFF2-40B4-BE49-F238E27FC236}">
                <a16:creationId xmlns:a16="http://schemas.microsoft.com/office/drawing/2014/main" id="{E44E1B63-B151-2E1A-1AFC-428FE03EEE0F}"/>
              </a:ext>
            </a:extLst>
          </p:cNvPr>
          <p:cNvPicPr>
            <a:picLocks noChangeAspect="1"/>
          </p:cNvPicPr>
          <p:nvPr/>
        </p:nvPicPr>
        <p:blipFill>
          <a:blip r:embed="rId2"/>
          <a:stretch>
            <a:fillRect/>
          </a:stretch>
        </p:blipFill>
        <p:spPr>
          <a:xfrm>
            <a:off x="158750" y="834194"/>
            <a:ext cx="3289300" cy="368300"/>
          </a:xfrm>
          <a:prstGeom prst="rect">
            <a:avLst/>
          </a:prstGeom>
        </p:spPr>
      </p:pic>
      <p:pic>
        <p:nvPicPr>
          <p:cNvPr id="7" name="Picture 6">
            <a:extLst>
              <a:ext uri="{FF2B5EF4-FFF2-40B4-BE49-F238E27FC236}">
                <a16:creationId xmlns:a16="http://schemas.microsoft.com/office/drawing/2014/main" id="{4CACA2C0-3C09-ADAC-C613-0F604C17784E}"/>
              </a:ext>
            </a:extLst>
          </p:cNvPr>
          <p:cNvPicPr>
            <a:picLocks noChangeAspect="1"/>
          </p:cNvPicPr>
          <p:nvPr/>
        </p:nvPicPr>
        <p:blipFill>
          <a:blip r:embed="rId3"/>
          <a:stretch>
            <a:fillRect/>
          </a:stretch>
        </p:blipFill>
        <p:spPr>
          <a:xfrm>
            <a:off x="158750" y="1513453"/>
            <a:ext cx="3289300" cy="228600"/>
          </a:xfrm>
          <a:prstGeom prst="rect">
            <a:avLst/>
          </a:prstGeom>
        </p:spPr>
      </p:pic>
      <p:pic>
        <p:nvPicPr>
          <p:cNvPr id="9" name="Picture 8" descr="A computer screen shot of a program&#10;&#10;Description automatically generated">
            <a:extLst>
              <a:ext uri="{FF2B5EF4-FFF2-40B4-BE49-F238E27FC236}">
                <a16:creationId xmlns:a16="http://schemas.microsoft.com/office/drawing/2014/main" id="{A667ABFA-282E-E00C-8EB2-0113EAA17943}"/>
              </a:ext>
            </a:extLst>
          </p:cNvPr>
          <p:cNvPicPr>
            <a:picLocks noChangeAspect="1"/>
          </p:cNvPicPr>
          <p:nvPr/>
        </p:nvPicPr>
        <p:blipFill>
          <a:blip r:embed="rId4"/>
          <a:stretch>
            <a:fillRect/>
          </a:stretch>
        </p:blipFill>
        <p:spPr>
          <a:xfrm>
            <a:off x="0" y="1990259"/>
            <a:ext cx="8552358" cy="2066636"/>
          </a:xfrm>
          <a:prstGeom prst="rect">
            <a:avLst/>
          </a:prstGeom>
        </p:spPr>
      </p:pic>
      <p:pic>
        <p:nvPicPr>
          <p:cNvPr id="11" name="Picture 10">
            <a:extLst>
              <a:ext uri="{FF2B5EF4-FFF2-40B4-BE49-F238E27FC236}">
                <a16:creationId xmlns:a16="http://schemas.microsoft.com/office/drawing/2014/main" id="{F5AADB69-AEB8-AF70-E7A3-23F8DA4A3CAC}"/>
              </a:ext>
            </a:extLst>
          </p:cNvPr>
          <p:cNvPicPr>
            <a:picLocks noChangeAspect="1"/>
          </p:cNvPicPr>
          <p:nvPr/>
        </p:nvPicPr>
        <p:blipFill>
          <a:blip r:embed="rId5"/>
          <a:stretch>
            <a:fillRect/>
          </a:stretch>
        </p:blipFill>
        <p:spPr>
          <a:xfrm>
            <a:off x="158750" y="4322618"/>
            <a:ext cx="7150100" cy="279400"/>
          </a:xfrm>
          <a:prstGeom prst="rect">
            <a:avLst/>
          </a:prstGeom>
        </p:spPr>
      </p:pic>
      <p:pic>
        <p:nvPicPr>
          <p:cNvPr id="13" name="Picture 12" descr="A close up of words&#10;&#10;Description automatically generated">
            <a:extLst>
              <a:ext uri="{FF2B5EF4-FFF2-40B4-BE49-F238E27FC236}">
                <a16:creationId xmlns:a16="http://schemas.microsoft.com/office/drawing/2014/main" id="{FD143DBD-0178-397C-816C-67720BEBA63D}"/>
              </a:ext>
            </a:extLst>
          </p:cNvPr>
          <p:cNvPicPr>
            <a:picLocks noChangeAspect="1"/>
          </p:cNvPicPr>
          <p:nvPr/>
        </p:nvPicPr>
        <p:blipFill>
          <a:blip r:embed="rId6"/>
          <a:stretch>
            <a:fillRect/>
          </a:stretch>
        </p:blipFill>
        <p:spPr>
          <a:xfrm>
            <a:off x="2571750" y="5918771"/>
            <a:ext cx="4737100" cy="635000"/>
          </a:xfrm>
          <a:prstGeom prst="rect">
            <a:avLst/>
          </a:prstGeom>
        </p:spPr>
      </p:pic>
      <p:sp>
        <p:nvSpPr>
          <p:cNvPr id="16" name="TextBox 15">
            <a:extLst>
              <a:ext uri="{FF2B5EF4-FFF2-40B4-BE49-F238E27FC236}">
                <a16:creationId xmlns:a16="http://schemas.microsoft.com/office/drawing/2014/main" id="{9F180DFF-0207-3BED-41F2-823E61DF8046}"/>
              </a:ext>
            </a:extLst>
          </p:cNvPr>
          <p:cNvSpPr txBox="1"/>
          <p:nvPr/>
        </p:nvSpPr>
        <p:spPr>
          <a:xfrm>
            <a:off x="7467600" y="4273596"/>
            <a:ext cx="4565650" cy="923330"/>
          </a:xfrm>
          <a:prstGeom prst="rect">
            <a:avLst/>
          </a:prstGeom>
          <a:noFill/>
        </p:spPr>
        <p:txBody>
          <a:bodyPr wrap="square" rtlCol="0">
            <a:spAutoFit/>
          </a:bodyPr>
          <a:lstStyle/>
          <a:p>
            <a:r>
              <a:rPr lang="en-US" dirty="0"/>
              <a:t>I also removed columns ‘meal’, ‘</a:t>
            </a:r>
            <a:r>
              <a:rPr lang="en-US" dirty="0" err="1"/>
              <a:t>required_car_parking_spaces</a:t>
            </a:r>
            <a:r>
              <a:rPr lang="en-US" dirty="0"/>
              <a:t>’, </a:t>
            </a:r>
          </a:p>
          <a:p>
            <a:endParaRPr lang="en-US" dirty="0"/>
          </a:p>
        </p:txBody>
      </p:sp>
      <p:sp>
        <p:nvSpPr>
          <p:cNvPr id="17" name="TextBox 16">
            <a:extLst>
              <a:ext uri="{FF2B5EF4-FFF2-40B4-BE49-F238E27FC236}">
                <a16:creationId xmlns:a16="http://schemas.microsoft.com/office/drawing/2014/main" id="{5F02DC24-D125-7D15-CD46-F3F059075519}"/>
              </a:ext>
            </a:extLst>
          </p:cNvPr>
          <p:cNvSpPr txBox="1"/>
          <p:nvPr/>
        </p:nvSpPr>
        <p:spPr>
          <a:xfrm>
            <a:off x="158750" y="4977730"/>
            <a:ext cx="4953000" cy="1200329"/>
          </a:xfrm>
          <a:prstGeom prst="rect">
            <a:avLst/>
          </a:prstGeom>
          <a:noFill/>
        </p:spPr>
        <p:txBody>
          <a:bodyPr wrap="square" rtlCol="0">
            <a:spAutoFit/>
          </a:bodyPr>
          <a:lstStyle/>
          <a:p>
            <a:r>
              <a:rPr lang="en-US" dirty="0"/>
              <a:t>I used the code </a:t>
            </a:r>
            <a:r>
              <a:rPr lang="en-US" b="1" dirty="0" err="1"/>
              <a:t>df.dtypes</a:t>
            </a:r>
            <a:r>
              <a:rPr lang="en-US" b="1" dirty="0"/>
              <a:t> </a:t>
            </a:r>
            <a:r>
              <a:rPr lang="en-US" dirty="0"/>
              <a:t>to check all the data types for each column. I then changed data types using the code:</a:t>
            </a:r>
          </a:p>
          <a:p>
            <a:endParaRPr lang="en-US" dirty="0"/>
          </a:p>
        </p:txBody>
      </p:sp>
      <p:sp>
        <p:nvSpPr>
          <p:cNvPr id="18" name="TextBox 17">
            <a:extLst>
              <a:ext uri="{FF2B5EF4-FFF2-40B4-BE49-F238E27FC236}">
                <a16:creationId xmlns:a16="http://schemas.microsoft.com/office/drawing/2014/main" id="{ED2834E5-F779-E65C-EDB3-115E26D59596}"/>
              </a:ext>
            </a:extLst>
          </p:cNvPr>
          <p:cNvSpPr txBox="1"/>
          <p:nvPr/>
        </p:nvSpPr>
        <p:spPr>
          <a:xfrm>
            <a:off x="8610600" y="2045805"/>
            <a:ext cx="3422650" cy="1200329"/>
          </a:xfrm>
          <a:prstGeom prst="rect">
            <a:avLst/>
          </a:prstGeom>
          <a:noFill/>
        </p:spPr>
        <p:txBody>
          <a:bodyPr wrap="square" rtlCol="0">
            <a:spAutoFit/>
          </a:bodyPr>
          <a:lstStyle/>
          <a:p>
            <a:r>
              <a:rPr lang="en-US" dirty="0"/>
              <a:t>This combines all 3 of the arrival date columns into one arrival date column with the datetime format. </a:t>
            </a:r>
          </a:p>
        </p:txBody>
      </p:sp>
      <p:sp>
        <p:nvSpPr>
          <p:cNvPr id="19" name="TextBox 18">
            <a:extLst>
              <a:ext uri="{FF2B5EF4-FFF2-40B4-BE49-F238E27FC236}">
                <a16:creationId xmlns:a16="http://schemas.microsoft.com/office/drawing/2014/main" id="{2F06B196-5AA3-8AD1-6CF8-36883525771D}"/>
              </a:ext>
            </a:extLst>
          </p:cNvPr>
          <p:cNvSpPr txBox="1"/>
          <p:nvPr/>
        </p:nvSpPr>
        <p:spPr>
          <a:xfrm>
            <a:off x="3644900" y="879073"/>
            <a:ext cx="4152900" cy="923330"/>
          </a:xfrm>
          <a:prstGeom prst="rect">
            <a:avLst/>
          </a:prstGeom>
          <a:noFill/>
        </p:spPr>
        <p:txBody>
          <a:bodyPr wrap="square" rtlCol="0">
            <a:spAutoFit/>
          </a:bodyPr>
          <a:lstStyle/>
          <a:p>
            <a:r>
              <a:rPr lang="en-US" dirty="0"/>
              <a:t>Drops duplicate columns. </a:t>
            </a:r>
          </a:p>
          <a:p>
            <a:endParaRPr lang="en-US" dirty="0"/>
          </a:p>
          <a:p>
            <a:r>
              <a:rPr lang="en-US" dirty="0"/>
              <a:t>Drops rows with missing values</a:t>
            </a:r>
          </a:p>
        </p:txBody>
      </p:sp>
    </p:spTree>
    <p:extLst>
      <p:ext uri="{BB962C8B-B14F-4D97-AF65-F5344CB8AC3E}">
        <p14:creationId xmlns:p14="http://schemas.microsoft.com/office/powerpoint/2010/main" val="356289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3CD1-AB9B-625D-1D21-55D961CA4968}"/>
              </a:ext>
            </a:extLst>
          </p:cNvPr>
          <p:cNvSpPr>
            <a:spLocks noGrp="1"/>
          </p:cNvSpPr>
          <p:nvPr>
            <p:ph type="title"/>
          </p:nvPr>
        </p:nvSpPr>
        <p:spPr>
          <a:xfrm>
            <a:off x="0" y="1"/>
            <a:ext cx="12192000" cy="578696"/>
          </a:xfrm>
        </p:spPr>
        <p:txBody>
          <a:bodyPr>
            <a:normAutofit fontScale="90000"/>
          </a:bodyPr>
          <a:lstStyle/>
          <a:p>
            <a:pPr algn="ctr"/>
            <a:r>
              <a:rPr lang="en-US" dirty="0"/>
              <a:t>Descriptive Statistics and Correlation Matrix</a:t>
            </a:r>
          </a:p>
        </p:txBody>
      </p:sp>
      <p:pic>
        <p:nvPicPr>
          <p:cNvPr id="5" name="Content Placeholder 4" descr="A screenshot of a computer&#10;&#10;Description automatically generated">
            <a:extLst>
              <a:ext uri="{FF2B5EF4-FFF2-40B4-BE49-F238E27FC236}">
                <a16:creationId xmlns:a16="http://schemas.microsoft.com/office/drawing/2014/main" id="{A63BFD13-C838-22AA-4248-70FD62E70010}"/>
              </a:ext>
            </a:extLst>
          </p:cNvPr>
          <p:cNvPicPr>
            <a:picLocks noGrp="1" noChangeAspect="1"/>
          </p:cNvPicPr>
          <p:nvPr>
            <p:ph idx="1"/>
          </p:nvPr>
        </p:nvPicPr>
        <p:blipFill>
          <a:blip r:embed="rId2"/>
          <a:stretch>
            <a:fillRect/>
          </a:stretch>
        </p:blipFill>
        <p:spPr>
          <a:xfrm>
            <a:off x="6328156" y="540311"/>
            <a:ext cx="5778500" cy="6279304"/>
          </a:xfrm>
        </p:spPr>
      </p:pic>
      <p:pic>
        <p:nvPicPr>
          <p:cNvPr id="3" name="Content Placeholder 4" descr="A screenshot of a computer&#10;&#10;Description automatically generated">
            <a:extLst>
              <a:ext uri="{FF2B5EF4-FFF2-40B4-BE49-F238E27FC236}">
                <a16:creationId xmlns:a16="http://schemas.microsoft.com/office/drawing/2014/main" id="{6E2CDFBE-26A6-32DE-87E9-677BE168860F}"/>
              </a:ext>
            </a:extLst>
          </p:cNvPr>
          <p:cNvPicPr>
            <a:picLocks noChangeAspect="1"/>
          </p:cNvPicPr>
          <p:nvPr/>
        </p:nvPicPr>
        <p:blipFill>
          <a:blip r:embed="rId3"/>
          <a:stretch>
            <a:fillRect/>
          </a:stretch>
        </p:blipFill>
        <p:spPr>
          <a:xfrm>
            <a:off x="0" y="2042551"/>
            <a:ext cx="6647609" cy="4351338"/>
          </a:xfrm>
          <a:prstGeom prst="rect">
            <a:avLst/>
          </a:prstGeom>
        </p:spPr>
      </p:pic>
    </p:spTree>
    <p:extLst>
      <p:ext uri="{BB962C8B-B14F-4D97-AF65-F5344CB8AC3E}">
        <p14:creationId xmlns:p14="http://schemas.microsoft.com/office/powerpoint/2010/main" val="138487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AF66-5253-5764-8D70-8DFA96DDBC56}"/>
              </a:ext>
            </a:extLst>
          </p:cNvPr>
          <p:cNvSpPr>
            <a:spLocks noGrp="1"/>
          </p:cNvSpPr>
          <p:nvPr>
            <p:ph type="title"/>
          </p:nvPr>
        </p:nvSpPr>
        <p:spPr>
          <a:xfrm>
            <a:off x="838200" y="-2361"/>
            <a:ext cx="10515600" cy="662782"/>
          </a:xfrm>
        </p:spPr>
        <p:txBody>
          <a:bodyPr>
            <a:normAutofit fontScale="90000"/>
          </a:bodyPr>
          <a:lstStyle/>
          <a:p>
            <a:pPr algn="ctr"/>
            <a:r>
              <a:rPr lang="en-US" dirty="0"/>
              <a:t>Correlations Visualised</a:t>
            </a:r>
          </a:p>
        </p:txBody>
      </p:sp>
      <p:pic>
        <p:nvPicPr>
          <p:cNvPr id="5" name="Content Placeholder 4" descr="A screen shot of a graph&#10;&#10;Description automatically generated">
            <a:extLst>
              <a:ext uri="{FF2B5EF4-FFF2-40B4-BE49-F238E27FC236}">
                <a16:creationId xmlns:a16="http://schemas.microsoft.com/office/drawing/2014/main" id="{C106FD53-08A8-C76F-261B-AF2F3A01A41F}"/>
              </a:ext>
            </a:extLst>
          </p:cNvPr>
          <p:cNvPicPr>
            <a:picLocks noGrp="1" noChangeAspect="1"/>
          </p:cNvPicPr>
          <p:nvPr>
            <p:ph idx="1"/>
          </p:nvPr>
        </p:nvPicPr>
        <p:blipFill>
          <a:blip r:embed="rId2"/>
          <a:stretch>
            <a:fillRect/>
          </a:stretch>
        </p:blipFill>
        <p:spPr>
          <a:xfrm>
            <a:off x="0" y="660420"/>
            <a:ext cx="6034310" cy="5167312"/>
          </a:xfrm>
        </p:spPr>
      </p:pic>
      <p:pic>
        <p:nvPicPr>
          <p:cNvPr id="7" name="Picture 6" descr="A graph with blue dots&#10;&#10;Description automatically generated">
            <a:extLst>
              <a:ext uri="{FF2B5EF4-FFF2-40B4-BE49-F238E27FC236}">
                <a16:creationId xmlns:a16="http://schemas.microsoft.com/office/drawing/2014/main" id="{81B069FC-01BF-8DA2-E54B-28B2799B8446}"/>
              </a:ext>
            </a:extLst>
          </p:cNvPr>
          <p:cNvPicPr>
            <a:picLocks noChangeAspect="1"/>
          </p:cNvPicPr>
          <p:nvPr/>
        </p:nvPicPr>
        <p:blipFill>
          <a:blip r:embed="rId3"/>
          <a:stretch>
            <a:fillRect/>
          </a:stretch>
        </p:blipFill>
        <p:spPr>
          <a:xfrm>
            <a:off x="7055105" y="660420"/>
            <a:ext cx="4978400" cy="3045609"/>
          </a:xfrm>
          <a:prstGeom prst="rect">
            <a:avLst/>
          </a:prstGeom>
        </p:spPr>
      </p:pic>
      <p:pic>
        <p:nvPicPr>
          <p:cNvPr id="9" name="Picture 8" descr="A graph with a red line&#10;&#10;Description automatically generated">
            <a:extLst>
              <a:ext uri="{FF2B5EF4-FFF2-40B4-BE49-F238E27FC236}">
                <a16:creationId xmlns:a16="http://schemas.microsoft.com/office/drawing/2014/main" id="{E4A9903B-A507-CE84-BD70-D1509C4FD0EE}"/>
              </a:ext>
            </a:extLst>
          </p:cNvPr>
          <p:cNvPicPr>
            <a:picLocks noChangeAspect="1"/>
          </p:cNvPicPr>
          <p:nvPr/>
        </p:nvPicPr>
        <p:blipFill>
          <a:blip r:embed="rId4"/>
          <a:stretch>
            <a:fillRect/>
          </a:stretch>
        </p:blipFill>
        <p:spPr>
          <a:xfrm>
            <a:off x="7055105" y="3706029"/>
            <a:ext cx="4978399" cy="3045609"/>
          </a:xfrm>
          <a:prstGeom prst="rect">
            <a:avLst/>
          </a:prstGeom>
        </p:spPr>
      </p:pic>
      <p:sp>
        <p:nvSpPr>
          <p:cNvPr id="11" name="TextBox 10">
            <a:extLst>
              <a:ext uri="{FF2B5EF4-FFF2-40B4-BE49-F238E27FC236}">
                <a16:creationId xmlns:a16="http://schemas.microsoft.com/office/drawing/2014/main" id="{DE6E2DE0-8B2B-CCCD-213B-F43615AA0EBA}"/>
              </a:ext>
            </a:extLst>
          </p:cNvPr>
          <p:cNvSpPr txBox="1"/>
          <p:nvPr/>
        </p:nvSpPr>
        <p:spPr>
          <a:xfrm>
            <a:off x="170688" y="5974080"/>
            <a:ext cx="6291072" cy="646331"/>
          </a:xfrm>
          <a:prstGeom prst="rect">
            <a:avLst/>
          </a:prstGeom>
          <a:noFill/>
        </p:spPr>
        <p:txBody>
          <a:bodyPr wrap="square" rtlCol="0">
            <a:spAutoFit/>
          </a:bodyPr>
          <a:lstStyle/>
          <a:p>
            <a:r>
              <a:rPr lang="en-US" dirty="0"/>
              <a:t>As seen in the correlation matrix, there are no meaningful correlations between variables. </a:t>
            </a:r>
          </a:p>
        </p:txBody>
      </p:sp>
    </p:spTree>
    <p:extLst>
      <p:ext uri="{BB962C8B-B14F-4D97-AF65-F5344CB8AC3E}">
        <p14:creationId xmlns:p14="http://schemas.microsoft.com/office/powerpoint/2010/main" val="969589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8948FCBD-36C0-3A9E-D3D3-D87D750F0AD7}"/>
              </a:ext>
            </a:extLst>
          </p:cNvPr>
          <p:cNvPicPr>
            <a:picLocks noGrp="1" noChangeAspect="1"/>
          </p:cNvPicPr>
          <p:nvPr>
            <p:ph idx="1"/>
          </p:nvPr>
        </p:nvPicPr>
        <p:blipFill>
          <a:blip r:embed="rId2"/>
          <a:stretch>
            <a:fillRect/>
          </a:stretch>
        </p:blipFill>
        <p:spPr>
          <a:xfrm>
            <a:off x="0" y="743353"/>
            <a:ext cx="7424928" cy="6114647"/>
          </a:xfrm>
        </p:spPr>
      </p:pic>
      <p:sp>
        <p:nvSpPr>
          <p:cNvPr id="6" name="TextBox 5">
            <a:extLst>
              <a:ext uri="{FF2B5EF4-FFF2-40B4-BE49-F238E27FC236}">
                <a16:creationId xmlns:a16="http://schemas.microsoft.com/office/drawing/2014/main" id="{9523D8FB-0BB7-4D13-F827-79A8759786B5}"/>
              </a:ext>
            </a:extLst>
          </p:cNvPr>
          <p:cNvSpPr txBox="1"/>
          <p:nvPr/>
        </p:nvSpPr>
        <p:spPr>
          <a:xfrm>
            <a:off x="7424928" y="759335"/>
            <a:ext cx="4767072" cy="5355312"/>
          </a:xfrm>
          <a:prstGeom prst="rect">
            <a:avLst/>
          </a:prstGeom>
          <a:noFill/>
        </p:spPr>
        <p:txBody>
          <a:bodyPr wrap="square" rtlCol="0">
            <a:spAutoFit/>
          </a:bodyPr>
          <a:lstStyle/>
          <a:p>
            <a:r>
              <a:rPr lang="en-US" dirty="0"/>
              <a:t>This shows that Online Travel Agencies (TA) have the most bookings by a large margin. Whereas aviation is where the least amount of bookings occur.  </a:t>
            </a:r>
          </a:p>
          <a:p>
            <a:endParaRPr lang="en-US" dirty="0"/>
          </a:p>
          <a:p>
            <a:r>
              <a:rPr lang="en-US" dirty="0"/>
              <a:t>The hotel should focus its marketing on online travel agencies through ads and partnerships with these travel agencies to promote this hotel above others. </a:t>
            </a:r>
          </a:p>
          <a:p>
            <a:endParaRPr lang="en-US" dirty="0"/>
          </a:p>
          <a:p>
            <a:pPr algn="l">
              <a:spcAft>
                <a:spcPts val="450"/>
              </a:spcAft>
            </a:pPr>
            <a:r>
              <a:rPr lang="en-US" dirty="0"/>
              <a:t>Furthermore, they can </a:t>
            </a:r>
            <a:r>
              <a:rPr lang="en-GB" b="0" i="0" dirty="0">
                <a:solidFill>
                  <a:srgbClr val="1F1F1F"/>
                </a:solidFill>
                <a:effectLst/>
              </a:rPr>
              <a:t>enhance the hotel's website with user-friendly booking features, attractive visuals, and compelling content to encourage direct bookings. They can then implement loyalty programs to reward direct bookings and incentivize repeat business. Offer exclusive benefits, such as discounts, room upgrades, or early check-in/late check-out. </a:t>
            </a:r>
          </a:p>
        </p:txBody>
      </p:sp>
      <p:sp>
        <p:nvSpPr>
          <p:cNvPr id="2" name="TextBox 1">
            <a:extLst>
              <a:ext uri="{FF2B5EF4-FFF2-40B4-BE49-F238E27FC236}">
                <a16:creationId xmlns:a16="http://schemas.microsoft.com/office/drawing/2014/main" id="{3DDE7CB7-12D1-73E1-A176-4F6EB5F4D456}"/>
              </a:ext>
            </a:extLst>
          </p:cNvPr>
          <p:cNvSpPr txBox="1"/>
          <p:nvPr/>
        </p:nvSpPr>
        <p:spPr>
          <a:xfrm>
            <a:off x="0" y="0"/>
            <a:ext cx="12192000" cy="523220"/>
          </a:xfrm>
          <a:prstGeom prst="rect">
            <a:avLst/>
          </a:prstGeom>
          <a:noFill/>
        </p:spPr>
        <p:txBody>
          <a:bodyPr wrap="square" rtlCol="0">
            <a:spAutoFit/>
          </a:bodyPr>
          <a:lstStyle/>
          <a:p>
            <a:pPr algn="ctr"/>
            <a:r>
              <a:rPr lang="en-US" sz="2800" b="1" dirty="0"/>
              <a:t>Exploratory Data Analysis</a:t>
            </a:r>
          </a:p>
        </p:txBody>
      </p:sp>
    </p:spTree>
    <p:extLst>
      <p:ext uri="{BB962C8B-B14F-4D97-AF65-F5344CB8AC3E}">
        <p14:creationId xmlns:p14="http://schemas.microsoft.com/office/powerpoint/2010/main" val="1077543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and green bars&#10;&#10;Description automatically generated">
            <a:extLst>
              <a:ext uri="{FF2B5EF4-FFF2-40B4-BE49-F238E27FC236}">
                <a16:creationId xmlns:a16="http://schemas.microsoft.com/office/drawing/2014/main" id="{79E5DC9E-D6C1-5501-879D-E25E924FDAFB}"/>
              </a:ext>
            </a:extLst>
          </p:cNvPr>
          <p:cNvPicPr>
            <a:picLocks noGrp="1" noChangeAspect="1"/>
          </p:cNvPicPr>
          <p:nvPr>
            <p:ph idx="1"/>
          </p:nvPr>
        </p:nvPicPr>
        <p:blipFill>
          <a:blip r:embed="rId3"/>
          <a:stretch>
            <a:fillRect/>
          </a:stretch>
        </p:blipFill>
        <p:spPr>
          <a:xfrm>
            <a:off x="0" y="0"/>
            <a:ext cx="8327571" cy="6858000"/>
          </a:xfrm>
        </p:spPr>
      </p:pic>
      <p:sp>
        <p:nvSpPr>
          <p:cNvPr id="6" name="TextBox 5">
            <a:extLst>
              <a:ext uri="{FF2B5EF4-FFF2-40B4-BE49-F238E27FC236}">
                <a16:creationId xmlns:a16="http://schemas.microsoft.com/office/drawing/2014/main" id="{2E77B728-C203-19D9-C53A-7A2CDD77233D}"/>
              </a:ext>
            </a:extLst>
          </p:cNvPr>
          <p:cNvSpPr txBox="1"/>
          <p:nvPr/>
        </p:nvSpPr>
        <p:spPr>
          <a:xfrm>
            <a:off x="8356600" y="0"/>
            <a:ext cx="3835400" cy="5909310"/>
          </a:xfrm>
          <a:prstGeom prst="rect">
            <a:avLst/>
          </a:prstGeom>
          <a:noFill/>
        </p:spPr>
        <p:txBody>
          <a:bodyPr wrap="square" rtlCol="0">
            <a:spAutoFit/>
          </a:bodyPr>
          <a:lstStyle/>
          <a:p>
            <a:r>
              <a:rPr lang="en-GB" b="0" i="0" dirty="0">
                <a:solidFill>
                  <a:srgbClr val="1F1F1F"/>
                </a:solidFill>
                <a:effectLst/>
                <a:latin typeface="Roboto" panose="02000000000000000000" pitchFamily="2" charset="0"/>
              </a:rPr>
              <a:t>From the histogram of lead times, we can observe that the distribution is positively skewed. This means that the tail of the distribution is longer on the right side, and most of the data is concentrated on the left side. This means the majority of lead times are short, </a:t>
            </a:r>
            <a:r>
              <a:rPr lang="en-US" dirty="0"/>
              <a:t>between  0-25 days, with the mean lead time being 33.88 days.</a:t>
            </a:r>
          </a:p>
          <a:p>
            <a:endParaRPr lang="en-US" dirty="0"/>
          </a:p>
          <a:p>
            <a:r>
              <a:rPr lang="en-US" dirty="0" err="1"/>
              <a:t>Travellers</a:t>
            </a:r>
            <a:r>
              <a:rPr lang="en-US" dirty="0"/>
              <a:t> with shorter lead times may be less price-sensitive and have fewer options compared to </a:t>
            </a:r>
            <a:r>
              <a:rPr lang="en-US" dirty="0" err="1"/>
              <a:t>travellers</a:t>
            </a:r>
            <a:r>
              <a:rPr lang="en-US" dirty="0"/>
              <a:t> with longer lead times. Those with shorter lead times may be more likely to be solo </a:t>
            </a:r>
            <a:r>
              <a:rPr lang="en-US" dirty="0" err="1"/>
              <a:t>travellers</a:t>
            </a:r>
            <a:r>
              <a:rPr lang="en-US" dirty="0"/>
              <a:t> with flexible schedules rather than families who need to plan trips further in advance. </a:t>
            </a:r>
          </a:p>
          <a:p>
            <a:endParaRPr lang="en-US" dirty="0"/>
          </a:p>
        </p:txBody>
      </p:sp>
    </p:spTree>
    <p:extLst>
      <p:ext uri="{BB962C8B-B14F-4D97-AF65-F5344CB8AC3E}">
        <p14:creationId xmlns:p14="http://schemas.microsoft.com/office/powerpoint/2010/main" val="1407055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07954231-2A4B-169B-6A49-8FE04F1E7CAE}"/>
              </a:ext>
            </a:extLst>
          </p:cNvPr>
          <p:cNvPicPr>
            <a:picLocks noGrp="1" noChangeAspect="1"/>
          </p:cNvPicPr>
          <p:nvPr>
            <p:ph idx="1"/>
          </p:nvPr>
        </p:nvPicPr>
        <p:blipFill>
          <a:blip r:embed="rId2"/>
          <a:stretch>
            <a:fillRect/>
          </a:stretch>
        </p:blipFill>
        <p:spPr>
          <a:xfrm>
            <a:off x="0" y="0"/>
            <a:ext cx="7831976" cy="6858000"/>
          </a:xfrm>
        </p:spPr>
      </p:pic>
      <p:sp>
        <p:nvSpPr>
          <p:cNvPr id="6" name="TextBox 5">
            <a:extLst>
              <a:ext uri="{FF2B5EF4-FFF2-40B4-BE49-F238E27FC236}">
                <a16:creationId xmlns:a16="http://schemas.microsoft.com/office/drawing/2014/main" id="{9430D0E0-A856-E7A1-C6FC-69AA5B22CC0B}"/>
              </a:ext>
            </a:extLst>
          </p:cNvPr>
          <p:cNvSpPr txBox="1"/>
          <p:nvPr/>
        </p:nvSpPr>
        <p:spPr>
          <a:xfrm>
            <a:off x="7229856" y="0"/>
            <a:ext cx="4962144" cy="6463308"/>
          </a:xfrm>
          <a:prstGeom prst="rect">
            <a:avLst/>
          </a:prstGeom>
          <a:noFill/>
        </p:spPr>
        <p:txBody>
          <a:bodyPr wrap="square" rtlCol="0">
            <a:spAutoFit/>
          </a:bodyPr>
          <a:lstStyle/>
          <a:p>
            <a:r>
              <a:rPr lang="en-US" dirty="0"/>
              <a:t>The transient customer type has the highest average ADR (average daily rate) and so are the most valuable customers for the hotel in terms of revenue, with Group customers having the lowest ADR and being a less valuable customer type. </a:t>
            </a:r>
          </a:p>
          <a:p>
            <a:endParaRPr lang="en-US" dirty="0"/>
          </a:p>
          <a:p>
            <a:r>
              <a:rPr lang="en-US" dirty="0"/>
              <a:t>The hotel could </a:t>
            </a:r>
            <a:r>
              <a:rPr lang="en-GB" dirty="0"/>
              <a:t>use dynamic pricing and premium packages to capitalise on Transient customers' higher spending potential. Furthermore, the hotel could offer tailored upgrades and exclusive amenities to increase appeal and justify higher ADRs for Transient customers. This hotel business should also use revenue management systems to adjust prices dynamically based on demand and customer type for better revenue outcomes.</a:t>
            </a:r>
            <a:r>
              <a:rPr lang="en-US" dirty="0"/>
              <a:t> </a:t>
            </a:r>
            <a:r>
              <a:rPr lang="en-GB" dirty="0"/>
              <a:t>For Contract and Group bookings, they should prioritise volume and occupancy over ADR to boost revenue. Marketing more towards transient customers to capture a larger share of these travellers will also further boost revenue. </a:t>
            </a:r>
          </a:p>
          <a:p>
            <a:endParaRPr lang="en-GB" dirty="0"/>
          </a:p>
        </p:txBody>
      </p:sp>
    </p:spTree>
    <p:extLst>
      <p:ext uri="{BB962C8B-B14F-4D97-AF65-F5344CB8AC3E}">
        <p14:creationId xmlns:p14="http://schemas.microsoft.com/office/powerpoint/2010/main" val="192536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pie chart&#10;&#10;Description automatically generated">
            <a:extLst>
              <a:ext uri="{FF2B5EF4-FFF2-40B4-BE49-F238E27FC236}">
                <a16:creationId xmlns:a16="http://schemas.microsoft.com/office/drawing/2014/main" id="{EEE17465-13CA-CE71-5C18-D9995F87A305}"/>
              </a:ext>
            </a:extLst>
          </p:cNvPr>
          <p:cNvPicPr>
            <a:picLocks noGrp="1" noChangeAspect="1"/>
          </p:cNvPicPr>
          <p:nvPr>
            <p:ph idx="1"/>
          </p:nvPr>
        </p:nvPicPr>
        <p:blipFill>
          <a:blip r:embed="rId2"/>
          <a:stretch>
            <a:fillRect/>
          </a:stretch>
        </p:blipFill>
        <p:spPr>
          <a:xfrm>
            <a:off x="0" y="0"/>
            <a:ext cx="9494108" cy="6858000"/>
          </a:xfrm>
        </p:spPr>
      </p:pic>
      <p:sp>
        <p:nvSpPr>
          <p:cNvPr id="6" name="TextBox 5">
            <a:extLst>
              <a:ext uri="{FF2B5EF4-FFF2-40B4-BE49-F238E27FC236}">
                <a16:creationId xmlns:a16="http://schemas.microsoft.com/office/drawing/2014/main" id="{34469C90-0688-FC95-9B0F-715947E98ED7}"/>
              </a:ext>
            </a:extLst>
          </p:cNvPr>
          <p:cNvSpPr txBox="1"/>
          <p:nvPr/>
        </p:nvSpPr>
        <p:spPr>
          <a:xfrm>
            <a:off x="6096000" y="1955800"/>
            <a:ext cx="6096000" cy="4278094"/>
          </a:xfrm>
          <a:prstGeom prst="rect">
            <a:avLst/>
          </a:prstGeom>
          <a:noFill/>
        </p:spPr>
        <p:txBody>
          <a:bodyPr wrap="square" rtlCol="0">
            <a:spAutoFit/>
          </a:bodyPr>
          <a:lstStyle/>
          <a:p>
            <a:r>
              <a:rPr lang="en-US" sz="1600" dirty="0"/>
              <a:t>Undefined is the market segment with the greatest cancellation rates, to sufficiently investigate this we need more data to determine where these bookings are coming from. </a:t>
            </a:r>
          </a:p>
          <a:p>
            <a:endParaRPr lang="en-US" sz="1600" dirty="0"/>
          </a:p>
          <a:p>
            <a:r>
              <a:rPr lang="en-US" sz="1600" dirty="0"/>
              <a:t>The segment with the next greatest cancellation rates is Online TA; this may be because of </a:t>
            </a:r>
            <a:r>
              <a:rPr lang="en-GB" sz="1600" b="0" i="0" dirty="0">
                <a:solidFill>
                  <a:srgbClr val="1F1F1F"/>
                </a:solidFill>
                <a:effectLst/>
              </a:rPr>
              <a:t>flexible cancellation policies and price comparisons, making it easier for customers to change their plans without significant penalties. Group bookings may also have higher cancellation rates due to the challenges of coordinating a large group of people. </a:t>
            </a:r>
          </a:p>
          <a:p>
            <a:endParaRPr lang="en-GB" sz="1600" dirty="0">
              <a:solidFill>
                <a:srgbClr val="1F1F1F"/>
              </a:solidFill>
            </a:endParaRPr>
          </a:p>
          <a:p>
            <a:r>
              <a:rPr lang="en-GB" sz="1600" dirty="0">
                <a:solidFill>
                  <a:srgbClr val="1F1F1F"/>
                </a:solidFill>
              </a:rPr>
              <a:t>Some strategies to reduce cancellation rates include: </a:t>
            </a:r>
          </a:p>
          <a:p>
            <a:pPr marL="285750" indent="-285750">
              <a:buFont typeface="Arial" panose="020B0604020202020204" pitchFamily="34" charset="0"/>
              <a:buChar char="•"/>
            </a:pPr>
            <a:r>
              <a:rPr lang="en-GB" sz="1600" dirty="0">
                <a:solidFill>
                  <a:srgbClr val="1F1F1F"/>
                </a:solidFill>
              </a:rPr>
              <a:t>Discounted non-refundable bookings </a:t>
            </a:r>
          </a:p>
          <a:p>
            <a:pPr marL="285750" indent="-285750">
              <a:buFont typeface="Arial" panose="020B0604020202020204" pitchFamily="34" charset="0"/>
              <a:buChar char="•"/>
            </a:pPr>
            <a:r>
              <a:rPr lang="en-GB" sz="1600" dirty="0">
                <a:solidFill>
                  <a:srgbClr val="1F1F1F"/>
                </a:solidFill>
              </a:rPr>
              <a:t>Bookings require deposits </a:t>
            </a:r>
          </a:p>
          <a:p>
            <a:pPr marL="285750" indent="-285750">
              <a:buFont typeface="Arial" panose="020B0604020202020204" pitchFamily="34" charset="0"/>
              <a:buChar char="•"/>
            </a:pPr>
            <a:r>
              <a:rPr lang="en-GB" sz="1600" dirty="0">
                <a:solidFill>
                  <a:srgbClr val="1F1F1F"/>
                </a:solidFill>
              </a:rPr>
              <a:t>Email reminders in the months/weeks/days before bookings </a:t>
            </a:r>
          </a:p>
          <a:p>
            <a:pPr marL="285750" indent="-285750">
              <a:buFont typeface="Arial" panose="020B0604020202020204" pitchFamily="34" charset="0"/>
              <a:buChar char="•"/>
            </a:pPr>
            <a:r>
              <a:rPr lang="en-GB" sz="1600" dirty="0">
                <a:solidFill>
                  <a:srgbClr val="1F1F1F"/>
                </a:solidFill>
              </a:rPr>
              <a:t>Loyalty bonuses</a:t>
            </a:r>
          </a:p>
          <a:p>
            <a:pPr marL="285750" indent="-285750">
              <a:buFont typeface="Arial" panose="020B0604020202020204" pitchFamily="34" charset="0"/>
              <a:buChar char="•"/>
            </a:pPr>
            <a:r>
              <a:rPr lang="en-GB" sz="1600" dirty="0">
                <a:solidFill>
                  <a:srgbClr val="1F1F1F"/>
                </a:solidFill>
              </a:rPr>
              <a:t>Small amounts of overbooking to ensure every room is filled. </a:t>
            </a:r>
          </a:p>
        </p:txBody>
      </p:sp>
    </p:spTree>
    <p:extLst>
      <p:ext uri="{BB962C8B-B14F-4D97-AF65-F5344CB8AC3E}">
        <p14:creationId xmlns:p14="http://schemas.microsoft.com/office/powerpoint/2010/main" val="2607927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TotalTime>
  <Words>1433</Words>
  <Application>Microsoft Macintosh PowerPoint</Application>
  <PresentationFormat>Widescreen</PresentationFormat>
  <Paragraphs>82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Roboto</vt:lpstr>
      <vt:lpstr>Office Theme</vt:lpstr>
      <vt:lpstr>Hotel Bookings Python Project</vt:lpstr>
      <vt:lpstr>Setting up Google Colabs</vt:lpstr>
      <vt:lpstr>Data Cleaning</vt:lpstr>
      <vt:lpstr>Descriptive Statistics and Correlation Matrix</vt:lpstr>
      <vt:lpstr>Correlations Visualised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Weir</dc:creator>
  <cp:lastModifiedBy>Nathan Weir</cp:lastModifiedBy>
  <cp:revision>4</cp:revision>
  <dcterms:created xsi:type="dcterms:W3CDTF">2024-11-13T10:09:02Z</dcterms:created>
  <dcterms:modified xsi:type="dcterms:W3CDTF">2024-11-15T20:39:29Z</dcterms:modified>
</cp:coreProperties>
</file>