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57" r:id="rId5"/>
    <p:sldId id="260" r:id="rId6"/>
    <p:sldId id="258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3"/>
    <p:restoredTop sz="96296"/>
  </p:normalViewPr>
  <p:slideViewPr>
    <p:cSldViewPr snapToGrid="0">
      <p:cViewPr varScale="1">
        <p:scale>
          <a:sx n="77" d="100"/>
          <a:sy n="7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70D28-805E-AB41-BF34-76998D0BF3C1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91D8E-4627-6041-9C3B-A62FCEAC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4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91D8E-4627-6041-9C3B-A62FCEAC4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7E76-2126-B11E-7249-FB3C18D2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A527-CF73-BF2E-8816-C4383C23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A78D-EC4E-84AB-FADA-9E3AE49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ACE8-B745-2CDE-16CB-20F2474E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5D3B-2343-32DD-11AE-E4D80970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27E-59FD-AD01-89AC-0733928C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43A5-2D1D-95D6-224D-30ECE2351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BD23-1960-30CE-A115-3FC20B1C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AAE8-44EE-DABE-C257-59511FCA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D308-885A-E890-BB89-B78C6044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799DA-80E4-A82F-5B1A-130045472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DD8B-5366-1709-3D37-8DFCEEB0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57F4-09DF-4680-3700-E82A094B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4B95-F093-D961-2EA7-2A145EF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F36A-10CC-0BB5-CE3D-0138DA84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9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0C59-11B0-4E18-25FC-96D282CD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04B4-B046-F004-C202-A3A71E1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24901-8891-263B-7BC2-B2AECE19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0A38-6A63-4237-1289-843EFBA5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40C5-0513-59DB-ACBE-26E7B90C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1FBC-96C5-51BF-033F-6896D73F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C95A-740A-AB32-26DB-1DAA17A9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BC41-E275-5B5B-A634-9DC086BA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B82D-FF28-2898-F76C-6A65F20A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D6F5-F809-64F8-23B8-57A00FC4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5551-D4EB-CD8F-12D0-9FB72591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4830-547B-F9E2-B838-B49517F81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475CC-297E-7A90-66FC-1981466E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1C535-930B-97D5-C59E-1033963A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6A6A-2102-E04D-986B-DF7E56E6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9BA8-2374-A389-3087-7FBA560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08DF-A00B-3C10-50E5-3FDB7F16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5A56-FDA9-C660-76E8-33FAED0D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3E31C-5CE3-8EC4-A088-4166CA103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2969-A1FA-4E5F-140F-276D9730B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16B70-581E-B075-E631-C5C05AB13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C66CC-3D5D-4F41-38DB-9506C37D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E0A9F-BBE4-32F9-DEB9-0A83E0F7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13C1-2BC5-453B-E654-21F073D1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8479-92CB-5D41-0421-682C2EA3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EBD0-2E54-B953-0117-459AB72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70B7-AC31-E32E-5CB7-A1E58DBA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17407-F4A2-E838-F327-B1FD20A5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55300-CA15-C56E-604F-312BEEF4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8493E-2343-D9E9-F41B-9640723D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6424-DDE1-F307-9915-C624BABA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242E-F899-654F-BD72-60D65000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4135-6FEC-05A8-D6BE-5280F229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FDEC-C4CA-FD95-F74D-F530AD92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A1C6-4F81-A30B-90A7-9552C30B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04EB-0EBC-E5F7-56C7-9CD3C4A5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7B29-144E-2C09-009F-8E65E60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904A-ADD5-EABE-0B42-B1892A3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C0E38-CE2C-E4C4-6992-8183BE9E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C1B49-4E82-7ADE-A4A1-07986C74E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7BE5-9B21-61E9-D0E7-33943A75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1FA3-ECFA-F83D-F539-F9673438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0D32-6C10-0B82-F662-2D8FF2D4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8F69D-908D-B7A1-BF8B-A8608AFF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8F8D-6ED5-CA62-A539-29FD611B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CA1A-6E5A-E3F4-9FBC-71B64D675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B955C-718A-6446-B55F-18E5460AF47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0168-C146-B268-D489-9D84D58D1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4268-517C-4439-2FB6-05892C25D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46BE1-FFBC-A249-9889-4F76A995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F89566EA-1FBC-858C-2A4B-29DE7C35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68ED1-2C33-97E1-B7F3-1704204A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Power BI Project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D4925-28D5-CAE5-83C8-CB668B3D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Nathan Weir</a:t>
            </a:r>
          </a:p>
        </p:txBody>
      </p:sp>
    </p:spTree>
    <p:extLst>
      <p:ext uri="{BB962C8B-B14F-4D97-AF65-F5344CB8AC3E}">
        <p14:creationId xmlns:p14="http://schemas.microsoft.com/office/powerpoint/2010/main" val="14021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E86BE-D48C-E04F-09FE-29C12D34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DA00-B9E7-75E9-184B-F1E6630F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2292277"/>
            <a:ext cx="3971925" cy="437881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‘financial’ dataset used for this project was taken from the </a:t>
            </a:r>
            <a:r>
              <a:rPr lang="en-US" sz="2000" dirty="0" err="1"/>
              <a:t>PowerBI</a:t>
            </a:r>
            <a:r>
              <a:rPr lang="en-US" sz="2000" dirty="0"/>
              <a:t> sample databases </a:t>
            </a:r>
          </a:p>
          <a:p>
            <a:r>
              <a:rPr lang="en-US" sz="2000" dirty="0"/>
              <a:t>It is comprised of sample financial data from a global business.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A7D4AB-0738-C522-1C01-E281C614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9" y="1792602"/>
            <a:ext cx="7772400" cy="48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AE609-94E1-D443-7DDA-FA875AAC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05C1-9618-DF25-C24D-9E3BDDEE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Business questions: </a:t>
            </a:r>
          </a:p>
          <a:p>
            <a:r>
              <a:rPr lang="en-US" sz="2000" dirty="0"/>
              <a:t>What are the total sales and profit trends over the years? </a:t>
            </a:r>
          </a:p>
          <a:p>
            <a:r>
              <a:rPr lang="en-US" sz="2000" dirty="0"/>
              <a:t>Which product or segment is generating the most profit?</a:t>
            </a:r>
          </a:p>
          <a:p>
            <a:r>
              <a:rPr lang="en-US" sz="2000" dirty="0"/>
              <a:t>How have discounts impacted the overall sales?</a:t>
            </a:r>
          </a:p>
          <a:p>
            <a:r>
              <a:rPr lang="en-US" sz="2000" dirty="0"/>
              <a:t>Which month has the highest sales performance?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During the project I aimed to answer these questions by creating a user-friendly interactive dashboard, consisting of a combination of visuals and slicers to allow in-depth analysis of this dataset.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57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7EC65-D735-CEB7-787E-DE1E2548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4F77-F84E-E9A7-A77A-3A04965F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116276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Once the data was loaded into Power BI I selected ‘transform data’ to access Power Query, this is the tool I used to clean the data. </a:t>
            </a:r>
          </a:p>
          <a:p>
            <a:r>
              <a:rPr lang="en-US" sz="2000" dirty="0">
                <a:cs typeface="Arial" panose="020B0604020202020204" pitchFamily="34" charset="0"/>
              </a:rPr>
              <a:t>The next step was the clean the data in Power Query, to do this I need to look at the business questions to establish what data is required to create the necessary visuals. </a:t>
            </a:r>
          </a:p>
          <a:p>
            <a:r>
              <a:rPr lang="en-US" sz="2000" dirty="0">
                <a:cs typeface="Arial" panose="020B0604020202020204" pitchFamily="34" charset="0"/>
              </a:rPr>
              <a:t>I then removed unnecessary columns such as month number, month name and year. I also created a new column for discount as a percentage of the standard price of each product by using the formula: 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Discount percentage = </a:t>
            </a:r>
            <a:r>
              <a:rPr lang="en-GB" sz="2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DIVIDE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financials[Discounts]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, </a:t>
            </a:r>
            <a:r>
              <a:rPr lang="en-GB" sz="2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financials[Gross Sales]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). </a:t>
            </a:r>
            <a:endParaRPr lang="en-US" sz="2000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I then removed duplicate rows and missing values from the dataset. </a:t>
            </a:r>
          </a:p>
          <a:p>
            <a:r>
              <a:rPr lang="en-US" sz="2000" dirty="0">
                <a:cs typeface="Arial" panose="020B0604020202020204" pitchFamily="34" charset="0"/>
              </a:rPr>
              <a:t>The next step was to assign each column the correct data type. </a:t>
            </a:r>
          </a:p>
          <a:p>
            <a:r>
              <a:rPr lang="en-US" sz="2000" dirty="0">
                <a:cs typeface="Arial" panose="020B0604020202020204" pitchFamily="34" charset="0"/>
              </a:rPr>
              <a:t>I used trim and clean to get rid of any spaces and non-printable characters.</a:t>
            </a:r>
          </a:p>
          <a:p>
            <a:r>
              <a:rPr lang="en-US" sz="2000" dirty="0">
                <a:cs typeface="Arial" panose="020B0604020202020204" pitchFamily="34" charset="0"/>
              </a:rPr>
              <a:t>Finally,  I closed and loaded this data back into Power BI to create visuals.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33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2C8EB-A504-36F5-BE9F-6F9C27E5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Dashboard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3339-21F2-A8E0-A61E-04310460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0"/>
            <a:ext cx="9724031" cy="497272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This dashboard consists of the following visuals:</a:t>
            </a:r>
          </a:p>
          <a:p>
            <a:r>
              <a:rPr lang="en-US" sz="2000" dirty="0"/>
              <a:t>A line graph displaying sales data </a:t>
            </a:r>
          </a:p>
          <a:p>
            <a:r>
              <a:rPr lang="en-US" sz="2000" dirty="0"/>
              <a:t>A line graph showing profit data.</a:t>
            </a:r>
          </a:p>
          <a:p>
            <a:r>
              <a:rPr lang="en-US" sz="2000" dirty="0"/>
              <a:t>A pie chart showing the proportion of profit for each segment </a:t>
            </a:r>
          </a:p>
          <a:p>
            <a:r>
              <a:rPr lang="en-US" sz="2000" dirty="0"/>
              <a:t>A pie chart showing the proportion of profit for each product </a:t>
            </a:r>
          </a:p>
          <a:p>
            <a:r>
              <a:rPr lang="en-US" sz="2000" dirty="0"/>
              <a:t>A table and a scatter chart to show how units sold and sales revenue are affected by discount percentage for products </a:t>
            </a:r>
          </a:p>
          <a:p>
            <a:r>
              <a:rPr lang="en-US" sz="2000" dirty="0"/>
              <a:t>A card to show total sales revenue</a:t>
            </a:r>
          </a:p>
          <a:p>
            <a:r>
              <a:rPr lang="en-US" sz="2000" dirty="0"/>
              <a:t>A card to show total profit </a:t>
            </a:r>
          </a:p>
          <a:p>
            <a:r>
              <a:rPr lang="en-US" sz="2000" dirty="0"/>
              <a:t>A card to show total profit margin </a:t>
            </a:r>
          </a:p>
          <a:p>
            <a:r>
              <a:rPr lang="en-US" sz="2000" dirty="0"/>
              <a:t>A slicer for product </a:t>
            </a:r>
          </a:p>
          <a:p>
            <a:r>
              <a:rPr lang="en-US" sz="2000" dirty="0"/>
              <a:t>A slicer for country </a:t>
            </a:r>
          </a:p>
          <a:p>
            <a:r>
              <a:rPr lang="en-US" sz="2000" dirty="0"/>
              <a:t>A slicer for year</a:t>
            </a:r>
          </a:p>
        </p:txBody>
      </p:sp>
    </p:spTree>
    <p:extLst>
      <p:ext uri="{BB962C8B-B14F-4D97-AF65-F5344CB8AC3E}">
        <p14:creationId xmlns:p14="http://schemas.microsoft.com/office/powerpoint/2010/main" val="28843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0BFC0-2177-AFD0-3BF3-ED4C0C10B00C}"/>
              </a:ext>
            </a:extLst>
          </p:cNvPr>
          <p:cNvSpPr txBox="1"/>
          <p:nvPr/>
        </p:nvSpPr>
        <p:spPr>
          <a:xfrm>
            <a:off x="8972201" y="325466"/>
            <a:ext cx="3040664" cy="5675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sales: $118.73M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units sold: 1,125,806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Government is the segment generating the highest profit; with 65% of all profits coming through this segment, this equates to $11.39M.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October (2014) is the month with the highest sales performance, generating $12.4M in sales revenue.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8" name="Content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C4AE5D69-74D6-AE55-0C7F-943A0D56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135" y="178320"/>
            <a:ext cx="8793066" cy="494609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68413-08EE-02BF-076F-5BC0A9F2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2" y="-364904"/>
            <a:ext cx="5054853" cy="109890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Discounts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3F7FF5-555B-2B70-4A99-035DC2F3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9" y="1030579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As seen in the table and scatter chart there is no relationship between discount percentage and sales revenue or units sold. </a:t>
            </a:r>
          </a:p>
          <a:p>
            <a:endParaRPr lang="en-US" sz="2000" dirty="0"/>
          </a:p>
          <a:p>
            <a:r>
              <a:rPr lang="en-US" sz="2000" dirty="0"/>
              <a:t>Therefore, this business should only give out discounts as a last resort option to get rid of stock as they are not enhancing units sold or sales revenue.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A216613E-427B-E21D-FC8A-BD27DB12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7" y="184549"/>
            <a:ext cx="7096123" cy="60317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6F402-C483-DEB9-D34B-EE3BE1D7CD0B}"/>
              </a:ext>
            </a:extLst>
          </p:cNvPr>
          <p:cNvSpPr txBox="1"/>
          <p:nvPr/>
        </p:nvSpPr>
        <p:spPr>
          <a:xfrm>
            <a:off x="9058276" y="418742"/>
            <a:ext cx="3070234" cy="58391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This screenshot demonstrates the interactivity of this dashboard.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Businesses could use a dashboard like this to compare performance in a specific year or country for a specific product.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For example, based on this data, the business could look to at marketing more towards government in the USA. This is because 48% of profit is from government in the USA but it is 65% when looking at the data from all countries.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7424FB3E-86F0-9EAB-48B2-08C743260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0" y="85725"/>
            <a:ext cx="9077867" cy="5100638"/>
          </a:xfrm>
        </p:spPr>
      </p:pic>
    </p:spTree>
    <p:extLst>
      <p:ext uri="{BB962C8B-B14F-4D97-AF65-F5344CB8AC3E}">
        <p14:creationId xmlns:p14="http://schemas.microsoft.com/office/powerpoint/2010/main" val="32041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D76F6-D7F3-30F2-3C5F-1336269D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7440-F21B-5889-1454-CCA5DAFE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91969"/>
            <a:ext cx="9724031" cy="3771411"/>
          </a:xfrm>
        </p:spPr>
        <p:txBody>
          <a:bodyPr anchor="ctr"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2000" dirty="0"/>
              <a:t>Aside from the dramatic drop-off in November, it appears that this business’s sales performance has improved from August to December 2014. Which is positive and shows that this business is on a good path towards continued success. </a:t>
            </a:r>
          </a:p>
          <a:p>
            <a:endParaRPr lang="en-US" sz="2000" dirty="0"/>
          </a:p>
          <a:p>
            <a:r>
              <a:rPr lang="en-US" sz="2000" dirty="0"/>
              <a:t>Moving forward, this business could potentially increase its prices, find new more profitable products to sell and reduce its costs as its overall profit margin is just 7% which is fairly low. A global business producing this much revenue over 15 months should aim for profit margins above 10%. </a:t>
            </a:r>
          </a:p>
          <a:p>
            <a:endParaRPr lang="en-US" sz="2000" dirty="0"/>
          </a:p>
          <a:p>
            <a:r>
              <a:rPr lang="en-US" sz="2000" dirty="0"/>
              <a:t>Overall, this dashboard can be used by businesses to take a deep dive into their financial data and gain insights into how and/or where they can improve their sales revenue and profits.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91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702</Words>
  <Application>Microsoft Macintosh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 BI Project</vt:lpstr>
      <vt:lpstr>The Dataset</vt:lpstr>
      <vt:lpstr>Objectives</vt:lpstr>
      <vt:lpstr>ETL Process</vt:lpstr>
      <vt:lpstr>Dashboard Overview </vt:lpstr>
      <vt:lpstr>PowerPoint Presentation</vt:lpstr>
      <vt:lpstr>Discounts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Weir</dc:creator>
  <cp:lastModifiedBy>Nathan Weir</cp:lastModifiedBy>
  <cp:revision>8</cp:revision>
  <dcterms:created xsi:type="dcterms:W3CDTF">2024-10-08T19:52:27Z</dcterms:created>
  <dcterms:modified xsi:type="dcterms:W3CDTF">2024-11-15T19:30:31Z</dcterms:modified>
</cp:coreProperties>
</file>