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09"/>
    <p:restoredTop sz="96296"/>
  </p:normalViewPr>
  <p:slideViewPr>
    <p:cSldViewPr snapToGrid="0">
      <p:cViewPr varScale="1">
        <p:scale>
          <a:sx n="55" d="100"/>
          <a:sy n="55" d="100"/>
        </p:scale>
        <p:origin x="216" y="1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576913-15BE-7D46-A6B7-D97C9E596596}" type="datetimeFigureOut">
              <a:rPr lang="en-US" smtClean="0"/>
              <a:t>11/15/24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1568D0-1587-7447-8E1F-165CB87E59EE}" type="slidenum">
              <a:rPr lang="en-US" smtClean="0"/>
              <a:t>‹#›</a:t>
            </a:fld>
            <a:endParaRPr lang="en-US"/>
          </a:p>
        </p:txBody>
      </p:sp>
    </p:spTree>
    <p:extLst>
      <p:ext uri="{BB962C8B-B14F-4D97-AF65-F5344CB8AC3E}">
        <p14:creationId xmlns:p14="http://schemas.microsoft.com/office/powerpoint/2010/main" val="26421443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1568D0-1587-7447-8E1F-165CB87E59EE}" type="slidenum">
              <a:rPr lang="en-US" smtClean="0"/>
              <a:t>2</a:t>
            </a:fld>
            <a:endParaRPr lang="en-US"/>
          </a:p>
        </p:txBody>
      </p:sp>
    </p:spTree>
    <p:extLst>
      <p:ext uri="{BB962C8B-B14F-4D97-AF65-F5344CB8AC3E}">
        <p14:creationId xmlns:p14="http://schemas.microsoft.com/office/powerpoint/2010/main" val="264234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76C6B-69B8-A0FD-0F84-5A096FE82B1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535B8B5-E059-FFC2-B818-390F3B0C06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F06E63D-367B-ED57-D02E-6F2F9733F883}"/>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D414D57B-2270-DE8E-BC51-76A26D756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212E9-7D4B-3A7F-CCD0-7BA21C3BF02C}"/>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145021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2906-80A6-1D0C-0257-7D8F05AC439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F78CB76-D52F-626C-D6CE-5140DF46367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EEAFE83-ED8D-20DB-3A3C-BA60032C2CD2}"/>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DD7036A4-238F-89D2-7162-D0F26E78B0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14CAFE-627C-3D1D-BD6B-7259E918633F}"/>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2282382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2D7DB-160B-A939-A408-6C0704BA2BC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1969FB8-268B-1970-FD0B-247D0925DA0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AE0CC6E-F7FA-897C-D142-EE9507A0CF9A}"/>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362848E0-4B80-76F9-ACE9-3A84BC9A0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711232-BC44-5041-5E60-D17C58BF423A}"/>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3889585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8A95D-3A1B-E703-3167-A9CE77B381F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FF867B8-D29A-1425-04C4-29AA11211A1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BBB2E48-BCAB-FDBD-FC85-52EF6569DD73}"/>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B7DDED21-BCD4-65CB-24BD-42B48F2BB5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CEA36-8F9E-3DBE-7D9C-EDE056DB5551}"/>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1454170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ED88-03B3-4E8A-614C-1996C86A318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5983390-FE97-4555-9502-63D1A7ED02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5FB8C96-72D8-BF8B-E68D-0314D50AB298}"/>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842CEB38-3764-03CB-CD80-A57E75381F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F142A-ADC6-AAD7-2DBD-756166A2B0B6}"/>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2375479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0794-001F-ACD6-B71C-EB4546FE376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EC120CD-D5FD-8204-05EE-84104DBFBC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8278C02-7A1F-6C5E-4458-8AB836DFD74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A3E1AB-7632-A3C5-385F-07F909050D60}"/>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6" name="Footer Placeholder 5">
            <a:extLst>
              <a:ext uri="{FF2B5EF4-FFF2-40B4-BE49-F238E27FC236}">
                <a16:creationId xmlns:a16="http://schemas.microsoft.com/office/drawing/2014/main" id="{0AE7EA05-5DB4-D2BD-CD85-653F66D076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DB0BFA-82C5-D3CA-267E-CA2A8BE8A516}"/>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918720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E6B04-85F2-AD22-2866-A1F419F1215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D913857-2687-78F5-8741-A16EAA19DB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59411C-D56B-1DFB-1C02-34BF8694232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36A11B5-E89F-E6A0-633D-A87638BB9E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0C58A1-9D99-D3EB-4F94-FB2CECAFAF0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AEF230D3-B0E9-C1B4-32F4-5799113C1862}"/>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8" name="Footer Placeholder 7">
            <a:extLst>
              <a:ext uri="{FF2B5EF4-FFF2-40B4-BE49-F238E27FC236}">
                <a16:creationId xmlns:a16="http://schemas.microsoft.com/office/drawing/2014/main" id="{37EE4CB7-7BBE-3E90-6745-B29F38230F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87A94A4-25F1-A634-4679-91184BB95368}"/>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2119824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0B633-A0A3-53E7-C651-18B794253D3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D5A11FD-31A3-0750-5F33-C2925BBE3FF3}"/>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4" name="Footer Placeholder 3">
            <a:extLst>
              <a:ext uri="{FF2B5EF4-FFF2-40B4-BE49-F238E27FC236}">
                <a16:creationId xmlns:a16="http://schemas.microsoft.com/office/drawing/2014/main" id="{318F41BE-9B0C-EF9B-5F9F-D68EC47E25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86BF1A-6574-6FF5-5300-38F3B1BB27DC}"/>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1980121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58A5F5-EE1E-A1D4-256F-583D6CFAC088}"/>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3" name="Footer Placeholder 2">
            <a:extLst>
              <a:ext uri="{FF2B5EF4-FFF2-40B4-BE49-F238E27FC236}">
                <a16:creationId xmlns:a16="http://schemas.microsoft.com/office/drawing/2014/main" id="{10844AA8-5136-C2F6-828B-B0209E89BE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59575A-3D2E-E647-1211-F619F1061B7C}"/>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3654764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5ABE5-8507-225B-28A6-A4C30C1DEA8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98499BD-B089-EA1E-5B63-EADAF6C4B9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35A5A5A-292E-6EAA-D2CA-0E633D6DDF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24D45E9-0CBD-9492-E930-C430A1F8F690}"/>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6" name="Footer Placeholder 5">
            <a:extLst>
              <a:ext uri="{FF2B5EF4-FFF2-40B4-BE49-F238E27FC236}">
                <a16:creationId xmlns:a16="http://schemas.microsoft.com/office/drawing/2014/main" id="{64ED0B5D-4495-98F1-357D-9B8F3DF79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07EB29-78CE-208C-A47A-59394BCEDC4A}"/>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3815864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4923-384E-C94E-BECD-45104F05145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8061C8E-311C-B4D5-A57D-7A6290DA4F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7B1084-18A7-2DB4-B811-76BC750238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CD2C7C8-F823-FDBB-A398-085A02A68C8E}"/>
              </a:ext>
            </a:extLst>
          </p:cNvPr>
          <p:cNvSpPr>
            <a:spLocks noGrp="1"/>
          </p:cNvSpPr>
          <p:nvPr>
            <p:ph type="dt" sz="half" idx="10"/>
          </p:nvPr>
        </p:nvSpPr>
        <p:spPr/>
        <p:txBody>
          <a:bodyPr/>
          <a:lstStyle/>
          <a:p>
            <a:fld id="{3E34CC2D-3AFB-2146-A318-7EF801897724}" type="datetimeFigureOut">
              <a:rPr lang="en-US" smtClean="0"/>
              <a:t>11/15/24</a:t>
            </a:fld>
            <a:endParaRPr lang="en-US"/>
          </a:p>
        </p:txBody>
      </p:sp>
      <p:sp>
        <p:nvSpPr>
          <p:cNvPr id="6" name="Footer Placeholder 5">
            <a:extLst>
              <a:ext uri="{FF2B5EF4-FFF2-40B4-BE49-F238E27FC236}">
                <a16:creationId xmlns:a16="http://schemas.microsoft.com/office/drawing/2014/main" id="{87AAC642-73AD-1B4E-79AF-F00768F734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9BE9E4-0035-2C79-BCE0-CF66EC43B9A4}"/>
              </a:ext>
            </a:extLst>
          </p:cNvPr>
          <p:cNvSpPr>
            <a:spLocks noGrp="1"/>
          </p:cNvSpPr>
          <p:nvPr>
            <p:ph type="sldNum" sz="quarter" idx="12"/>
          </p:nvPr>
        </p:nvSpPr>
        <p:spPr/>
        <p:txBody>
          <a:bodyPr/>
          <a:lstStyle/>
          <a:p>
            <a:fld id="{72AF0AE6-64E8-6046-8607-203CC72ACB7B}" type="slidenum">
              <a:rPr lang="en-US" smtClean="0"/>
              <a:t>‹#›</a:t>
            </a:fld>
            <a:endParaRPr lang="en-US"/>
          </a:p>
        </p:txBody>
      </p:sp>
    </p:spTree>
    <p:extLst>
      <p:ext uri="{BB962C8B-B14F-4D97-AF65-F5344CB8AC3E}">
        <p14:creationId xmlns:p14="http://schemas.microsoft.com/office/powerpoint/2010/main" val="3950412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4A85CB-857E-1B57-F018-636D25B546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F5BB6AB-9AAB-FE3A-CC61-91B89F9563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E90513-D863-B216-548C-42B4E9944C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34CC2D-3AFB-2146-A318-7EF801897724}" type="datetimeFigureOut">
              <a:rPr lang="en-US" smtClean="0"/>
              <a:t>11/15/24</a:t>
            </a:fld>
            <a:endParaRPr lang="en-US"/>
          </a:p>
        </p:txBody>
      </p:sp>
      <p:sp>
        <p:nvSpPr>
          <p:cNvPr id="5" name="Footer Placeholder 4">
            <a:extLst>
              <a:ext uri="{FF2B5EF4-FFF2-40B4-BE49-F238E27FC236}">
                <a16:creationId xmlns:a16="http://schemas.microsoft.com/office/drawing/2014/main" id="{5237FB91-CA76-B9BB-739C-3CF98CEB0E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0AFBC61-5158-02D8-969A-F8ADA72369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AF0AE6-64E8-6046-8607-203CC72ACB7B}" type="slidenum">
              <a:rPr lang="en-US" smtClean="0"/>
              <a:t>‹#›</a:t>
            </a:fld>
            <a:endParaRPr lang="en-US"/>
          </a:p>
        </p:txBody>
      </p:sp>
    </p:spTree>
    <p:extLst>
      <p:ext uri="{BB962C8B-B14F-4D97-AF65-F5344CB8AC3E}">
        <p14:creationId xmlns:p14="http://schemas.microsoft.com/office/powerpoint/2010/main" val="1755446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880886B-02ED-4317-9236-CB60C22CF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C09FD-E5F2-B0D0-38A1-BA43925D9A3D}"/>
              </a:ext>
            </a:extLst>
          </p:cNvPr>
          <p:cNvSpPr>
            <a:spLocks noGrp="1"/>
          </p:cNvSpPr>
          <p:nvPr>
            <p:ph type="ctrTitle"/>
          </p:nvPr>
        </p:nvSpPr>
        <p:spPr>
          <a:xfrm>
            <a:off x="640080" y="4419600"/>
            <a:ext cx="10908792" cy="1203960"/>
          </a:xfrm>
        </p:spPr>
        <p:txBody>
          <a:bodyPr anchor="ctr">
            <a:normAutofit/>
          </a:bodyPr>
          <a:lstStyle/>
          <a:p>
            <a:r>
              <a:rPr lang="en-US" sz="6100"/>
              <a:t>Superstore sales Tableau Project </a:t>
            </a:r>
          </a:p>
        </p:txBody>
      </p:sp>
      <p:sp>
        <p:nvSpPr>
          <p:cNvPr id="3" name="Subtitle 2">
            <a:extLst>
              <a:ext uri="{FF2B5EF4-FFF2-40B4-BE49-F238E27FC236}">
                <a16:creationId xmlns:a16="http://schemas.microsoft.com/office/drawing/2014/main" id="{E0526F11-91FA-3DA8-3171-5AEF1E836918}"/>
              </a:ext>
            </a:extLst>
          </p:cNvPr>
          <p:cNvSpPr>
            <a:spLocks noGrp="1"/>
          </p:cNvSpPr>
          <p:nvPr>
            <p:ph type="subTitle" idx="1"/>
          </p:nvPr>
        </p:nvSpPr>
        <p:spPr>
          <a:xfrm>
            <a:off x="640080" y="5669280"/>
            <a:ext cx="10908792" cy="548640"/>
          </a:xfrm>
        </p:spPr>
        <p:txBody>
          <a:bodyPr anchor="ctr">
            <a:normAutofit/>
          </a:bodyPr>
          <a:lstStyle/>
          <a:p>
            <a:r>
              <a:rPr lang="en-US"/>
              <a:t>Nathan Weir </a:t>
            </a:r>
          </a:p>
        </p:txBody>
      </p:sp>
      <p:pic>
        <p:nvPicPr>
          <p:cNvPr id="5" name="Picture 4">
            <a:extLst>
              <a:ext uri="{FF2B5EF4-FFF2-40B4-BE49-F238E27FC236}">
                <a16:creationId xmlns:a16="http://schemas.microsoft.com/office/drawing/2014/main" id="{FD59F0A9-BA42-7F2F-FE04-33B9B94E9C69}"/>
              </a:ext>
            </a:extLst>
          </p:cNvPr>
          <p:cNvPicPr>
            <a:picLocks noChangeAspect="1"/>
          </p:cNvPicPr>
          <p:nvPr/>
        </p:nvPicPr>
        <p:blipFill>
          <a:blip r:embed="rId2"/>
          <a:srcRect l="10346" r="7912" b="2"/>
          <a:stretch/>
        </p:blipFill>
        <p:spPr>
          <a:xfrm>
            <a:off x="6" y="-11"/>
            <a:ext cx="6095994" cy="4194796"/>
          </a:xfrm>
          <a:custGeom>
            <a:avLst/>
            <a:gdLst/>
            <a:ahLst/>
            <a:cxnLst/>
            <a:rect l="l" t="t" r="r" b="b"/>
            <a:pathLst>
              <a:path w="6002835" h="4194796">
                <a:moveTo>
                  <a:pt x="0" y="0"/>
                </a:moveTo>
                <a:lnTo>
                  <a:pt x="5999418" y="0"/>
                </a:lnTo>
                <a:lnTo>
                  <a:pt x="5996190" y="32760"/>
                </a:lnTo>
                <a:cubicBezTo>
                  <a:pt x="5998706" y="293110"/>
                  <a:pt x="5983874" y="553460"/>
                  <a:pt x="5997116" y="813682"/>
                </a:cubicBezTo>
                <a:cubicBezTo>
                  <a:pt x="6007314" y="1015047"/>
                  <a:pt x="6000824" y="1216284"/>
                  <a:pt x="5997116" y="1417522"/>
                </a:cubicBezTo>
                <a:cubicBezTo>
                  <a:pt x="5989967" y="1803471"/>
                  <a:pt x="6000824" y="2188911"/>
                  <a:pt x="5996190" y="2574351"/>
                </a:cubicBezTo>
                <a:cubicBezTo>
                  <a:pt x="5994204" y="2745205"/>
                  <a:pt x="5996454" y="2915805"/>
                  <a:pt x="6000824" y="3086660"/>
                </a:cubicBezTo>
                <a:cubicBezTo>
                  <a:pt x="6007180" y="3330611"/>
                  <a:pt x="5997382" y="3574689"/>
                  <a:pt x="5986656" y="3818514"/>
                </a:cubicBezTo>
                <a:cubicBezTo>
                  <a:pt x="5983054" y="3885559"/>
                  <a:pt x="5982107" y="3952684"/>
                  <a:pt x="5983808" y="4019746"/>
                </a:cubicBezTo>
                <a:lnTo>
                  <a:pt x="5993788" y="4173418"/>
                </a:lnTo>
                <a:lnTo>
                  <a:pt x="5955106" y="4175101"/>
                </a:lnTo>
                <a:cubicBezTo>
                  <a:pt x="5890100" y="4175133"/>
                  <a:pt x="5825078" y="4173227"/>
                  <a:pt x="5760087" y="4171956"/>
                </a:cubicBezTo>
                <a:cubicBezTo>
                  <a:pt x="5521345" y="4167509"/>
                  <a:pt x="5282477" y="4171956"/>
                  <a:pt x="5044242" y="4149213"/>
                </a:cubicBezTo>
                <a:cubicBezTo>
                  <a:pt x="4979506" y="4143051"/>
                  <a:pt x="4914326" y="4139111"/>
                  <a:pt x="4849272" y="4139890"/>
                </a:cubicBezTo>
                <a:cubicBezTo>
                  <a:pt x="4784218" y="4140668"/>
                  <a:pt x="4719291" y="4146163"/>
                  <a:pt x="4655063" y="4158869"/>
                </a:cubicBezTo>
                <a:cubicBezTo>
                  <a:pt x="4447578" y="4199146"/>
                  <a:pt x="4239457" y="4201688"/>
                  <a:pt x="4029811" y="4185424"/>
                </a:cubicBezTo>
                <a:cubicBezTo>
                  <a:pt x="3943792" y="4178690"/>
                  <a:pt x="3857774" y="4167509"/>
                  <a:pt x="3771375" y="4169669"/>
                </a:cubicBezTo>
                <a:cubicBezTo>
                  <a:pt x="3623225" y="4173608"/>
                  <a:pt x="3474948" y="4165603"/>
                  <a:pt x="3326672" y="4167636"/>
                </a:cubicBezTo>
                <a:cubicBezTo>
                  <a:pt x="3322669" y="4168208"/>
                  <a:pt x="3318578" y="4167674"/>
                  <a:pt x="3314855" y="4166111"/>
                </a:cubicBezTo>
                <a:cubicBezTo>
                  <a:pt x="3278008" y="4140827"/>
                  <a:pt x="3237604" y="4150610"/>
                  <a:pt x="3199487" y="4157217"/>
                </a:cubicBezTo>
                <a:cubicBezTo>
                  <a:pt x="3072810" y="4179198"/>
                  <a:pt x="2946260" y="4189998"/>
                  <a:pt x="2817550" y="4172972"/>
                </a:cubicBezTo>
                <a:cubicBezTo>
                  <a:pt x="2694647" y="4155146"/>
                  <a:pt x="2569990" y="4152923"/>
                  <a:pt x="2446541" y="4166365"/>
                </a:cubicBezTo>
                <a:cubicBezTo>
                  <a:pt x="2276791" y="4186186"/>
                  <a:pt x="2107677" y="4181993"/>
                  <a:pt x="1938308" y="4166365"/>
                </a:cubicBezTo>
                <a:cubicBezTo>
                  <a:pt x="1869570" y="4160013"/>
                  <a:pt x="1799815" y="4149213"/>
                  <a:pt x="1731712" y="4165095"/>
                </a:cubicBezTo>
                <a:cubicBezTo>
                  <a:pt x="1647854" y="4184535"/>
                  <a:pt x="1564250" y="4178182"/>
                  <a:pt x="1480137" y="4173862"/>
                </a:cubicBezTo>
                <a:cubicBezTo>
                  <a:pt x="1373663" y="4168271"/>
                  <a:pt x="1267442" y="4152135"/>
                  <a:pt x="1160586" y="4164841"/>
                </a:cubicBezTo>
                <a:cubicBezTo>
                  <a:pt x="1111161" y="4170685"/>
                  <a:pt x="1062116" y="4179961"/>
                  <a:pt x="1012055" y="4177547"/>
                </a:cubicBezTo>
                <a:cubicBezTo>
                  <a:pt x="873562" y="4171194"/>
                  <a:pt x="735196" y="4163697"/>
                  <a:pt x="596449" y="4164841"/>
                </a:cubicBezTo>
                <a:cubicBezTo>
                  <a:pt x="538383" y="4165222"/>
                  <a:pt x="480699" y="4167128"/>
                  <a:pt x="422887" y="4171321"/>
                </a:cubicBezTo>
                <a:cubicBezTo>
                  <a:pt x="315015" y="4179198"/>
                  <a:pt x="207524" y="4168525"/>
                  <a:pt x="100033" y="4164714"/>
                </a:cubicBezTo>
                <a:lnTo>
                  <a:pt x="0" y="4169195"/>
                </a:lnTo>
                <a:close/>
              </a:path>
            </a:pathLst>
          </a:custGeom>
        </p:spPr>
      </p:pic>
      <p:pic>
        <p:nvPicPr>
          <p:cNvPr id="4" name="Content Placeholder 13" descr="A screenshot of a graph&#10;&#10;Description automatically generated">
            <a:extLst>
              <a:ext uri="{FF2B5EF4-FFF2-40B4-BE49-F238E27FC236}">
                <a16:creationId xmlns:a16="http://schemas.microsoft.com/office/drawing/2014/main" id="{B3F52866-EFCA-2AC9-95C7-706BE7CFCB0E}"/>
              </a:ext>
            </a:extLst>
          </p:cNvPr>
          <p:cNvPicPr>
            <a:picLocks noChangeAspect="1"/>
          </p:cNvPicPr>
          <p:nvPr/>
        </p:nvPicPr>
        <p:blipFill>
          <a:blip r:embed="rId3"/>
          <a:srcRect r="-3" b="14145"/>
          <a:stretch/>
        </p:blipFill>
        <p:spPr>
          <a:xfrm>
            <a:off x="6019800" y="12"/>
            <a:ext cx="6172195" cy="4186171"/>
          </a:xfrm>
          <a:custGeom>
            <a:avLst/>
            <a:gdLst/>
            <a:ahLst/>
            <a:cxnLst/>
            <a:rect l="l" t="t" r="r" b="b"/>
            <a:pathLst>
              <a:path w="6009490" h="4186171">
                <a:moveTo>
                  <a:pt x="9049" y="0"/>
                </a:moveTo>
                <a:lnTo>
                  <a:pt x="6009490" y="0"/>
                </a:lnTo>
                <a:lnTo>
                  <a:pt x="6009490" y="4168273"/>
                </a:lnTo>
                <a:lnTo>
                  <a:pt x="5803951" y="4172925"/>
                </a:lnTo>
                <a:cubicBezTo>
                  <a:pt x="5729787" y="4171950"/>
                  <a:pt x="5655658" y="4168322"/>
                  <a:pt x="5581704" y="4162045"/>
                </a:cubicBezTo>
                <a:cubicBezTo>
                  <a:pt x="5474340" y="4154041"/>
                  <a:pt x="5366086" y="4142987"/>
                  <a:pt x="5259485" y="4163316"/>
                </a:cubicBezTo>
                <a:cubicBezTo>
                  <a:pt x="5142465" y="4185805"/>
                  <a:pt x="5025571" y="4185932"/>
                  <a:pt x="4907534" y="4180215"/>
                </a:cubicBezTo>
                <a:cubicBezTo>
                  <a:pt x="4806650" y="4175387"/>
                  <a:pt x="4706147" y="4149975"/>
                  <a:pt x="4604501" y="4176784"/>
                </a:cubicBezTo>
                <a:cubicBezTo>
                  <a:pt x="4594387" y="4178258"/>
                  <a:pt x="4584082" y="4177826"/>
                  <a:pt x="4574133" y="4175514"/>
                </a:cubicBezTo>
                <a:cubicBezTo>
                  <a:pt x="4462958" y="4160140"/>
                  <a:pt x="4351020" y="4172718"/>
                  <a:pt x="4239463" y="4168398"/>
                </a:cubicBezTo>
                <a:cubicBezTo>
                  <a:pt x="4188005" y="4166365"/>
                  <a:pt x="4135530" y="4167509"/>
                  <a:pt x="4084706" y="4162045"/>
                </a:cubicBezTo>
                <a:cubicBezTo>
                  <a:pt x="3968067" y="4149594"/>
                  <a:pt x="3851682" y="4142987"/>
                  <a:pt x="3736314" y="4172337"/>
                </a:cubicBezTo>
                <a:cubicBezTo>
                  <a:pt x="3702643" y="4180253"/>
                  <a:pt x="3668235" y="4184509"/>
                  <a:pt x="3633650" y="4185043"/>
                </a:cubicBezTo>
                <a:cubicBezTo>
                  <a:pt x="3520696" y="4189109"/>
                  <a:pt x="3408122" y="4181358"/>
                  <a:pt x="3295549" y="4175005"/>
                </a:cubicBezTo>
                <a:cubicBezTo>
                  <a:pt x="3217408" y="4170558"/>
                  <a:pt x="3139394" y="4160902"/>
                  <a:pt x="3061127" y="4169034"/>
                </a:cubicBezTo>
                <a:cubicBezTo>
                  <a:pt x="3015640" y="4173735"/>
                  <a:pt x="2969772" y="4173735"/>
                  <a:pt x="2924285" y="4169034"/>
                </a:cubicBezTo>
                <a:cubicBezTo>
                  <a:pt x="2840452" y="4159212"/>
                  <a:pt x="2755870" y="4157382"/>
                  <a:pt x="2671694" y="4163570"/>
                </a:cubicBezTo>
                <a:cubicBezTo>
                  <a:pt x="2546033" y="4174370"/>
                  <a:pt x="2420500" y="4183391"/>
                  <a:pt x="2294459" y="4166238"/>
                </a:cubicBezTo>
                <a:cubicBezTo>
                  <a:pt x="2222976" y="4155006"/>
                  <a:pt x="2150298" y="4153685"/>
                  <a:pt x="2078460" y="4162300"/>
                </a:cubicBezTo>
                <a:cubicBezTo>
                  <a:pt x="1907313" y="4186314"/>
                  <a:pt x="1735785" y="4178563"/>
                  <a:pt x="1564257" y="4168653"/>
                </a:cubicBezTo>
                <a:cubicBezTo>
                  <a:pt x="1449650" y="4161918"/>
                  <a:pt x="1334536" y="4149594"/>
                  <a:pt x="1220183" y="4165857"/>
                </a:cubicBezTo>
                <a:cubicBezTo>
                  <a:pt x="1074321" y="4186186"/>
                  <a:pt x="928331" y="4179452"/>
                  <a:pt x="782087" y="4173481"/>
                </a:cubicBezTo>
                <a:cubicBezTo>
                  <a:pt x="674723" y="4169034"/>
                  <a:pt x="567232" y="4155565"/>
                  <a:pt x="459614" y="4172210"/>
                </a:cubicBezTo>
                <a:cubicBezTo>
                  <a:pt x="448535" y="4173722"/>
                  <a:pt x="437265" y="4172591"/>
                  <a:pt x="426706" y="4168907"/>
                </a:cubicBezTo>
                <a:cubicBezTo>
                  <a:pt x="385869" y="4155464"/>
                  <a:pt x="342085" y="4153660"/>
                  <a:pt x="300283" y="4163697"/>
                </a:cubicBezTo>
                <a:cubicBezTo>
                  <a:pt x="223159" y="4180596"/>
                  <a:pt x="146162" y="4187965"/>
                  <a:pt x="67640" y="4172591"/>
                </a:cubicBezTo>
                <a:lnTo>
                  <a:pt x="14015" y="4169393"/>
                </a:lnTo>
                <a:lnTo>
                  <a:pt x="28554" y="3856095"/>
                </a:lnTo>
                <a:cubicBezTo>
                  <a:pt x="30458" y="3735660"/>
                  <a:pt x="27412" y="3615306"/>
                  <a:pt x="15626" y="3495237"/>
                </a:cubicBezTo>
                <a:cubicBezTo>
                  <a:pt x="-847" y="3348740"/>
                  <a:pt x="-4304" y="3201174"/>
                  <a:pt x="5296" y="3054118"/>
                </a:cubicBezTo>
                <a:cubicBezTo>
                  <a:pt x="11786" y="2969961"/>
                  <a:pt x="18539" y="2885804"/>
                  <a:pt x="22776" y="2801522"/>
                </a:cubicBezTo>
                <a:cubicBezTo>
                  <a:pt x="28180" y="2681630"/>
                  <a:pt x="25173" y="2561524"/>
                  <a:pt x="13771" y="2442014"/>
                </a:cubicBezTo>
                <a:cubicBezTo>
                  <a:pt x="4237" y="2350879"/>
                  <a:pt x="3177" y="2259120"/>
                  <a:pt x="10593" y="2167807"/>
                </a:cubicBezTo>
                <a:cubicBezTo>
                  <a:pt x="25690" y="2012336"/>
                  <a:pt x="9931" y="1856863"/>
                  <a:pt x="5032" y="1701516"/>
                </a:cubicBezTo>
                <a:cubicBezTo>
                  <a:pt x="-3577" y="1415742"/>
                  <a:pt x="20393" y="1130095"/>
                  <a:pt x="9666" y="844320"/>
                </a:cubicBezTo>
                <a:cubicBezTo>
                  <a:pt x="3841" y="702958"/>
                  <a:pt x="16420" y="561723"/>
                  <a:pt x="9666" y="420361"/>
                </a:cubicBezTo>
                <a:cubicBezTo>
                  <a:pt x="4105" y="319805"/>
                  <a:pt x="397" y="219250"/>
                  <a:pt x="4105" y="118568"/>
                </a:cubicBezTo>
                <a:cubicBezTo>
                  <a:pt x="5164" y="91109"/>
                  <a:pt x="5826" y="63523"/>
                  <a:pt x="9534" y="36446"/>
                </a:cubicBezTo>
                <a:close/>
              </a:path>
            </a:pathLst>
          </a:custGeom>
        </p:spPr>
      </p:pic>
      <p:sp>
        <p:nvSpPr>
          <p:cNvPr id="23" name="sketch line">
            <a:extLst>
              <a:ext uri="{FF2B5EF4-FFF2-40B4-BE49-F238E27FC236}">
                <a16:creationId xmlns:a16="http://schemas.microsoft.com/office/drawing/2014/main" id="{28C31856-6ABF-41FD-B683-B06E5FFF9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5598439"/>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29876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3D5329-22EB-EF0A-FB47-4E2BB9F19E27}"/>
              </a:ext>
            </a:extLst>
          </p:cNvPr>
          <p:cNvSpPr>
            <a:spLocks noGrp="1"/>
          </p:cNvSpPr>
          <p:nvPr>
            <p:ph type="title"/>
          </p:nvPr>
        </p:nvSpPr>
        <p:spPr>
          <a:xfrm>
            <a:off x="838200" y="365125"/>
            <a:ext cx="10515600" cy="1325563"/>
          </a:xfrm>
        </p:spPr>
        <p:txBody>
          <a:bodyPr>
            <a:normAutofit/>
          </a:bodyPr>
          <a:lstStyle/>
          <a:p>
            <a:r>
              <a:rPr lang="en-US" sz="5400"/>
              <a:t>Data preparation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6BAD7F-8539-383C-9618-2B2B4AA81C5C}"/>
              </a:ext>
            </a:extLst>
          </p:cNvPr>
          <p:cNvSpPr>
            <a:spLocks noGrp="1"/>
          </p:cNvSpPr>
          <p:nvPr>
            <p:ph idx="1"/>
          </p:nvPr>
        </p:nvSpPr>
        <p:spPr>
          <a:xfrm>
            <a:off x="838200" y="1929384"/>
            <a:ext cx="10515600" cy="4251960"/>
          </a:xfrm>
        </p:spPr>
        <p:txBody>
          <a:bodyPr>
            <a:normAutofit/>
          </a:bodyPr>
          <a:lstStyle/>
          <a:p>
            <a:r>
              <a:rPr lang="en-US" sz="1400" dirty="0"/>
              <a:t>The dataset used in this dashboard is synthetic sales data from an American business. </a:t>
            </a:r>
          </a:p>
          <a:p>
            <a:pPr marL="0" indent="0">
              <a:buNone/>
            </a:pPr>
            <a:endParaRPr lang="en-US" sz="1400" dirty="0"/>
          </a:p>
          <a:p>
            <a:r>
              <a:rPr lang="en-GB" sz="1400" dirty="0"/>
              <a:t>Before proceeding to Tableau visualization, the dataset underwent a thorough cleaning process in Excel:</a:t>
            </a:r>
          </a:p>
          <a:p>
            <a:pPr>
              <a:buFont typeface="Arial" panose="020B0604020202020204" pitchFamily="34" charset="0"/>
              <a:buChar char="•"/>
            </a:pPr>
            <a:r>
              <a:rPr lang="en-GB" sz="1400" b="1" dirty="0"/>
              <a:t>Duplicate Removal:</a:t>
            </a:r>
            <a:r>
              <a:rPr lang="en-GB" sz="1400" dirty="0"/>
              <a:t> The entire dataset was subjected to the "Remove Duplicates" function to eliminate any redundant rows.</a:t>
            </a:r>
          </a:p>
          <a:p>
            <a:pPr>
              <a:buFont typeface="Arial" panose="020B0604020202020204" pitchFamily="34" charset="0"/>
              <a:buChar char="•"/>
            </a:pPr>
            <a:r>
              <a:rPr lang="en-GB" sz="1400" b="1" dirty="0"/>
              <a:t>Null Value Elimination:</a:t>
            </a:r>
            <a:r>
              <a:rPr lang="en-GB" sz="1400" dirty="0"/>
              <a:t> Columns were individually filtered to identify and remove rows containing null values.</a:t>
            </a:r>
          </a:p>
          <a:p>
            <a:pPr>
              <a:buFont typeface="Arial" panose="020B0604020202020204" pitchFamily="34" charset="0"/>
              <a:buChar char="•"/>
            </a:pPr>
            <a:r>
              <a:rPr lang="en-GB" sz="1400" b="1" dirty="0"/>
              <a:t>Date Format Standardisation:</a:t>
            </a:r>
            <a:r>
              <a:rPr lang="en-GB" sz="1400" dirty="0"/>
              <a:t> The "Order Date" and "Ship Date" columns were formatted to DD/MM/YYYY.</a:t>
            </a:r>
          </a:p>
          <a:p>
            <a:pPr>
              <a:buFont typeface="Arial" panose="020B0604020202020204" pitchFamily="34" charset="0"/>
              <a:buChar char="•"/>
            </a:pPr>
            <a:r>
              <a:rPr lang="en-GB" sz="1400" b="1" dirty="0"/>
              <a:t>Data Type and Header Verification:</a:t>
            </a:r>
            <a:r>
              <a:rPr lang="en-GB" sz="1400" dirty="0"/>
              <a:t> Each column was inspected to ensure accurate data types and appropriate headers.</a:t>
            </a:r>
          </a:p>
          <a:p>
            <a:pPr>
              <a:buFont typeface="Arial" panose="020B0604020202020204" pitchFamily="34" charset="0"/>
              <a:buChar char="•"/>
            </a:pPr>
            <a:r>
              <a:rPr lang="en-GB" sz="1400" b="1" dirty="0"/>
              <a:t>Text Data Refinement:</a:t>
            </a:r>
            <a:r>
              <a:rPr lang="en-GB" sz="1400" dirty="0"/>
              <a:t> Text columns were refined using the following Excel functions: </a:t>
            </a:r>
          </a:p>
          <a:p>
            <a:pPr marL="742950" lvl="1" indent="-285750">
              <a:buFont typeface="Arial" panose="020B0604020202020204" pitchFamily="34" charset="0"/>
              <a:buChar char="•"/>
            </a:pPr>
            <a:r>
              <a:rPr lang="en-GB" sz="1400" b="1" dirty="0"/>
              <a:t>TRIM:</a:t>
            </a:r>
            <a:r>
              <a:rPr lang="en-GB" sz="1400" dirty="0"/>
              <a:t> Removed excess whitespace.</a:t>
            </a:r>
          </a:p>
          <a:p>
            <a:pPr marL="742950" lvl="1" indent="-285750">
              <a:buFont typeface="Arial" panose="020B0604020202020204" pitchFamily="34" charset="0"/>
              <a:buChar char="•"/>
            </a:pPr>
            <a:r>
              <a:rPr lang="en-GB" sz="1400" b="1" dirty="0"/>
              <a:t>PROPER:</a:t>
            </a:r>
            <a:r>
              <a:rPr lang="en-GB" sz="1400" dirty="0"/>
              <a:t> Capitalised the first letter of each word.</a:t>
            </a:r>
          </a:p>
          <a:p>
            <a:pPr marL="742950" lvl="1" indent="-285750">
              <a:buFont typeface="Arial" panose="020B0604020202020204" pitchFamily="34" charset="0"/>
              <a:buChar char="•"/>
            </a:pPr>
            <a:r>
              <a:rPr lang="en-GB" sz="1400" b="1" dirty="0"/>
              <a:t>CLEAN:</a:t>
            </a:r>
            <a:r>
              <a:rPr lang="en-GB" sz="1400" dirty="0"/>
              <a:t> Eliminated non-printable characters</a:t>
            </a:r>
          </a:p>
          <a:p>
            <a:pPr marL="457200" lvl="1" indent="0">
              <a:buNone/>
            </a:pPr>
            <a:endParaRPr lang="en-GB" sz="1400" dirty="0"/>
          </a:p>
          <a:p>
            <a:r>
              <a:rPr lang="en-GB" sz="1400" dirty="0"/>
              <a:t>Finally, I </a:t>
            </a:r>
            <a:r>
              <a:rPr lang="en-US" sz="1400" dirty="0"/>
              <a:t>saved and loaded the dataset into Tableau for further analysis </a:t>
            </a:r>
          </a:p>
          <a:p>
            <a:pPr marL="0" indent="0">
              <a:buNone/>
            </a:pPr>
            <a:endParaRPr lang="en-US" sz="1400" dirty="0"/>
          </a:p>
        </p:txBody>
      </p:sp>
    </p:spTree>
    <p:extLst>
      <p:ext uri="{BB962C8B-B14F-4D97-AF65-F5344CB8AC3E}">
        <p14:creationId xmlns:p14="http://schemas.microsoft.com/office/powerpoint/2010/main" val="3220267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0F615-E8BE-A788-6C59-82866620CD49}"/>
              </a:ext>
            </a:extLst>
          </p:cNvPr>
          <p:cNvSpPr>
            <a:spLocks noGrp="1"/>
          </p:cNvSpPr>
          <p:nvPr>
            <p:ph type="title"/>
          </p:nvPr>
        </p:nvSpPr>
        <p:spPr>
          <a:xfrm>
            <a:off x="838200" y="365125"/>
            <a:ext cx="10515600" cy="1325563"/>
          </a:xfrm>
        </p:spPr>
        <p:txBody>
          <a:bodyPr>
            <a:normAutofit/>
          </a:bodyPr>
          <a:lstStyle/>
          <a:p>
            <a:r>
              <a:rPr lang="en-US" sz="5400"/>
              <a:t>Calculated field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819F54-2C8B-F936-3940-D18F8497D329}"/>
              </a:ext>
            </a:extLst>
          </p:cNvPr>
          <p:cNvSpPr>
            <a:spLocks noGrp="1"/>
          </p:cNvSpPr>
          <p:nvPr>
            <p:ph idx="1"/>
          </p:nvPr>
        </p:nvSpPr>
        <p:spPr>
          <a:xfrm>
            <a:off x="838200" y="1929384"/>
            <a:ext cx="10515600" cy="4251960"/>
          </a:xfrm>
        </p:spPr>
        <p:txBody>
          <a:bodyPr>
            <a:normAutofit/>
          </a:bodyPr>
          <a:lstStyle/>
          <a:p>
            <a:r>
              <a:rPr lang="en-US" sz="2200" dirty="0"/>
              <a:t>I created a calculated field to show the sales contribution from each category as a percentage of total sales. </a:t>
            </a:r>
          </a:p>
          <a:p>
            <a:endParaRPr lang="en-US" sz="2200" dirty="0"/>
          </a:p>
          <a:p>
            <a:r>
              <a:rPr lang="en-US" sz="2200" dirty="0"/>
              <a:t>This was done using the following formula: </a:t>
            </a:r>
          </a:p>
          <a:p>
            <a:pPr marL="0" indent="0">
              <a:buNone/>
            </a:pPr>
            <a:r>
              <a:rPr lang="en-US" sz="2200" dirty="0"/>
              <a:t>Percent of Total Sales = </a:t>
            </a:r>
            <a:r>
              <a:rPr lang="en-US" sz="2200" dirty="0">
                <a:highlight>
                  <a:srgbClr val="FFFF00"/>
                </a:highlight>
              </a:rPr>
              <a:t>SUM([Sales])/TOTAL(SUM([Sales]))</a:t>
            </a:r>
          </a:p>
          <a:p>
            <a:pPr marL="0" indent="0">
              <a:buNone/>
            </a:pPr>
            <a:endParaRPr lang="en-US" sz="2200" dirty="0"/>
          </a:p>
          <a:p>
            <a:r>
              <a:rPr lang="en-US" sz="2200" dirty="0"/>
              <a:t>This allowed me to explore further into which category is contributing the most towards total sales. </a:t>
            </a:r>
          </a:p>
        </p:txBody>
      </p:sp>
    </p:spTree>
    <p:extLst>
      <p:ext uri="{BB962C8B-B14F-4D97-AF65-F5344CB8AC3E}">
        <p14:creationId xmlns:p14="http://schemas.microsoft.com/office/powerpoint/2010/main" val="13747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D58-8219-0993-1125-B07ECB401719}"/>
              </a:ext>
            </a:extLst>
          </p:cNvPr>
          <p:cNvSpPr>
            <a:spLocks noGrp="1"/>
          </p:cNvSpPr>
          <p:nvPr>
            <p:ph type="title"/>
          </p:nvPr>
        </p:nvSpPr>
        <p:spPr>
          <a:xfrm>
            <a:off x="0" y="100011"/>
            <a:ext cx="12192000" cy="657227"/>
          </a:xfrm>
        </p:spPr>
        <p:txBody>
          <a:bodyPr>
            <a:normAutofit fontScale="90000"/>
          </a:bodyPr>
          <a:lstStyle/>
          <a:p>
            <a:pPr algn="ctr"/>
            <a:r>
              <a:rPr lang="en-US" dirty="0"/>
              <a:t>The Dashboard </a:t>
            </a:r>
          </a:p>
        </p:txBody>
      </p:sp>
      <p:sp>
        <p:nvSpPr>
          <p:cNvPr id="6" name="TextBox 5">
            <a:extLst>
              <a:ext uri="{FF2B5EF4-FFF2-40B4-BE49-F238E27FC236}">
                <a16:creationId xmlns:a16="http://schemas.microsoft.com/office/drawing/2014/main" id="{CB118BA6-398C-FA4E-C50C-64B6250D98D4}"/>
              </a:ext>
            </a:extLst>
          </p:cNvPr>
          <p:cNvSpPr txBox="1"/>
          <p:nvPr/>
        </p:nvSpPr>
        <p:spPr>
          <a:xfrm>
            <a:off x="7915274" y="428624"/>
            <a:ext cx="4276725" cy="6463308"/>
          </a:xfrm>
          <a:prstGeom prst="rect">
            <a:avLst/>
          </a:prstGeom>
          <a:noFill/>
        </p:spPr>
        <p:txBody>
          <a:bodyPr wrap="square" rtlCol="0">
            <a:spAutoFit/>
          </a:bodyPr>
          <a:lstStyle/>
          <a:p>
            <a:r>
              <a:rPr lang="en-US" dirty="0"/>
              <a:t>The bar chart at the top shows the sales by category. We can see that the total sales are $2,261,537. Technology has the most sales, with $827k, furniture is second, with $729k, and Office supplies are last with $705k. </a:t>
            </a:r>
          </a:p>
          <a:p>
            <a:endParaRPr lang="en-US" dirty="0"/>
          </a:p>
          <a:p>
            <a:r>
              <a:rPr lang="en-US" dirty="0"/>
              <a:t>The pie chart on the right shows the same data but in a different format. </a:t>
            </a:r>
          </a:p>
          <a:p>
            <a:r>
              <a:rPr lang="en-US" dirty="0"/>
              <a:t>This tells us that technology makes up 37% of sales, with furniture at 32% and Office supplies at 31%. </a:t>
            </a:r>
          </a:p>
          <a:p>
            <a:endParaRPr lang="en-US" dirty="0"/>
          </a:p>
          <a:p>
            <a:r>
              <a:rPr lang="en-US" dirty="0"/>
              <a:t>The line chart shows us the sales trends over the year. November is the month with the highest sales at $350k, followed by December with $321k and September with $300k.</a:t>
            </a:r>
          </a:p>
          <a:p>
            <a:endParaRPr lang="en-US" dirty="0"/>
          </a:p>
          <a:p>
            <a:r>
              <a:rPr lang="en-US" dirty="0"/>
              <a:t>The Map shows us the sales by region, California has the highest sales with $446k, followed by New York with $306k and Texas with $169k. </a:t>
            </a:r>
          </a:p>
        </p:txBody>
      </p:sp>
      <p:pic>
        <p:nvPicPr>
          <p:cNvPr id="14" name="Content Placeholder 13" descr="A screenshot of a graph&#10;&#10;Description automatically generated">
            <a:extLst>
              <a:ext uri="{FF2B5EF4-FFF2-40B4-BE49-F238E27FC236}">
                <a16:creationId xmlns:a16="http://schemas.microsoft.com/office/drawing/2014/main" id="{4DF0B336-E278-5A0D-8E6F-24755098D152}"/>
              </a:ext>
            </a:extLst>
          </p:cNvPr>
          <p:cNvPicPr>
            <a:picLocks noGrp="1" noChangeAspect="1"/>
          </p:cNvPicPr>
          <p:nvPr>
            <p:ph idx="1"/>
          </p:nvPr>
        </p:nvPicPr>
        <p:blipFill>
          <a:blip r:embed="rId2"/>
          <a:stretch>
            <a:fillRect/>
          </a:stretch>
        </p:blipFill>
        <p:spPr>
          <a:xfrm>
            <a:off x="0" y="755580"/>
            <a:ext cx="7753350" cy="6115756"/>
          </a:xfrm>
        </p:spPr>
      </p:pic>
    </p:spTree>
    <p:extLst>
      <p:ext uri="{BB962C8B-B14F-4D97-AF65-F5344CB8AC3E}">
        <p14:creationId xmlns:p14="http://schemas.microsoft.com/office/powerpoint/2010/main" val="2449573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A69A5D-37F0-236E-31C8-CD93AB25A0F5}"/>
              </a:ext>
            </a:extLst>
          </p:cNvPr>
          <p:cNvSpPr>
            <a:spLocks noGrp="1"/>
          </p:cNvSpPr>
          <p:nvPr>
            <p:ph type="title"/>
          </p:nvPr>
        </p:nvSpPr>
        <p:spPr>
          <a:xfrm>
            <a:off x="-3049" y="-95710"/>
            <a:ext cx="12192000" cy="1271768"/>
          </a:xfrm>
        </p:spPr>
        <p:txBody>
          <a:bodyPr>
            <a:normAutofit/>
          </a:bodyPr>
          <a:lstStyle/>
          <a:p>
            <a:pPr algn="ctr"/>
            <a:r>
              <a:rPr lang="en-US" sz="4000" dirty="0"/>
              <a:t>Further Insights </a:t>
            </a:r>
          </a:p>
        </p:txBody>
      </p:sp>
      <p:sp>
        <p:nvSpPr>
          <p:cNvPr id="3" name="Content Placeholder 2">
            <a:extLst>
              <a:ext uri="{FF2B5EF4-FFF2-40B4-BE49-F238E27FC236}">
                <a16:creationId xmlns:a16="http://schemas.microsoft.com/office/drawing/2014/main" id="{AB8C4C28-E50E-7A79-C5C5-362506310D8D}"/>
              </a:ext>
            </a:extLst>
          </p:cNvPr>
          <p:cNvSpPr>
            <a:spLocks noGrp="1"/>
          </p:cNvSpPr>
          <p:nvPr>
            <p:ph idx="1"/>
          </p:nvPr>
        </p:nvSpPr>
        <p:spPr>
          <a:xfrm>
            <a:off x="198821" y="845127"/>
            <a:ext cx="5186467" cy="5638800"/>
          </a:xfrm>
        </p:spPr>
        <p:txBody>
          <a:bodyPr>
            <a:normAutofit/>
          </a:bodyPr>
          <a:lstStyle/>
          <a:p>
            <a:pPr marL="0" indent="0">
              <a:buNone/>
            </a:pPr>
            <a:endParaRPr lang="en-GB" sz="1700" dirty="0"/>
          </a:p>
          <a:p>
            <a:r>
              <a:rPr lang="en-GB" sz="1700" dirty="0"/>
              <a:t>The map visualisation can effectively highlight regions with lower sales, enabling the business to develop targeted marketing strategies. For instance, total sales in North Dakota amounted to just $919, the lowest among all states. Investing more in marketing efforts for North Dakota, as well as other states like Maine, West Virginia, and Wyoming, could help boost overall sales.</a:t>
            </a:r>
          </a:p>
          <a:p>
            <a:endParaRPr lang="en-GB" sz="1700" dirty="0"/>
          </a:p>
          <a:p>
            <a:endParaRPr lang="en-GB" sz="1700" dirty="0"/>
          </a:p>
          <a:p>
            <a:r>
              <a:rPr lang="en-GB" sz="1700" dirty="0"/>
              <a:t>The line chart indicates an overall positive trend in sales; however, a recurring pattern of sales decline emerges in the months following peak periods, specifically in April, October, and December. For sustained growth and continued sales increases, addressing this post-peak drop-off could prove beneficial for the business.</a:t>
            </a:r>
          </a:p>
          <a:p>
            <a:endParaRPr lang="en-US" sz="1700" dirty="0"/>
          </a:p>
          <a:p>
            <a:pPr marL="0" indent="0">
              <a:buNone/>
            </a:pPr>
            <a:endParaRPr lang="en-US" sz="1700" dirty="0"/>
          </a:p>
        </p:txBody>
      </p:sp>
      <p:pic>
        <p:nvPicPr>
          <p:cNvPr id="9" name="Picture 8" descr="A graph with a line going up&#10;&#10;Description automatically generated">
            <a:extLst>
              <a:ext uri="{FF2B5EF4-FFF2-40B4-BE49-F238E27FC236}">
                <a16:creationId xmlns:a16="http://schemas.microsoft.com/office/drawing/2014/main" id="{AB4765CF-207B-71BF-6976-044E5F237360}"/>
              </a:ext>
            </a:extLst>
          </p:cNvPr>
          <p:cNvPicPr>
            <a:picLocks noChangeAspect="1"/>
          </p:cNvPicPr>
          <p:nvPr/>
        </p:nvPicPr>
        <p:blipFill>
          <a:blip r:embed="rId2"/>
          <a:stretch>
            <a:fillRect/>
          </a:stretch>
        </p:blipFill>
        <p:spPr>
          <a:xfrm>
            <a:off x="5385288" y="3429000"/>
            <a:ext cx="6723816" cy="2403764"/>
          </a:xfrm>
          <a:prstGeom prst="rect">
            <a:avLst/>
          </a:prstGeom>
        </p:spPr>
      </p:pic>
      <p:pic>
        <p:nvPicPr>
          <p:cNvPr id="7" name="Picture 6" descr="A map of the united states&#10;&#10;Description automatically generated">
            <a:extLst>
              <a:ext uri="{FF2B5EF4-FFF2-40B4-BE49-F238E27FC236}">
                <a16:creationId xmlns:a16="http://schemas.microsoft.com/office/drawing/2014/main" id="{9902A95C-F7D3-D087-4D03-C08300B3FC99}"/>
              </a:ext>
            </a:extLst>
          </p:cNvPr>
          <p:cNvPicPr>
            <a:picLocks noChangeAspect="1"/>
          </p:cNvPicPr>
          <p:nvPr/>
        </p:nvPicPr>
        <p:blipFill>
          <a:blip r:embed="rId3"/>
          <a:stretch>
            <a:fillRect/>
          </a:stretch>
        </p:blipFill>
        <p:spPr>
          <a:xfrm>
            <a:off x="5385288" y="914247"/>
            <a:ext cx="6803663" cy="2279226"/>
          </a:xfrm>
          <a:prstGeom prst="rect">
            <a:avLst/>
          </a:prstGeom>
        </p:spPr>
      </p:pic>
    </p:spTree>
    <p:extLst>
      <p:ext uri="{BB962C8B-B14F-4D97-AF65-F5344CB8AC3E}">
        <p14:creationId xmlns:p14="http://schemas.microsoft.com/office/powerpoint/2010/main" val="1738784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CB865-58C9-1480-9045-95AAB63B7C23}"/>
              </a:ext>
            </a:extLst>
          </p:cNvPr>
          <p:cNvSpPr>
            <a:spLocks noGrp="1"/>
          </p:cNvSpPr>
          <p:nvPr>
            <p:ph type="title"/>
          </p:nvPr>
        </p:nvSpPr>
        <p:spPr>
          <a:xfrm>
            <a:off x="838200" y="365125"/>
            <a:ext cx="10515600" cy="1325563"/>
          </a:xfrm>
        </p:spPr>
        <p:txBody>
          <a:bodyPr>
            <a:normAutofit/>
          </a:bodyPr>
          <a:lstStyle/>
          <a:p>
            <a:r>
              <a:rPr lang="en-US" sz="5400"/>
              <a:t>Conclusions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D1E7E3-749C-1CFA-0879-A7FBB6777B4C}"/>
              </a:ext>
            </a:extLst>
          </p:cNvPr>
          <p:cNvSpPr>
            <a:spLocks noGrp="1"/>
          </p:cNvSpPr>
          <p:nvPr>
            <p:ph idx="1"/>
          </p:nvPr>
        </p:nvSpPr>
        <p:spPr>
          <a:xfrm>
            <a:off x="838200" y="1929384"/>
            <a:ext cx="10515600" cy="4251960"/>
          </a:xfrm>
        </p:spPr>
        <p:txBody>
          <a:bodyPr>
            <a:normAutofit/>
          </a:bodyPr>
          <a:lstStyle/>
          <a:p>
            <a:pPr marL="0" indent="0">
              <a:buNone/>
            </a:pPr>
            <a:endParaRPr lang="en-US" sz="2200" dirty="0"/>
          </a:p>
          <a:p>
            <a:r>
              <a:rPr lang="en-GB" sz="2200" dirty="0"/>
              <a:t>This dashboard provides valuable insights into key sales metrics, enabling the business to strategically address performance gaps and capitalise on growth opportunities.</a:t>
            </a:r>
          </a:p>
          <a:p>
            <a:r>
              <a:rPr lang="en-GB" sz="2200" dirty="0"/>
              <a:t> By identifying underperforming states, the business can prioritise regions where additional marketing and outreach efforts may yield the most impact. Additionally, sales fluctuations throughout the year highlight periods of decline following peak sales months, suggesting that new strategies should be implemented in those months to stabilise performance. </a:t>
            </a:r>
          </a:p>
          <a:p>
            <a:r>
              <a:rPr lang="en-GB" sz="2200" dirty="0"/>
              <a:t>Overall, a dashboard like this serves as a comprehensive overview, allowing decision-makers to pinpoint areas needing further analysis and take data-driven actions to optimize sales strategies year-round.</a:t>
            </a:r>
            <a:endParaRPr lang="en-US" sz="2200" dirty="0"/>
          </a:p>
        </p:txBody>
      </p:sp>
    </p:spTree>
    <p:extLst>
      <p:ext uri="{BB962C8B-B14F-4D97-AF65-F5344CB8AC3E}">
        <p14:creationId xmlns:p14="http://schemas.microsoft.com/office/powerpoint/2010/main" val="235831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1029</TotalTime>
  <Words>623</Words>
  <Application>Microsoft Macintosh PowerPoint</Application>
  <PresentationFormat>Widescreen</PresentationFormat>
  <Paragraphs>44</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Superstore sales Tableau Project </vt:lpstr>
      <vt:lpstr>Data preparation</vt:lpstr>
      <vt:lpstr>Calculated field </vt:lpstr>
      <vt:lpstr>The Dashboard </vt:lpstr>
      <vt:lpstr>Further Insights </vt:lpstr>
      <vt:lpstr>Conclusions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Weir</dc:creator>
  <cp:lastModifiedBy>Nathan Weir</cp:lastModifiedBy>
  <cp:revision>4</cp:revision>
  <dcterms:created xsi:type="dcterms:W3CDTF">2024-11-05T17:25:49Z</dcterms:created>
  <dcterms:modified xsi:type="dcterms:W3CDTF">2024-11-15T19:32:20Z</dcterms:modified>
</cp:coreProperties>
</file>