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5" r:id="rId10"/>
    <p:sldId id="266" r:id="rId11"/>
    <p:sldId id="267" r:id="rId12"/>
    <p:sldId id="268" r:id="rId13"/>
    <p:sldId id="264"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ED2571A-F813-4214-84A2-D413810E518A}"/>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5" name="Footer Placeholder 4">
            <a:extLst>
              <a:ext uri="{FF2B5EF4-FFF2-40B4-BE49-F238E27FC236}">
                <a16:creationId xmlns:a16="http://schemas.microsoft.com/office/drawing/2014/main" id="{36B2D60A-3DD9-4866-BA7B-34E852D030BD}"/>
              </a:ext>
            </a:extLst>
          </p:cNvPr>
          <p:cNvSpPr>
            <a:spLocks noGrp="1"/>
          </p:cNvSpPr>
          <p:nvPr>
            <p:ph type="ftr" sz="quarter" idx="11"/>
          </p:nvPr>
        </p:nvSpPr>
        <p:spPr>
          <a:xfrm>
            <a:off x="3568802" y="6356350"/>
            <a:ext cx="5029203" cy="365125"/>
          </a:xfrm>
        </p:spPr>
        <p:txBody>
          <a:bodyPr/>
          <a:lstStyle/>
          <a:p>
            <a:endParaRPr lang="en-US" dirty="0"/>
          </a:p>
        </p:txBody>
      </p:sp>
      <p:sp>
        <p:nvSpPr>
          <p:cNvPr id="6" name="Slide Number Placeholder 5">
            <a:extLst>
              <a:ext uri="{FF2B5EF4-FFF2-40B4-BE49-F238E27FC236}">
                <a16:creationId xmlns:a16="http://schemas.microsoft.com/office/drawing/2014/main" id="{E004712D-A072-44DA-B26B-A1BC1ED452D1}"/>
              </a:ext>
            </a:extLst>
          </p:cNvPr>
          <p:cNvSpPr>
            <a:spLocks noGrp="1"/>
          </p:cNvSpPr>
          <p:nvPr>
            <p:ph type="sldNum" sz="quarter" idx="12"/>
          </p:nvPr>
        </p:nvSpPr>
        <p:spPr/>
        <p:txBody>
          <a:bodyPr/>
          <a:lstStyle/>
          <a:p>
            <a:fld id="{AE208ADF-3ADD-483D-A721-14E3EEE2C135}" type="slidenum">
              <a:rPr lang="en-US" smtClean="0"/>
              <a:t>‹#›</a:t>
            </a:fld>
            <a:endParaRPr lang="en-US"/>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E275-5B81-47C9-BA2D-6F6DC43B4F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9EC664-0822-4BE8-9C5D-BB5805261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45D89-6EB8-468C-8726-94869538787E}"/>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5" name="Footer Placeholder 4">
            <a:extLst>
              <a:ext uri="{FF2B5EF4-FFF2-40B4-BE49-F238E27FC236}">
                <a16:creationId xmlns:a16="http://schemas.microsoft.com/office/drawing/2014/main" id="{0D069EF1-4362-48D5-892A-20C08FC73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F72AA-57F8-40CE-BBD9-A77F8DE7ECD6}"/>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86684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69046-DB9C-45F8-A281-16510D1FB7B0}"/>
              </a:ext>
            </a:extLst>
          </p:cNvPr>
          <p:cNvSpPr>
            <a:spLocks noGrp="1"/>
          </p:cNvSpPr>
          <p:nvPr>
            <p:ph type="title" orient="vert"/>
          </p:nvPr>
        </p:nvSpPr>
        <p:spPr>
          <a:xfrm>
            <a:off x="9431547" y="647699"/>
            <a:ext cx="2112753" cy="55292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4B06B10-FAAE-4C3A-BC82-8EDC5C124290}"/>
              </a:ext>
            </a:extLst>
          </p:cNvPr>
          <p:cNvSpPr>
            <a:spLocks noGrp="1"/>
          </p:cNvSpPr>
          <p:nvPr>
            <p:ph type="body" orient="vert" idx="1"/>
          </p:nvPr>
        </p:nvSpPr>
        <p:spPr>
          <a:xfrm>
            <a:off x="1748287" y="647699"/>
            <a:ext cx="7683260" cy="55292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4689FDE-8D09-475F-9B89-BE5AE71ACDF7}"/>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5" name="Footer Placeholder 4">
            <a:extLst>
              <a:ext uri="{FF2B5EF4-FFF2-40B4-BE49-F238E27FC236}">
                <a16:creationId xmlns:a16="http://schemas.microsoft.com/office/drawing/2014/main" id="{354E6F80-C5CB-44A2-AB1B-43EB01376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3D7AC-8D81-4526-B969-505D0CE1CCDD}"/>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98176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BCE9D7-0090-46D4-A48B-9D26EBCC9CCE}"/>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5" name="Footer Placeholder 4">
            <a:extLst>
              <a:ext uri="{FF2B5EF4-FFF2-40B4-BE49-F238E27FC236}">
                <a16:creationId xmlns:a16="http://schemas.microsoft.com/office/drawing/2014/main" id="{CF9A5DDC-5EE7-4691-96B2-F7A25A3B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F9D9F-2C17-4515-8A91-EF6050F35E67}"/>
              </a:ext>
            </a:extLst>
          </p:cNvPr>
          <p:cNvSpPr>
            <a:spLocks noGrp="1"/>
          </p:cNvSpPr>
          <p:nvPr>
            <p:ph type="sldNum" sz="quarter" idx="12"/>
          </p:nvPr>
        </p:nvSpPr>
        <p:spPr/>
        <p:txBody>
          <a:bodyPr/>
          <a:lstStyle/>
          <a:p>
            <a:fld id="{AE208ADF-3ADD-483D-A721-14E3EEE2C135}" type="slidenum">
              <a:rPr lang="en-US" smtClean="0"/>
              <a:t>‹#›</a:t>
            </a:fld>
            <a:endParaRPr lang="en-US"/>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39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060CE8-5E49-4336-BB31-974F0D6EE2B4}"/>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5" name="Footer Placeholder 4">
            <a:extLst>
              <a:ext uri="{FF2B5EF4-FFF2-40B4-BE49-F238E27FC236}">
                <a16:creationId xmlns:a16="http://schemas.microsoft.com/office/drawing/2014/main" id="{D2C1D1AF-DB46-4EF6-93AD-E8CD740AE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BCEF-E902-4ECE-B0DB-142617EF1852}"/>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24757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9E3852A-0F7C-4F18-A663-165414BA98DC}"/>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6" name="Footer Placeholder 5">
            <a:extLst>
              <a:ext uri="{FF2B5EF4-FFF2-40B4-BE49-F238E27FC236}">
                <a16:creationId xmlns:a16="http://schemas.microsoft.com/office/drawing/2014/main" id="{AF87E8B5-A392-435C-89FE-849D9B0AE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7AA31-DB02-4BFC-8238-507F5E8B7B1A}"/>
              </a:ext>
            </a:extLst>
          </p:cNvPr>
          <p:cNvSpPr>
            <a:spLocks noGrp="1"/>
          </p:cNvSpPr>
          <p:nvPr>
            <p:ph type="sldNum" sz="quarter" idx="12"/>
          </p:nvPr>
        </p:nvSpPr>
        <p:spPr/>
        <p:txBody>
          <a:bodyPr/>
          <a:lstStyle/>
          <a:p>
            <a:fld id="{AE208ADF-3ADD-483D-A721-14E3EEE2C135}" type="slidenum">
              <a:rPr lang="en-US" smtClean="0"/>
              <a:t>‹#›</a:t>
            </a:fld>
            <a:endParaRPr lang="en-US"/>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4054DBB-2048-445B-8127-6D2DB22DDF36}"/>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8" name="Footer Placeholder 7">
            <a:extLst>
              <a:ext uri="{FF2B5EF4-FFF2-40B4-BE49-F238E27FC236}">
                <a16:creationId xmlns:a16="http://schemas.microsoft.com/office/drawing/2014/main" id="{4E0454E7-E598-4FCD-834F-13291B9570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677B82-4082-402D-889D-8081104DA73B}"/>
              </a:ext>
            </a:extLst>
          </p:cNvPr>
          <p:cNvSpPr>
            <a:spLocks noGrp="1"/>
          </p:cNvSpPr>
          <p:nvPr>
            <p:ph type="sldNum" sz="quarter" idx="12"/>
          </p:nvPr>
        </p:nvSpPr>
        <p:spPr/>
        <p:txBody>
          <a:bodyPr/>
          <a:lstStyle/>
          <a:p>
            <a:fld id="{AE208ADF-3ADD-483D-A721-14E3EEE2C135}" type="slidenum">
              <a:rPr lang="en-US" smtClean="0"/>
              <a:t>‹#›</a:t>
            </a:fld>
            <a:endParaRPr lang="en-US"/>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D5258E1-694B-4BB9-A41B-BB7425554E07}"/>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4" name="Footer Placeholder 3">
            <a:extLst>
              <a:ext uri="{FF2B5EF4-FFF2-40B4-BE49-F238E27FC236}">
                <a16:creationId xmlns:a16="http://schemas.microsoft.com/office/drawing/2014/main" id="{F912B65B-60BA-40E5-8A5A-5A79D315A3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672797-16BC-4A2F-8A6F-62F61512E076}"/>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39129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159758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F20479-140A-466F-B2F2-AFE27D477E80}"/>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6" name="Footer Placeholder 5">
            <a:extLst>
              <a:ext uri="{FF2B5EF4-FFF2-40B4-BE49-F238E27FC236}">
                <a16:creationId xmlns:a16="http://schemas.microsoft.com/office/drawing/2014/main" id="{F486B342-BDCE-45E8-BDA2-B041981DE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3F3AE-E094-4EA8-9900-F77CD687110D}"/>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281893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22704-F91B-471A-988B-9023E12017C8}"/>
              </a:ext>
            </a:extLst>
          </p:cNvPr>
          <p:cNvSpPr>
            <a:spLocks noGrp="1"/>
          </p:cNvSpPr>
          <p:nvPr>
            <p:ph type="dt" sz="half" idx="10"/>
          </p:nvPr>
        </p:nvSpPr>
        <p:spPr/>
        <p:txBody>
          <a:bodyPr/>
          <a:lstStyle/>
          <a:p>
            <a:fld id="{67A5E8B7-F220-42D2-BB61-4E5E24A05506}" type="datetimeFigureOut">
              <a:rPr lang="en-US" smtClean="0"/>
              <a:t>5/13/2025</a:t>
            </a:fld>
            <a:endParaRPr lang="en-US"/>
          </a:p>
        </p:txBody>
      </p:sp>
      <p:sp>
        <p:nvSpPr>
          <p:cNvPr id="6" name="Footer Placeholder 5">
            <a:extLst>
              <a:ext uri="{FF2B5EF4-FFF2-40B4-BE49-F238E27FC236}">
                <a16:creationId xmlns:a16="http://schemas.microsoft.com/office/drawing/2014/main" id="{10828E75-DDDE-4BD4-B495-47F44DB3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B0594-D6B3-41C6-BBEF-A060A2EB408C}"/>
              </a:ext>
            </a:extLst>
          </p:cNvPr>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88136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fld id="{67A5E8B7-F220-42D2-BB61-4E5E24A05506}" type="datetimeFigureOut">
              <a:rPr lang="en-US" smtClean="0"/>
              <a:pPr/>
              <a:t>5/13/2025</a:t>
            </a:fld>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endParaRPr lang="en-US" dirty="0"/>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logs.ifas.ufl.edu/sarasotaco/2020/06/15/what-is-a-carbon-footprint-and-why-does-it-matter/" TargetMode="External"/><Relationship Id="rId2" Type="http://schemas.openxmlformats.org/officeDocument/2006/relationships/hyperlink" Target="https://www.dbs.com/digibank/in/articles/lifestyle/importance-of-reducing-carbon-footprint" TargetMode="External"/><Relationship Id="rId1" Type="http://schemas.openxmlformats.org/officeDocument/2006/relationships/slideLayout" Target="../slideLayouts/slideLayout2.xml"/><Relationship Id="rId4" Type="http://schemas.openxmlformats.org/officeDocument/2006/relationships/hyperlink" Target="https://www.microsoft.com/en-us/sustainability/learn/reduce-carbon-footprin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B8ED-FDF1-667D-5F2F-DD49BC9BBE30}"/>
              </a:ext>
            </a:extLst>
          </p:cNvPr>
          <p:cNvSpPr>
            <a:spLocks noGrp="1"/>
          </p:cNvSpPr>
          <p:nvPr>
            <p:ph type="ctrTitle"/>
          </p:nvPr>
        </p:nvSpPr>
        <p:spPr/>
        <p:txBody>
          <a:bodyPr>
            <a:normAutofit fontScale="90000"/>
          </a:bodyPr>
          <a:lstStyle/>
          <a:p>
            <a:r>
              <a:rPr lang="en-IN" b="1" u="sng" dirty="0"/>
              <a:t>CARBON FOOTPRINT CALULATOR </a:t>
            </a:r>
            <a:br>
              <a:rPr lang="en-IN" b="1" u="sng" dirty="0"/>
            </a:br>
            <a:r>
              <a:rPr lang="en-IN" b="1" u="sng" dirty="0"/>
              <a:t>AND</a:t>
            </a:r>
            <a:br>
              <a:rPr lang="en-IN" b="1" u="sng" dirty="0"/>
            </a:br>
            <a:r>
              <a:rPr lang="en-IN" b="1" u="sng" dirty="0"/>
              <a:t>A STEP TOWARDS CARBON FREE CITY</a:t>
            </a:r>
          </a:p>
        </p:txBody>
      </p:sp>
      <p:sp>
        <p:nvSpPr>
          <p:cNvPr id="3" name="Subtitle 2">
            <a:extLst>
              <a:ext uri="{FF2B5EF4-FFF2-40B4-BE49-F238E27FC236}">
                <a16:creationId xmlns:a16="http://schemas.microsoft.com/office/drawing/2014/main" id="{F1F36F1B-053C-2A5C-B7A6-0F13F2A70C84}"/>
              </a:ext>
            </a:extLst>
          </p:cNvPr>
          <p:cNvSpPr>
            <a:spLocks noGrp="1"/>
          </p:cNvSpPr>
          <p:nvPr>
            <p:ph type="subTitle" idx="1"/>
          </p:nvPr>
        </p:nvSpPr>
        <p:spPr/>
        <p:txBody>
          <a:bodyPr/>
          <a:lstStyle/>
          <a:p>
            <a:r>
              <a:rPr lang="en-IN" b="1" dirty="0"/>
              <a:t>BY </a:t>
            </a:r>
          </a:p>
          <a:p>
            <a:r>
              <a:rPr lang="en-IN" b="1" dirty="0"/>
              <a:t>NATHAN.YAKOB.WAGHCHOURE</a:t>
            </a:r>
          </a:p>
        </p:txBody>
      </p:sp>
    </p:spTree>
    <p:extLst>
      <p:ext uri="{BB962C8B-B14F-4D97-AF65-F5344CB8AC3E}">
        <p14:creationId xmlns:p14="http://schemas.microsoft.com/office/powerpoint/2010/main" val="85843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5965-EF38-DC02-573C-0B7B8F8820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2A79834-1ADB-5A2C-9DDE-BCC589E7DF7B}"/>
              </a:ext>
            </a:extLst>
          </p:cNvPr>
          <p:cNvSpPr>
            <a:spLocks noGrp="1"/>
          </p:cNvSpPr>
          <p:nvPr>
            <p:ph idx="1"/>
          </p:nvPr>
        </p:nvSpPr>
        <p:spPr>
          <a:xfrm>
            <a:off x="838200" y="662428"/>
            <a:ext cx="10515600" cy="5339652"/>
          </a:xfrm>
        </p:spPr>
        <p:txBody>
          <a:bodyPr/>
          <a:lstStyle/>
          <a:p>
            <a:endParaRPr lang="en-IN" dirty="0"/>
          </a:p>
        </p:txBody>
      </p:sp>
    </p:spTree>
    <p:extLst>
      <p:ext uri="{BB962C8B-B14F-4D97-AF65-F5344CB8AC3E}">
        <p14:creationId xmlns:p14="http://schemas.microsoft.com/office/powerpoint/2010/main" val="246553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F7BB-DB47-B2DB-A1A7-550EC53817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70346E-83B4-C2F7-E71C-D80E757BDF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7256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FF5A-0DE0-6247-2B38-368F1F3942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4BAD11-3C85-A5F1-798C-174DE026778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50695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6E25-1F3A-7AEB-344E-357B8B2F32ED}"/>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003404E6-1C7A-8459-B8BF-1DEDFBF747C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1342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ACCA-E7D4-8F18-2E55-619BBA35FA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2A27D2-4EDD-6C35-29E7-98C1C16A18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810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EBEF-9C46-18EF-8E9D-EE18D81FFB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2964FC-24CC-3B43-D66D-A89FC640144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7759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4E04-28CA-2322-7C64-7345CAE4B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7BDEB2-B180-F286-C52D-9B6E715AAC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27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D28B-A34C-D5BA-35C5-55A0255AC082}"/>
              </a:ext>
            </a:extLst>
          </p:cNvPr>
          <p:cNvSpPr>
            <a:spLocks noGrp="1"/>
          </p:cNvSpPr>
          <p:nvPr>
            <p:ph type="title"/>
          </p:nvPr>
        </p:nvSpPr>
        <p:spPr>
          <a:xfrm>
            <a:off x="545668" y="110885"/>
            <a:ext cx="6926943" cy="6304430"/>
          </a:xfrm>
        </p:spPr>
        <p:txBody>
          <a:bodyPr/>
          <a:lstStyle/>
          <a:p>
            <a:r>
              <a:rPr lang="en-IN" dirty="0"/>
              <a:t>THIS IS MY DOCUMENTATION</a:t>
            </a:r>
            <a:br>
              <a:rPr lang="en-IN" dirty="0"/>
            </a:br>
            <a:r>
              <a:rPr lang="en-IN" dirty="0"/>
              <a:t>AS YOU CAN SEE</a:t>
            </a:r>
          </a:p>
        </p:txBody>
      </p:sp>
      <p:pic>
        <p:nvPicPr>
          <p:cNvPr id="7" name="Content Placeholder 6">
            <a:extLst>
              <a:ext uri="{FF2B5EF4-FFF2-40B4-BE49-F238E27FC236}">
                <a16:creationId xmlns:a16="http://schemas.microsoft.com/office/drawing/2014/main" id="{A61DFDA9-A95C-7660-B8C6-BB6669FC89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2611" y="1230527"/>
            <a:ext cx="3881189" cy="5363326"/>
          </a:xfrm>
        </p:spPr>
      </p:pic>
    </p:spTree>
    <p:extLst>
      <p:ext uri="{BB962C8B-B14F-4D97-AF65-F5344CB8AC3E}">
        <p14:creationId xmlns:p14="http://schemas.microsoft.com/office/powerpoint/2010/main" val="384846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F14-3991-02CE-9BB3-D2745C2F7741}"/>
              </a:ext>
            </a:extLst>
          </p:cNvPr>
          <p:cNvSpPr>
            <a:spLocks noGrp="1"/>
          </p:cNvSpPr>
          <p:nvPr>
            <p:ph type="title"/>
          </p:nvPr>
        </p:nvSpPr>
        <p:spPr/>
        <p:txBody>
          <a:bodyPr>
            <a:normAutofit/>
          </a:bodyPr>
          <a:lstStyle/>
          <a:p>
            <a:r>
              <a:rPr lang="en-IN" dirty="0"/>
              <a:t>  WHAT IS CARBON FOOTPRINT?</a:t>
            </a:r>
          </a:p>
        </p:txBody>
      </p:sp>
      <p:sp>
        <p:nvSpPr>
          <p:cNvPr id="3" name="Content Placeholder 2">
            <a:extLst>
              <a:ext uri="{FF2B5EF4-FFF2-40B4-BE49-F238E27FC236}">
                <a16:creationId xmlns:a16="http://schemas.microsoft.com/office/drawing/2014/main" id="{4A53196E-27BF-4A4D-4B4B-C9E801E45061}"/>
              </a:ext>
            </a:extLst>
          </p:cNvPr>
          <p:cNvSpPr>
            <a:spLocks noGrp="1"/>
          </p:cNvSpPr>
          <p:nvPr>
            <p:ph idx="1"/>
          </p:nvPr>
        </p:nvSpPr>
        <p:spPr/>
        <p:txBody>
          <a:bodyPr>
            <a:normAutofit/>
          </a:bodyPr>
          <a:lstStyle/>
          <a:p>
            <a:r>
              <a:rPr lang="en-IN" sz="1800" dirty="0">
                <a:solidFill>
                  <a:srgbClr val="3B3838"/>
                </a:solidFill>
                <a:effectLst/>
                <a:latin typeface="Times New Roman" panose="02020603050405020304" pitchFamily="18" charset="0"/>
                <a:ea typeface="Times New Roman" panose="02020603050405020304" pitchFamily="18" charset="0"/>
                <a:cs typeface="Mangal" panose="02040503050203030202" pitchFamily="18" charset="0"/>
              </a:rPr>
              <a:t>A carbon footprint is the total amount of greenhouse gases (including carbon dioxide and methane) that are generated by our actions.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IN" sz="1800" dirty="0">
                <a:solidFill>
                  <a:srgbClr val="3B3838"/>
                </a:solidFill>
                <a:effectLst/>
                <a:latin typeface="Times New Roman" panose="02020603050405020304" pitchFamily="18" charset="0"/>
                <a:ea typeface="Times New Roman" panose="02020603050405020304" pitchFamily="18" charset="0"/>
                <a:cs typeface="Mangal" panose="02040503050203030202" pitchFamily="18" charset="0"/>
              </a:rPr>
              <a:t>The average carbon footprint for a person in the United States is 16 tons, one of the highest rates in the world. Globally, the average carbon footprint is closer to 4 tons. To have the best chance of avoiding a 2℃ rise in global temperatures, the average global carbon footprint per year needs to drop to under 2 tons by 2050.</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50000"/>
              </a:lnSpc>
              <a:spcAft>
                <a:spcPts val="800"/>
              </a:spcAft>
            </a:pPr>
            <a:r>
              <a:rPr lang="en-IN" sz="1800" dirty="0">
                <a:solidFill>
                  <a:srgbClr val="3B3838"/>
                </a:solidFill>
                <a:effectLst/>
                <a:latin typeface="Times New Roman" panose="02020603050405020304" pitchFamily="18" charset="0"/>
                <a:ea typeface="Times New Roman" panose="02020603050405020304" pitchFamily="18" charset="0"/>
                <a:cs typeface="Mangal" panose="02040503050203030202" pitchFamily="18" charset="0"/>
              </a:rPr>
              <a:t> Lowering individual carbon footprints from 16 tons to 2 tons doesn’t happen overnight! By making small changes to our actions, like eating less meat, taking fewer connecting flights and line drying our clothes, we can start making a big difference.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97751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6964-2C2B-4D46-927C-C0D7C264C5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DCAE14-C321-BC51-ABEA-1383A29EB0F5}"/>
              </a:ext>
            </a:extLst>
          </p:cNvPr>
          <p:cNvSpPr>
            <a:spLocks noGrp="1"/>
          </p:cNvSpPr>
          <p:nvPr>
            <p:ph idx="1"/>
          </p:nvPr>
        </p:nvSpPr>
        <p:spPr/>
        <p:txBody>
          <a:bodyPr/>
          <a:lstStyle/>
          <a:p>
            <a:r>
              <a:rPr lang="en-IN" sz="1800" dirty="0">
                <a:solidFill>
                  <a:srgbClr val="3B3838"/>
                </a:solidFill>
                <a:effectLst/>
                <a:latin typeface="Times New Roman" panose="02020603050405020304" pitchFamily="18" charset="0"/>
                <a:ea typeface="Times New Roman" panose="02020603050405020304" pitchFamily="18" charset="0"/>
                <a:cs typeface="Mangal" panose="02040503050203030202" pitchFamily="18" charset="0"/>
              </a:rPr>
              <a:t>carbon footprint, amount of carbon dioxide (CO2) emissions associated with all the activities of a person or other entity (e.g., building, corporation, country, etc.). It includes direct emissions, such as those that result from fossil-fuel combustion in manufacturing, heating, and transportation, as well as emissions required to produce the electricity associated with goods and services consumed. In addition, the carbon footprint concept also often includes the emissions of other greenhouse gases, such as methane, nitrous oxide, or chlorofluorocarbons (CFCs).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90422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A50C-C0FE-E3ED-F0D6-3941E0B5E71F}"/>
              </a:ext>
            </a:extLst>
          </p:cNvPr>
          <p:cNvSpPr>
            <a:spLocks noGrp="1"/>
          </p:cNvSpPr>
          <p:nvPr>
            <p:ph type="title"/>
          </p:nvPr>
        </p:nvSpPr>
        <p:spPr/>
        <p:txBody>
          <a:bodyPr/>
          <a:lstStyle/>
          <a:p>
            <a:r>
              <a:rPr lang="en-IN" dirty="0"/>
              <a:t>SOURCES OF CARBON FOOTPRINT</a:t>
            </a:r>
          </a:p>
        </p:txBody>
      </p:sp>
      <p:sp>
        <p:nvSpPr>
          <p:cNvPr id="3" name="Content Placeholder 2">
            <a:extLst>
              <a:ext uri="{FF2B5EF4-FFF2-40B4-BE49-F238E27FC236}">
                <a16:creationId xmlns:a16="http://schemas.microsoft.com/office/drawing/2014/main" id="{1A460BA2-5FEE-11EF-0935-0834C877741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IN" b="0" i="0" dirty="0">
                <a:solidFill>
                  <a:srgbClr val="3A3A3A"/>
                </a:solidFill>
                <a:effectLst/>
                <a:latin typeface="inherit"/>
              </a:rPr>
              <a:t>Internal Combustion Engines</a:t>
            </a:r>
            <a:endParaRPr lang="en-IN" b="0" i="0" dirty="0">
              <a:solidFill>
                <a:srgbClr val="3A3A3A"/>
              </a:solidFill>
              <a:effectLst/>
              <a:latin typeface="Open Sans" panose="020B0606030504020204" pitchFamily="34" charset="0"/>
            </a:endParaRPr>
          </a:p>
          <a:p>
            <a:pPr algn="l">
              <a:buFont typeface="Arial" panose="020B0604020202020204" pitchFamily="34" charset="0"/>
              <a:buChar char="•"/>
            </a:pPr>
            <a:r>
              <a:rPr lang="en-IN" b="0" i="0" dirty="0">
                <a:solidFill>
                  <a:srgbClr val="3A3A3A"/>
                </a:solidFill>
                <a:effectLst/>
                <a:latin typeface="inherit"/>
              </a:rPr>
              <a:t>Fossil Fuels And Coal</a:t>
            </a:r>
            <a:endParaRPr lang="en-IN" b="0" i="0" dirty="0">
              <a:solidFill>
                <a:srgbClr val="3A3A3A"/>
              </a:solidFill>
              <a:effectLst/>
              <a:latin typeface="Open Sans" panose="020B0606030504020204" pitchFamily="34" charset="0"/>
            </a:endParaRPr>
          </a:p>
          <a:p>
            <a:pPr algn="l">
              <a:buFont typeface="Arial" panose="020B0604020202020204" pitchFamily="34" charset="0"/>
              <a:buChar char="•"/>
            </a:pPr>
            <a:r>
              <a:rPr lang="en-IN" b="0" i="0" dirty="0">
                <a:solidFill>
                  <a:srgbClr val="3A3A3A"/>
                </a:solidFill>
                <a:effectLst/>
                <a:latin typeface="inherit"/>
              </a:rPr>
              <a:t>Petroleum</a:t>
            </a:r>
            <a:endParaRPr lang="en-IN" b="0" i="0" dirty="0">
              <a:solidFill>
                <a:srgbClr val="3A3A3A"/>
              </a:solidFill>
              <a:effectLst/>
              <a:latin typeface="Open Sans" panose="020B0606030504020204" pitchFamily="34" charset="0"/>
            </a:endParaRPr>
          </a:p>
          <a:p>
            <a:pPr algn="l">
              <a:buFont typeface="Arial" panose="020B0604020202020204" pitchFamily="34" charset="0"/>
              <a:buChar char="•"/>
            </a:pPr>
            <a:r>
              <a:rPr lang="en-IN" b="0" i="0" dirty="0">
                <a:solidFill>
                  <a:srgbClr val="3A3A3A"/>
                </a:solidFill>
                <a:effectLst/>
                <a:latin typeface="inherit"/>
              </a:rPr>
              <a:t>Mining</a:t>
            </a:r>
            <a:endParaRPr lang="en-IN" b="0" i="0" dirty="0">
              <a:solidFill>
                <a:srgbClr val="3A3A3A"/>
              </a:solidFill>
              <a:effectLst/>
              <a:latin typeface="Open Sans" panose="020B0606030504020204" pitchFamily="34" charset="0"/>
            </a:endParaRPr>
          </a:p>
          <a:p>
            <a:pPr algn="l">
              <a:buFont typeface="Arial" panose="020B0604020202020204" pitchFamily="34" charset="0"/>
              <a:buChar char="•"/>
            </a:pPr>
            <a:r>
              <a:rPr lang="en-IN" b="0" i="0" dirty="0">
                <a:solidFill>
                  <a:srgbClr val="3A3A3A"/>
                </a:solidFill>
                <a:effectLst/>
                <a:latin typeface="inherit"/>
              </a:rPr>
              <a:t>Factories</a:t>
            </a:r>
            <a:endParaRPr lang="en-IN" b="0" i="0" dirty="0">
              <a:solidFill>
                <a:srgbClr val="3A3A3A"/>
              </a:solidFill>
              <a:effectLst/>
              <a:latin typeface="Open Sans" panose="020B0606030504020204" pitchFamily="34" charset="0"/>
            </a:endParaRPr>
          </a:p>
          <a:p>
            <a:pPr algn="l">
              <a:buFont typeface="Arial" panose="020B0604020202020204" pitchFamily="34" charset="0"/>
              <a:buChar char="•"/>
            </a:pPr>
            <a:r>
              <a:rPr lang="en-IN" b="0" i="0" dirty="0">
                <a:solidFill>
                  <a:srgbClr val="3A3A3A"/>
                </a:solidFill>
                <a:effectLst/>
                <a:latin typeface="inherit"/>
              </a:rPr>
              <a:t>Fertilisers</a:t>
            </a:r>
            <a:endParaRPr lang="en-IN" b="0" i="0" dirty="0">
              <a:solidFill>
                <a:srgbClr val="3A3A3A"/>
              </a:solidFill>
              <a:effectLst/>
              <a:latin typeface="Open Sans" panose="020B0606030504020204" pitchFamily="34" charset="0"/>
            </a:endParaRPr>
          </a:p>
          <a:p>
            <a:pPr algn="l">
              <a:buFont typeface="Arial" panose="020B0604020202020204" pitchFamily="34" charset="0"/>
              <a:buChar char="•"/>
            </a:pPr>
            <a:r>
              <a:rPr lang="en-IN" b="0" i="0" dirty="0">
                <a:solidFill>
                  <a:srgbClr val="3A3A3A"/>
                </a:solidFill>
                <a:effectLst/>
                <a:latin typeface="inherit"/>
              </a:rPr>
              <a:t>Pesticides &amp; Insecticides</a:t>
            </a:r>
            <a:endParaRPr lang="en-IN" b="0" i="0" dirty="0">
              <a:solidFill>
                <a:srgbClr val="3A3A3A"/>
              </a:solidFill>
              <a:effectLst/>
              <a:latin typeface="Open Sans" panose="020B0606030504020204" pitchFamily="34" charset="0"/>
            </a:endParaRPr>
          </a:p>
          <a:p>
            <a:pPr algn="l">
              <a:buFont typeface="Arial" panose="020B0604020202020204" pitchFamily="34" charset="0"/>
              <a:buChar char="•"/>
            </a:pPr>
            <a:r>
              <a:rPr lang="en-IN" b="0" i="0" dirty="0">
                <a:solidFill>
                  <a:srgbClr val="3A3A3A"/>
                </a:solidFill>
                <a:effectLst/>
                <a:latin typeface="inherit"/>
              </a:rPr>
              <a:t>Power Lines</a:t>
            </a:r>
            <a:endParaRPr lang="en-IN" b="0" i="0" dirty="0">
              <a:solidFill>
                <a:srgbClr val="3A3A3A"/>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401889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1C1D-3128-DE6C-B83B-2571C414AF42}"/>
              </a:ext>
            </a:extLst>
          </p:cNvPr>
          <p:cNvSpPr>
            <a:spLocks noGrp="1"/>
          </p:cNvSpPr>
          <p:nvPr>
            <p:ph type="title"/>
          </p:nvPr>
        </p:nvSpPr>
        <p:spPr/>
        <p:txBody>
          <a:bodyPr>
            <a:normAutofit/>
          </a:bodyPr>
          <a:lstStyle/>
          <a:p>
            <a:r>
              <a:rPr lang="en-IN" dirty="0"/>
              <a:t>PURPOSE OF THIS PROJECT</a:t>
            </a:r>
          </a:p>
        </p:txBody>
      </p:sp>
      <p:sp>
        <p:nvSpPr>
          <p:cNvPr id="3" name="Content Placeholder 2">
            <a:extLst>
              <a:ext uri="{FF2B5EF4-FFF2-40B4-BE49-F238E27FC236}">
                <a16:creationId xmlns:a16="http://schemas.microsoft.com/office/drawing/2014/main" id="{90A9D95E-E956-93C8-2777-35C15C95363B}"/>
              </a:ext>
            </a:extLst>
          </p:cNvPr>
          <p:cNvSpPr>
            <a:spLocks noGrp="1"/>
          </p:cNvSpPr>
          <p:nvPr>
            <p:ph idx="1"/>
          </p:nvPr>
        </p:nvSpPr>
        <p:spPr/>
        <p:txBody>
          <a:bodyPr/>
          <a:lstStyle/>
          <a:p>
            <a:pPr algn="l">
              <a:buFont typeface="Arial" panose="020B0604020202020204" pitchFamily="34" charset="0"/>
              <a:buChar char="•"/>
            </a:pPr>
            <a:r>
              <a:rPr lang="en-US" b="1" i="0" u="sng" dirty="0">
                <a:solidFill>
                  <a:schemeClr val="bg2">
                    <a:lumMod val="90000"/>
                    <a:lumOff val="10000"/>
                  </a:schemeClr>
                </a:solidFill>
                <a:effectLst/>
                <a:latin typeface="-apple-system"/>
                <a:hlinkClick r:id="rId2">
                  <a:extLst>
                    <a:ext uri="{A12FA001-AC4F-418D-AE19-62706E023703}">
                      <ahyp:hlinkClr xmlns:ahyp="http://schemas.microsoft.com/office/drawing/2018/hyperlinkcolor" val="tx"/>
                    </a:ext>
                  </a:extLst>
                </a:hlinkClick>
              </a:rPr>
              <a:t>Heal the environment</a:t>
            </a:r>
            <a:r>
              <a:rPr lang="en-US" b="0" i="0" u="sng" dirty="0">
                <a:solidFill>
                  <a:schemeClr val="bg2">
                    <a:lumMod val="90000"/>
                    <a:lumOff val="10000"/>
                  </a:schemeClr>
                </a:solidFill>
                <a:effectLst/>
                <a:latin typeface="-apple-system"/>
                <a:hlinkClick r:id="rId2">
                  <a:extLst>
                    <a:ext uri="{A12FA001-AC4F-418D-AE19-62706E023703}">
                      <ahyp:hlinkClr xmlns:ahyp="http://schemas.microsoft.com/office/drawing/2018/hyperlinkcolor" val="tx"/>
                    </a:ext>
                  </a:extLst>
                </a:hlinkClick>
              </a:rPr>
              <a:t> by reducing the amount of greenhouse gases that are released into the atmosphere </a:t>
            </a:r>
            <a:r>
              <a:rPr lang="en-US" b="0" i="0" u="sng" baseline="30000" dirty="0">
                <a:solidFill>
                  <a:schemeClr val="bg2">
                    <a:lumMod val="90000"/>
                    <a:lumOff val="10000"/>
                  </a:schemeClr>
                </a:solidFill>
                <a:effectLst/>
                <a:latin typeface="-apple-system"/>
                <a:hlinkClick r:id="rId2">
                  <a:extLst>
                    <a:ext uri="{A12FA001-AC4F-418D-AE19-62706E023703}">
                      <ahyp:hlinkClr xmlns:ahyp="http://schemas.microsoft.com/office/drawing/2018/hyperlinkcolor" val="tx"/>
                    </a:ext>
                  </a:extLst>
                </a:hlinkClick>
              </a:rPr>
              <a:t>1</a:t>
            </a:r>
            <a:r>
              <a:rPr lang="en-US" b="0" i="0" u="sng" dirty="0">
                <a:solidFill>
                  <a:schemeClr val="bg2">
                    <a:lumMod val="90000"/>
                    <a:lumOff val="10000"/>
                  </a:schemeClr>
                </a:solidFill>
                <a:effectLst/>
                <a:latin typeface="-apple-system"/>
              </a:rPr>
              <a:t>.</a:t>
            </a:r>
          </a:p>
          <a:p>
            <a:pPr algn="l">
              <a:buFont typeface="Arial" panose="020B0604020202020204" pitchFamily="34" charset="0"/>
              <a:buChar char="•"/>
            </a:pPr>
            <a:r>
              <a:rPr lang="en-US" b="1" i="0" u="sng" dirty="0">
                <a:solidFill>
                  <a:schemeClr val="bg2">
                    <a:lumMod val="90000"/>
                    <a:lumOff val="10000"/>
                  </a:schemeClr>
                </a:solidFill>
                <a:effectLst/>
                <a:latin typeface="-apple-system"/>
                <a:hlinkClick r:id="rId2">
                  <a:extLst>
                    <a:ext uri="{A12FA001-AC4F-418D-AE19-62706E023703}">
                      <ahyp:hlinkClr xmlns:ahyp="http://schemas.microsoft.com/office/drawing/2018/hyperlinkcolor" val="tx"/>
                    </a:ext>
                  </a:extLst>
                </a:hlinkClick>
              </a:rPr>
              <a:t>Stop wildlife extinction</a:t>
            </a:r>
            <a:r>
              <a:rPr lang="en-US" b="0" i="0" u="sng" dirty="0">
                <a:solidFill>
                  <a:schemeClr val="bg2">
                    <a:lumMod val="90000"/>
                    <a:lumOff val="10000"/>
                  </a:schemeClr>
                </a:solidFill>
                <a:effectLst/>
                <a:latin typeface="-apple-system"/>
                <a:hlinkClick r:id="rId2">
                  <a:extLst>
                    <a:ext uri="{A12FA001-AC4F-418D-AE19-62706E023703}">
                      <ahyp:hlinkClr xmlns:ahyp="http://schemas.microsoft.com/office/drawing/2018/hyperlinkcolor" val="tx"/>
                    </a:ext>
                  </a:extLst>
                </a:hlinkClick>
              </a:rPr>
              <a:t> by preserving specific weather patterns and vegetation </a:t>
            </a:r>
            <a:r>
              <a:rPr lang="en-US" b="0" i="0" u="sng" baseline="30000" dirty="0">
                <a:solidFill>
                  <a:schemeClr val="bg2">
                    <a:lumMod val="90000"/>
                    <a:lumOff val="10000"/>
                  </a:schemeClr>
                </a:solidFill>
                <a:effectLst/>
                <a:latin typeface="-apple-system"/>
                <a:hlinkClick r:id="rId2">
                  <a:extLst>
                    <a:ext uri="{A12FA001-AC4F-418D-AE19-62706E023703}">
                      <ahyp:hlinkClr xmlns:ahyp="http://schemas.microsoft.com/office/drawing/2018/hyperlinkcolor" val="tx"/>
                    </a:ext>
                  </a:extLst>
                </a:hlinkClick>
              </a:rPr>
              <a:t>1</a:t>
            </a:r>
            <a:r>
              <a:rPr lang="en-US" b="0" i="0" u="sng" dirty="0">
                <a:solidFill>
                  <a:schemeClr val="bg2">
                    <a:lumMod val="90000"/>
                    <a:lumOff val="10000"/>
                  </a:schemeClr>
                </a:solidFill>
                <a:effectLst/>
                <a:latin typeface="-apple-system"/>
              </a:rPr>
              <a:t>.</a:t>
            </a:r>
          </a:p>
          <a:p>
            <a:pPr algn="l">
              <a:buFont typeface="Arial" panose="020B0604020202020204" pitchFamily="34" charset="0"/>
              <a:buChar char="•"/>
            </a:pPr>
            <a:r>
              <a:rPr lang="en-US" b="1" i="0" u="sng" dirty="0">
                <a:solidFill>
                  <a:schemeClr val="bg2">
                    <a:lumMod val="90000"/>
                    <a:lumOff val="10000"/>
                  </a:schemeClr>
                </a:solidFill>
                <a:effectLst/>
                <a:latin typeface="-apple-system"/>
                <a:hlinkClick r:id="rId3">
                  <a:extLst>
                    <a:ext uri="{A12FA001-AC4F-418D-AE19-62706E023703}">
                      <ahyp:hlinkClr xmlns:ahyp="http://schemas.microsoft.com/office/drawing/2018/hyperlinkcolor" val="tx"/>
                    </a:ext>
                  </a:extLst>
                </a:hlinkClick>
              </a:rPr>
              <a:t>Reduce health risks</a:t>
            </a:r>
            <a:r>
              <a:rPr lang="en-US" b="0" i="0" u="sng" dirty="0">
                <a:solidFill>
                  <a:schemeClr val="bg2">
                    <a:lumMod val="90000"/>
                    <a:lumOff val="10000"/>
                  </a:schemeClr>
                </a:solidFill>
                <a:effectLst/>
                <a:latin typeface="-apple-system"/>
                <a:hlinkClick r:id="rId3">
                  <a:extLst>
                    <a:ext uri="{A12FA001-AC4F-418D-AE19-62706E023703}">
                      <ahyp:hlinkClr xmlns:ahyp="http://schemas.microsoft.com/office/drawing/2018/hyperlinkcolor" val="tx"/>
                    </a:ext>
                  </a:extLst>
                </a:hlinkClick>
              </a:rPr>
              <a:t> by mitigating climate change and its impacts </a:t>
            </a:r>
            <a:r>
              <a:rPr lang="en-US" b="0" i="0" u="sng" baseline="30000" dirty="0">
                <a:solidFill>
                  <a:schemeClr val="bg2">
                    <a:lumMod val="90000"/>
                    <a:lumOff val="10000"/>
                  </a:schemeClr>
                </a:solidFill>
                <a:effectLst/>
                <a:latin typeface="-apple-system"/>
                <a:hlinkClick r:id="rId3">
                  <a:extLst>
                    <a:ext uri="{A12FA001-AC4F-418D-AE19-62706E023703}">
                      <ahyp:hlinkClr xmlns:ahyp="http://schemas.microsoft.com/office/drawing/2018/hyperlinkcolor" val="tx"/>
                    </a:ext>
                  </a:extLst>
                </a:hlinkClick>
              </a:rPr>
              <a:t>2</a:t>
            </a:r>
            <a:r>
              <a:rPr lang="en-US" b="0" i="0" u="sng" dirty="0">
                <a:solidFill>
                  <a:schemeClr val="bg2">
                    <a:lumMod val="90000"/>
                    <a:lumOff val="10000"/>
                  </a:schemeClr>
                </a:solidFill>
                <a:effectLst/>
                <a:latin typeface="-apple-system"/>
              </a:rPr>
              <a:t>.</a:t>
            </a:r>
          </a:p>
          <a:p>
            <a:pPr algn="l">
              <a:buFont typeface="Arial" panose="020B0604020202020204" pitchFamily="34" charset="0"/>
              <a:buChar char="•"/>
            </a:pPr>
            <a:r>
              <a:rPr lang="en-US" b="1" i="0" u="sng" dirty="0">
                <a:solidFill>
                  <a:schemeClr val="bg2">
                    <a:lumMod val="90000"/>
                    <a:lumOff val="10000"/>
                  </a:schemeClr>
                </a:solidFill>
                <a:effectLst/>
                <a:latin typeface="-apple-system"/>
                <a:hlinkClick r:id="rId4">
                  <a:extLst>
                    <a:ext uri="{A12FA001-AC4F-418D-AE19-62706E023703}">
                      <ahyp:hlinkClr xmlns:ahyp="http://schemas.microsoft.com/office/drawing/2018/hyperlinkcolor" val="tx"/>
                    </a:ext>
                  </a:extLst>
                </a:hlinkClick>
              </a:rPr>
              <a:t>Improve local economies</a:t>
            </a:r>
            <a:r>
              <a:rPr lang="en-US" b="0" i="0" u="sng" dirty="0">
                <a:solidFill>
                  <a:schemeClr val="bg2">
                    <a:lumMod val="90000"/>
                    <a:lumOff val="10000"/>
                  </a:schemeClr>
                </a:solidFill>
                <a:effectLst/>
                <a:latin typeface="-apple-system"/>
                <a:hlinkClick r:id="rId4">
                  <a:extLst>
                    <a:ext uri="{A12FA001-AC4F-418D-AE19-62706E023703}">
                      <ahyp:hlinkClr xmlns:ahyp="http://schemas.microsoft.com/office/drawing/2018/hyperlinkcolor" val="tx"/>
                    </a:ext>
                  </a:extLst>
                </a:hlinkClick>
              </a:rPr>
              <a:t> by creating new economic opportunities, such as jobs in developing and deploying carbon removal technologies</a:t>
            </a:r>
            <a:endParaRPr lang="en-US" b="0" i="0" u="sng" dirty="0">
              <a:solidFill>
                <a:schemeClr val="bg2">
                  <a:lumMod val="90000"/>
                  <a:lumOff val="10000"/>
                </a:schemeClr>
              </a:solidFill>
              <a:effectLst/>
              <a:latin typeface="-apple-system"/>
            </a:endParaRPr>
          </a:p>
          <a:p>
            <a:endParaRPr lang="en-IN" dirty="0"/>
          </a:p>
        </p:txBody>
      </p:sp>
    </p:spTree>
    <p:extLst>
      <p:ext uri="{BB962C8B-B14F-4D97-AF65-F5344CB8AC3E}">
        <p14:creationId xmlns:p14="http://schemas.microsoft.com/office/powerpoint/2010/main" val="28551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C0FF-E461-A44C-8A91-368984F8EAAE}"/>
              </a:ext>
            </a:extLst>
          </p:cNvPr>
          <p:cNvSpPr>
            <a:spLocks noGrp="1"/>
          </p:cNvSpPr>
          <p:nvPr>
            <p:ph type="title"/>
          </p:nvPr>
        </p:nvSpPr>
        <p:spPr/>
        <p:txBody>
          <a:bodyPr/>
          <a:lstStyle/>
          <a:p>
            <a:r>
              <a:rPr lang="en-IN" dirty="0"/>
              <a:t>CARBON FOOTPRINT CALCULATOR</a:t>
            </a:r>
          </a:p>
        </p:txBody>
      </p:sp>
      <p:pic>
        <p:nvPicPr>
          <p:cNvPr id="5" name="Content Placeholder 4">
            <a:extLst>
              <a:ext uri="{FF2B5EF4-FFF2-40B4-BE49-F238E27FC236}">
                <a16:creationId xmlns:a16="http://schemas.microsoft.com/office/drawing/2014/main" id="{562DACED-C423-9E1D-17DB-5675AEE26149}"/>
              </a:ext>
            </a:extLst>
          </p:cNvPr>
          <p:cNvPicPr>
            <a:picLocks noGrp="1" noChangeAspect="1"/>
          </p:cNvPicPr>
          <p:nvPr>
            <p:ph idx="1"/>
          </p:nvPr>
        </p:nvPicPr>
        <p:blipFill rotWithShape="1">
          <a:blip r:embed="rId2"/>
          <a:srcRect l="155" t="19800" b="6770"/>
          <a:stretch/>
        </p:blipFill>
        <p:spPr>
          <a:xfrm>
            <a:off x="711200" y="1797557"/>
            <a:ext cx="10642600" cy="4689255"/>
          </a:xfrm>
        </p:spPr>
      </p:pic>
    </p:spTree>
    <p:extLst>
      <p:ext uri="{BB962C8B-B14F-4D97-AF65-F5344CB8AC3E}">
        <p14:creationId xmlns:p14="http://schemas.microsoft.com/office/powerpoint/2010/main" val="285616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99E5-FC48-C624-36E8-547D6970A61C}"/>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B901272B-4766-C0F8-0507-7524E6D875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040" b="13003"/>
          <a:stretch/>
        </p:blipFill>
        <p:spPr>
          <a:xfrm>
            <a:off x="319314" y="127975"/>
            <a:ext cx="11553372" cy="6602049"/>
          </a:xfrm>
        </p:spPr>
      </p:pic>
    </p:spTree>
    <p:extLst>
      <p:ext uri="{BB962C8B-B14F-4D97-AF65-F5344CB8AC3E}">
        <p14:creationId xmlns:p14="http://schemas.microsoft.com/office/powerpoint/2010/main" val="3493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7AA2-6348-B3C6-8923-C2971424E84E}"/>
              </a:ext>
            </a:extLst>
          </p:cNvPr>
          <p:cNvSpPr>
            <a:spLocks noGrp="1"/>
          </p:cNvSpPr>
          <p:nvPr>
            <p:ph type="title"/>
          </p:nvPr>
        </p:nvSpPr>
        <p:spPr/>
        <p:txBody>
          <a:bodyPr/>
          <a:lstStyle/>
          <a:p>
            <a:r>
              <a:rPr lang="en-IN" dirty="0"/>
              <a:t>CARBON FREE CITY</a:t>
            </a:r>
          </a:p>
        </p:txBody>
      </p:sp>
      <p:pic>
        <p:nvPicPr>
          <p:cNvPr id="9" name="Content Placeholder 8">
            <a:extLst>
              <a:ext uri="{FF2B5EF4-FFF2-40B4-BE49-F238E27FC236}">
                <a16:creationId xmlns:a16="http://schemas.microsoft.com/office/drawing/2014/main" id="{85402349-C114-0985-38BC-737E079E9C2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181" t="-7854" r="6494" b="7854"/>
          <a:stretch/>
        </p:blipFill>
        <p:spPr>
          <a:xfrm>
            <a:off x="1378856" y="1277256"/>
            <a:ext cx="9608457" cy="5268687"/>
          </a:xfrm>
        </p:spPr>
      </p:pic>
    </p:spTree>
    <p:extLst>
      <p:ext uri="{BB962C8B-B14F-4D97-AF65-F5344CB8AC3E}">
        <p14:creationId xmlns:p14="http://schemas.microsoft.com/office/powerpoint/2010/main" val="2575719232"/>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docProps/app.xml><?xml version="1.0" encoding="utf-8"?>
<Properties xmlns="http://schemas.openxmlformats.org/officeDocument/2006/extended-properties" xmlns:vt="http://schemas.openxmlformats.org/officeDocument/2006/docPropsVTypes">
  <Template>Pine</Template>
  <TotalTime>518</TotalTime>
  <Words>364</Words>
  <Application>Microsoft Office PowerPoint</Application>
  <PresentationFormat>Widescreen</PresentationFormat>
  <Paragraphs>26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Dante</vt:lpstr>
      <vt:lpstr>inherit</vt:lpstr>
      <vt:lpstr>Open Sans</vt:lpstr>
      <vt:lpstr>Times New Roman</vt:lpstr>
      <vt:lpstr>PineVTI</vt:lpstr>
      <vt:lpstr>CARBON FOOTPRINT CALULATOR  AND A STEP TOWARDS CARBON FREE CITY</vt:lpstr>
      <vt:lpstr>THIS IS MY DOCUMENTATION AS YOU CAN SEE</vt:lpstr>
      <vt:lpstr>  WHAT IS CARBON FOOTPRINT?</vt:lpstr>
      <vt:lpstr>PowerPoint Presentation</vt:lpstr>
      <vt:lpstr>SOURCES OF CARBON FOOTPRINT</vt:lpstr>
      <vt:lpstr>PURPOSE OF THIS PROJECT</vt:lpstr>
      <vt:lpstr>CARBON FOOTPRINT CALCULATOR</vt:lpstr>
      <vt:lpstr>PowerPoint Presentation</vt:lpstr>
      <vt:lpstr>CARBON FREE CITY</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FOOTPRINT CALULATOR  AND A STEP TOWARDS CARBON FREE CITY</dc:title>
  <dc:creator>NATHAN YAKOB</dc:creator>
  <cp:lastModifiedBy>NATHAN YAKOB</cp:lastModifiedBy>
  <cp:revision>2</cp:revision>
  <dcterms:created xsi:type="dcterms:W3CDTF">2023-10-14T15:37:54Z</dcterms:created>
  <dcterms:modified xsi:type="dcterms:W3CDTF">2025-05-13T07:46:53Z</dcterms:modified>
</cp:coreProperties>
</file>