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6" r:id="rId9"/>
    <p:sldId id="261" r:id="rId10"/>
    <p:sldId id="265" r:id="rId11"/>
    <p:sldId id="262" r:id="rId12"/>
    <p:sldId id="267" r:id="rId1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B9CA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81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y Rodrigues Araujo" userId="25a3f8be-2e11-4d09-a007-84b7ef6eae46" providerId="ADAL" clId="{3DD5850B-369C-4243-BD13-8E18BEF85E36}"/>
    <pc:docChg chg="custSel addSld delSld modSld">
      <pc:chgData name="Nathany Rodrigues Araujo" userId="25a3f8be-2e11-4d09-a007-84b7ef6eae46" providerId="ADAL" clId="{3DD5850B-369C-4243-BD13-8E18BEF85E36}" dt="2025-01-16T03:37:21.561" v="21" actId="47"/>
      <pc:docMkLst>
        <pc:docMk/>
      </pc:docMkLst>
      <pc:sldChg chg="addSp delSp modSp mod">
        <pc:chgData name="Nathany Rodrigues Araujo" userId="25a3f8be-2e11-4d09-a007-84b7ef6eae46" providerId="ADAL" clId="{3DD5850B-369C-4243-BD13-8E18BEF85E36}" dt="2025-01-16T03:36:50.583" v="10" actId="478"/>
        <pc:sldMkLst>
          <pc:docMk/>
          <pc:sldMk cId="3373569862" sldId="256"/>
        </pc:sldMkLst>
        <pc:spChg chg="mod">
          <ac:chgData name="Nathany Rodrigues Araujo" userId="25a3f8be-2e11-4d09-a007-84b7ef6eae46" providerId="ADAL" clId="{3DD5850B-369C-4243-BD13-8E18BEF85E36}" dt="2025-01-16T03:36:47.615" v="9" actId="207"/>
          <ac:spMkLst>
            <pc:docMk/>
            <pc:sldMk cId="3373569862" sldId="256"/>
            <ac:spMk id="3" creationId="{AAAC7BC3-D4A1-D6F7-CAA2-7948166383F3}"/>
          </ac:spMkLst>
        </pc:spChg>
        <pc:spChg chg="del mod">
          <ac:chgData name="Nathany Rodrigues Araujo" userId="25a3f8be-2e11-4d09-a007-84b7ef6eae46" providerId="ADAL" clId="{3DD5850B-369C-4243-BD13-8E18BEF85E36}" dt="2025-01-16T03:36:50.583" v="10" actId="478"/>
          <ac:spMkLst>
            <pc:docMk/>
            <pc:sldMk cId="3373569862" sldId="256"/>
            <ac:spMk id="4" creationId="{B247C7FC-43A8-8D77-00C7-23892FBC690A}"/>
          </ac:spMkLst>
        </pc:spChg>
        <pc:picChg chg="add mod">
          <ac:chgData name="Nathany Rodrigues Araujo" userId="25a3f8be-2e11-4d09-a007-84b7ef6eae46" providerId="ADAL" clId="{3DD5850B-369C-4243-BD13-8E18BEF85E36}" dt="2025-01-16T03:36:17.133" v="4" actId="14100"/>
          <ac:picMkLst>
            <pc:docMk/>
            <pc:sldMk cId="3373569862" sldId="256"/>
            <ac:picMk id="6" creationId="{A5D32D5A-6083-9F37-A99F-DFC73339779F}"/>
          </ac:picMkLst>
        </pc:picChg>
      </pc:sldChg>
      <pc:sldChg chg="modSp new del mod">
        <pc:chgData name="Nathany Rodrigues Araujo" userId="25a3f8be-2e11-4d09-a007-84b7ef6eae46" providerId="ADAL" clId="{3DD5850B-369C-4243-BD13-8E18BEF85E36}" dt="2025-01-16T03:37:21.561" v="21" actId="47"/>
        <pc:sldMkLst>
          <pc:docMk/>
          <pc:sldMk cId="740655337" sldId="268"/>
        </pc:sldMkLst>
        <pc:spChg chg="mod">
          <ac:chgData name="Nathany Rodrigues Araujo" userId="25a3f8be-2e11-4d09-a007-84b7ef6eae46" providerId="ADAL" clId="{3DD5850B-369C-4243-BD13-8E18BEF85E36}" dt="2025-01-16T03:37:18.184" v="20" actId="20577"/>
          <ac:spMkLst>
            <pc:docMk/>
            <pc:sldMk cId="740655337" sldId="268"/>
            <ac:spMk id="3" creationId="{80EF64AB-478F-431D-39AC-623A0EB1818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A702-AA6F-45D0-8BBE-8951DB44C4E8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B40E-28F4-4C6D-9290-670318C95D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07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A702-AA6F-45D0-8BBE-8951DB44C4E8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B40E-28F4-4C6D-9290-670318C95D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20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A702-AA6F-45D0-8BBE-8951DB44C4E8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B40E-28F4-4C6D-9290-670318C95D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5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A702-AA6F-45D0-8BBE-8951DB44C4E8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B40E-28F4-4C6D-9290-670318C95D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28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A702-AA6F-45D0-8BBE-8951DB44C4E8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B40E-28F4-4C6D-9290-670318C95D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24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A702-AA6F-45D0-8BBE-8951DB44C4E8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B40E-28F4-4C6D-9290-670318C95D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99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A702-AA6F-45D0-8BBE-8951DB44C4E8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B40E-28F4-4C6D-9290-670318C95D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04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A702-AA6F-45D0-8BBE-8951DB44C4E8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B40E-28F4-4C6D-9290-670318C95D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07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A702-AA6F-45D0-8BBE-8951DB44C4E8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B40E-28F4-4C6D-9290-670318C95D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22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A702-AA6F-45D0-8BBE-8951DB44C4E8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B40E-28F4-4C6D-9290-670318C95D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71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A702-AA6F-45D0-8BBE-8951DB44C4E8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B40E-28F4-4C6D-9290-670318C95D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75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6A702-AA6F-45D0-8BBE-8951DB44C4E8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3B40E-28F4-4C6D-9290-670318C95D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56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AAC7BC3-D4A1-D6F7-CAA2-794816638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907" y="5779779"/>
            <a:ext cx="5382186" cy="2391656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pt-BR" sz="4000" dirty="0">
                <a:solidFill>
                  <a:schemeClr val="tx2"/>
                </a:solidFill>
                <a:latin typeface="Impact" panose="020B0806030902050204" pitchFamily="34" charset="0"/>
              </a:rPr>
              <a:t>Descomplicando a Análise de Dados com IA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5D32D5A-6083-9F37-A99F-DFC733397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435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69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B9CA">
            <a:alpha val="6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D11FF002-CA81-AC84-3145-8B7932CEE8DB}"/>
              </a:ext>
            </a:extLst>
          </p:cNvPr>
          <p:cNvSpPr/>
          <p:nvPr/>
        </p:nvSpPr>
        <p:spPr>
          <a:xfrm>
            <a:off x="0" y="2351107"/>
            <a:ext cx="6858000" cy="7554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AC7BC3-D4A1-D6F7-CAA2-794816638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091" y="290938"/>
            <a:ext cx="6412788" cy="1075284"/>
          </a:xfrm>
        </p:spPr>
        <p:txBody>
          <a:bodyPr>
            <a:noAutofit/>
          </a:bodyPr>
          <a:lstStyle/>
          <a:p>
            <a:pPr algn="l"/>
            <a:r>
              <a:rPr lang="pt-BR" sz="4000" dirty="0">
                <a:solidFill>
                  <a:schemeClr val="bg1"/>
                </a:solidFill>
                <a:latin typeface="Impact" panose="020B0806030902050204" pitchFamily="34" charset="0"/>
              </a:rPr>
              <a:t>Dados na pratica....</a:t>
            </a:r>
            <a:endParaRPr lang="pt-BR" sz="3600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pPr algn="l"/>
            <a:endParaRPr lang="pt-BR" sz="3600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5B67A8C-3CC6-C729-ABCF-CD9CF4E4C915}"/>
              </a:ext>
            </a:extLst>
          </p:cNvPr>
          <p:cNvSpPr txBox="1"/>
          <p:nvPr/>
        </p:nvSpPr>
        <p:spPr>
          <a:xfrm>
            <a:off x="0" y="974778"/>
            <a:ext cx="6858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pt-BR" dirty="0"/>
              <a:t>Antes de começar a analisar dados e aplicar modelos de IA, é essencial limpeza e preparação dos dados. Dados reais costumam ser desorganizados:  valores faltantes, duplicados, inconsistentes ou até mesmo colunas desnecessárias. Por isso, precisamos saber como "arrumar" esses dados para garantir análises precisas e confiáveis.</a:t>
            </a:r>
          </a:p>
          <a:p>
            <a:r>
              <a:rPr lang="pt-BR" dirty="0"/>
              <a:t>Neste tópico, vamos ver algumas operações básicas de limpeza de dados usando o Pandas.</a:t>
            </a: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F368D2CB-9D70-AD6F-DB20-8D3854DB0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525" y="3043738"/>
            <a:ext cx="4386694" cy="2093922"/>
          </a:xfrm>
          <a:prstGeom prst="rect">
            <a:avLst/>
          </a:prstGeom>
        </p:spPr>
      </p:pic>
      <p:sp>
        <p:nvSpPr>
          <p:cNvPr id="35" name="Rectangle 4">
            <a:extLst>
              <a:ext uri="{FF2B5EF4-FFF2-40B4-BE49-F238E27FC236}">
                <a16:creationId xmlns:a16="http://schemas.microsoft.com/office/drawing/2014/main" id="{5F77F2D4-FFBF-A7B4-62BD-7929EBA04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781" y="2937058"/>
            <a:ext cx="149045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altLang="pt-BR" sz="1600" b="1" dirty="0"/>
              <a:t>1</a:t>
            </a:r>
            <a:r>
              <a:rPr lang="pt-BR" altLang="pt-BR" sz="1600" dirty="0"/>
              <a:t>. </a:t>
            </a:r>
            <a:r>
              <a:rPr lang="pt-BR" altLang="pt-BR" sz="1100" dirty="0"/>
              <a:t>Neste exemplo, </a:t>
            </a:r>
            <a:r>
              <a:rPr lang="pt-BR" altLang="pt-BR" sz="1100" dirty="0" err="1"/>
              <a:t>dropna</a:t>
            </a:r>
            <a:r>
              <a:rPr lang="pt-BR" altLang="pt-BR" sz="1100" dirty="0"/>
              <a:t>() é utilizado para remover as linhas que contêm valores nulos. Se quiser apenas remover os valores nulos de uma coluna específica, você pode passar o nome da coluna como argumento. 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AF07F71D-392C-6449-0BB6-80F94EE74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781" y="5490505"/>
            <a:ext cx="1611744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altLang="pt-BR" sz="1600" b="1" dirty="0"/>
              <a:t>2. </a:t>
            </a:r>
            <a:r>
              <a:rPr lang="pt-BR" altLang="pt-BR" sz="1100" dirty="0"/>
              <a:t>A função </a:t>
            </a:r>
            <a:r>
              <a:rPr lang="pt-BR" altLang="pt-BR" sz="1100" dirty="0" err="1"/>
              <a:t>drop_duplicates</a:t>
            </a:r>
            <a:r>
              <a:rPr lang="pt-BR" altLang="pt-BR" sz="1100" dirty="0"/>
              <a:t>() remove todas as linhas que são idênticas, considerando todas as colunas. Se você quiser remover duplicatas com base em uma coluna específica, pode fazer isso assim: </a:t>
            </a:r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3A423584-20FA-EA75-50FD-E6941250B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917" y="5490506"/>
            <a:ext cx="4386695" cy="206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08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5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4D4E646-8EFE-E0E8-B0A2-B339B4750DD4}"/>
              </a:ext>
            </a:extLst>
          </p:cNvPr>
          <p:cNvCxnSpPr/>
          <p:nvPr/>
        </p:nvCxnSpPr>
        <p:spPr>
          <a:xfrm>
            <a:off x="968188" y="0"/>
            <a:ext cx="0" cy="990600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E3636CB5-FEB7-E24F-AED3-A1888A735081}"/>
              </a:ext>
            </a:extLst>
          </p:cNvPr>
          <p:cNvSpPr txBox="1"/>
          <p:nvPr/>
        </p:nvSpPr>
        <p:spPr>
          <a:xfrm>
            <a:off x="1284194" y="1317813"/>
            <a:ext cx="50359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dirty="0">
                <a:solidFill>
                  <a:schemeClr val="bg1"/>
                </a:solidFill>
                <a:latin typeface="Impact" panose="020B0806030902050204" pitchFamily="34" charset="0"/>
              </a:rPr>
              <a:t>Inteligência Artificial na Prática: Primeiros Passos em </a:t>
            </a:r>
            <a:r>
              <a:rPr lang="pt-BR" sz="4800" dirty="0" err="1">
                <a:solidFill>
                  <a:schemeClr val="bg1"/>
                </a:solidFill>
                <a:latin typeface="Impact" panose="020B0806030902050204" pitchFamily="34" charset="0"/>
              </a:rPr>
              <a:t>Machine</a:t>
            </a:r>
            <a:r>
              <a:rPr lang="pt-BR" sz="4800" dirty="0">
                <a:solidFill>
                  <a:schemeClr val="bg1"/>
                </a:solidFill>
                <a:latin typeface="Impact" panose="020B0806030902050204" pitchFamily="34" charset="0"/>
              </a:rPr>
              <a:t> Learning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A86F6DC-9DB2-4019-6CD4-C5FC5AADCE73}"/>
              </a:ext>
            </a:extLst>
          </p:cNvPr>
          <p:cNvSpPr txBox="1"/>
          <p:nvPr/>
        </p:nvSpPr>
        <p:spPr>
          <a:xfrm>
            <a:off x="5136776" y="7010832"/>
            <a:ext cx="57822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900" dirty="0">
                <a:solidFill>
                  <a:schemeClr val="accent4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93067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B9CA">
            <a:alpha val="6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3677E26-447E-B8F8-7FE3-CD688F1F546E}"/>
              </a:ext>
            </a:extLst>
          </p:cNvPr>
          <p:cNvSpPr/>
          <p:nvPr/>
        </p:nvSpPr>
        <p:spPr>
          <a:xfrm>
            <a:off x="323697" y="103094"/>
            <a:ext cx="6210300" cy="1773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9F5E369-C09F-E405-3692-B50CEBBBF020}"/>
              </a:ext>
            </a:extLst>
          </p:cNvPr>
          <p:cNvSpPr/>
          <p:nvPr/>
        </p:nvSpPr>
        <p:spPr>
          <a:xfrm>
            <a:off x="289559" y="2209800"/>
            <a:ext cx="6332699" cy="7593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D99D64-2F41-2A93-8DD2-1EBD5769C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58" y="265003"/>
            <a:ext cx="62103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altLang="pt-BR" b="1" i="1" dirty="0">
                <a:latin typeface="+mj-lt"/>
              </a:rPr>
              <a:t>Neste tópico, vamos focar no aprendizado supervisionado, que é o tipo mais comum para começar. Vamos usar um modelo de regressão linear para prever valores numéricos a partir de dados existentes, utilizando a biblioteca </a:t>
            </a:r>
            <a:r>
              <a:rPr lang="pt-BR" altLang="pt-BR" b="1" i="1" dirty="0" err="1">
                <a:latin typeface="+mj-lt"/>
              </a:rPr>
              <a:t>Scikit-Learn</a:t>
            </a:r>
            <a:r>
              <a:rPr lang="pt-BR" altLang="pt-BR" b="1" i="1" dirty="0">
                <a:latin typeface="+mj-lt"/>
              </a:rPr>
              <a:t>, uma das mais populares para </a:t>
            </a:r>
            <a:r>
              <a:rPr lang="pt-BR" altLang="pt-BR" b="1" i="1" dirty="0" err="1">
                <a:latin typeface="+mj-lt"/>
              </a:rPr>
              <a:t>machine</a:t>
            </a:r>
            <a:r>
              <a:rPr lang="pt-BR" altLang="pt-BR" b="1" i="1" dirty="0">
                <a:latin typeface="+mj-lt"/>
              </a:rPr>
              <a:t> </a:t>
            </a:r>
            <a:r>
              <a:rPr lang="pt-BR" altLang="pt-BR" b="1" i="1" dirty="0" err="1">
                <a:latin typeface="+mj-lt"/>
              </a:rPr>
              <a:t>learning</a:t>
            </a:r>
            <a:r>
              <a:rPr lang="pt-BR" altLang="pt-BR" b="1" i="1" dirty="0">
                <a:latin typeface="+mj-lt"/>
              </a:rPr>
              <a:t>.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DF70841-71D4-CE23-2805-3E573D8F8A96}"/>
              </a:ext>
            </a:extLst>
          </p:cNvPr>
          <p:cNvSpPr txBox="1"/>
          <p:nvPr/>
        </p:nvSpPr>
        <p:spPr>
          <a:xfrm>
            <a:off x="480059" y="6649760"/>
            <a:ext cx="4545801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1. </a:t>
            </a:r>
            <a:r>
              <a:rPr lang="pt-BR" sz="1100" b="1" dirty="0"/>
              <a:t>Aplicando um Modelo de Regressão Linear</a:t>
            </a:r>
          </a:p>
          <a:p>
            <a:r>
              <a:rPr lang="pt-BR" sz="1100" dirty="0"/>
              <a:t>A regressão linear é um modelo simples e eficiente para prever valores contínuos. Vamos usar um conjunto de dados fictício, onde temos informações sobre o número de horas estudadas e a nota obtida em um exame. O objetivo é usar as horas de estudo para prever a nota.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78C2915-2382-9909-9112-F284E9289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207" y="2322651"/>
            <a:ext cx="4545801" cy="4160564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EED3C502-CEA9-63FD-4835-BDD41DFC1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086" y="7669306"/>
            <a:ext cx="59195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pt-BR" sz="1600" b="1" dirty="0"/>
              <a:t>2. </a:t>
            </a:r>
            <a:r>
              <a:rPr lang="pt-BR" altLang="pt-BR" sz="1100" b="1" dirty="0"/>
              <a:t>Fundamentos do Código: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altLang="pt-BR" sz="1100" dirty="0"/>
              <a:t>Dividindo os Dados: Usamos </a:t>
            </a:r>
            <a:r>
              <a:rPr lang="pt-BR" altLang="pt-BR" sz="1100" dirty="0" err="1"/>
              <a:t>train_test_split</a:t>
            </a:r>
            <a:r>
              <a:rPr lang="pt-BR" altLang="pt-BR" sz="1100" dirty="0"/>
              <a:t> para separar os dados em dois conjuntos: um para treinar o modelo e outro para testar sua precisão.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altLang="pt-BR" sz="1100" dirty="0"/>
              <a:t>Treinando o Modelo: O método </a:t>
            </a:r>
            <a:r>
              <a:rPr lang="pt-BR" altLang="pt-BR" sz="1100" dirty="0" err="1"/>
              <a:t>fit</a:t>
            </a:r>
            <a:r>
              <a:rPr lang="pt-BR" altLang="pt-BR" sz="1100" dirty="0"/>
              <a:t>() é utilizado para treinar o modelo com os dados de entrada (horas de estudo) e as respostas (notas).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altLang="pt-BR" sz="1100" dirty="0"/>
              <a:t>Fazendo Previsões: Após o modelo ser treinado, podemos usá-lo para prever as notas com o método </a:t>
            </a:r>
            <a:r>
              <a:rPr lang="pt-BR" altLang="pt-BR" sz="1100" dirty="0" err="1"/>
              <a:t>predict</a:t>
            </a:r>
            <a:r>
              <a:rPr lang="pt-BR" altLang="pt-BR" sz="1100" dirty="0"/>
              <a:t>().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altLang="pt-BR" sz="1100" dirty="0"/>
              <a:t>Avaliando o Modelo: A precisão do modelo é medida pelo erro quadrático médio (MSE), que quantifica o quão distantes as previsões estão dos valores reais.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altLang="pt-BR" sz="1100" dirty="0"/>
              <a:t>Visualização: Usamos o </a:t>
            </a:r>
            <a:r>
              <a:rPr lang="pt-BR" altLang="pt-BR" sz="1100" dirty="0" err="1"/>
              <a:t>matplotlib</a:t>
            </a:r>
            <a:r>
              <a:rPr lang="pt-BR" altLang="pt-BR" sz="1100" dirty="0"/>
              <a:t> para visualizar os dados e a linha de regressão, o que ajuda a entender a relação entre as variáveis.</a:t>
            </a:r>
          </a:p>
          <a:p>
            <a:endParaRPr lang="pt-BR" altLang="pt-BR" b="1" dirty="0"/>
          </a:p>
        </p:txBody>
      </p:sp>
    </p:spTree>
    <p:extLst>
      <p:ext uri="{BB962C8B-B14F-4D97-AF65-F5344CB8AC3E}">
        <p14:creationId xmlns:p14="http://schemas.microsoft.com/office/powerpoint/2010/main" val="322115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697D38-635F-13A3-ACFA-5B8AE10F38FB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2">
              <a:lumMod val="40000"/>
              <a:lumOff val="6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AC7BC3-D4A1-D6F7-CAA2-794816638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561" y="713173"/>
            <a:ext cx="5965451" cy="6696155"/>
          </a:xfrm>
        </p:spPr>
        <p:txBody>
          <a:bodyPr>
            <a:noAutofit/>
          </a:bodyPr>
          <a:lstStyle/>
          <a:p>
            <a:pPr algn="l"/>
            <a:r>
              <a:rPr lang="pt-BR" sz="4000" dirty="0"/>
              <a:t>Ei, futuro mestre dos dados! </a:t>
            </a:r>
            <a:r>
              <a:rPr lang="pt-BR" sz="3600" dirty="0"/>
              <a:t>😎</a:t>
            </a:r>
          </a:p>
          <a:p>
            <a:pPr algn="l"/>
            <a:endParaRPr lang="pt-BR" sz="3600" dirty="0"/>
          </a:p>
          <a:p>
            <a:pPr algn="l"/>
            <a:r>
              <a:rPr lang="pt-BR" dirty="0">
                <a:latin typeface="+mj-lt"/>
              </a:rPr>
              <a:t>Se você chegou até aqui, provavelmente está querendo entender como a Inteligência Artificial pode dar aquele </a:t>
            </a:r>
            <a:r>
              <a:rPr lang="pt-BR" i="1" dirty="0" err="1">
                <a:latin typeface="+mj-lt"/>
              </a:rPr>
              <a:t>up</a:t>
            </a:r>
            <a:r>
              <a:rPr lang="pt-BR" dirty="0">
                <a:latin typeface="+mj-lt"/>
              </a:rPr>
              <a:t> nas suas habilidades de programação e transformar dados em algo realmente útil. A boa notícia é que você está no lugar certo! Este e-book foi feito especialmente para quem está começando, então pode deixar a ansiedade de lado. Vamos aprender juntos e, claro, de um jeito descomplicado e divertido!</a:t>
            </a:r>
          </a:p>
          <a:p>
            <a:pPr algn="l"/>
            <a:endParaRPr lang="pt-BR" dirty="0">
              <a:latin typeface="+mj-lt"/>
            </a:endParaRPr>
          </a:p>
          <a:p>
            <a:pPr algn="l"/>
            <a:r>
              <a:rPr lang="pt-BR" dirty="0">
                <a:latin typeface="+mj-lt"/>
              </a:rPr>
              <a:t>Aqui, você vai entender como usar IA para analisar dados de maneira prática. Vamos explorar ferramentas que já são usadas no mercado, como Python, Pandas e algumas bibliotecas que vão tornar tudo mais fácil (sim, acredite, dá pra fazer muita coisa com poucas linhas de código!). Vamos até pegar dados de páginas web e planilhas Excel para você ver como o mundo real funciona.</a:t>
            </a:r>
          </a:p>
          <a:p>
            <a:pPr algn="l"/>
            <a:endParaRPr lang="pt-BR" dirty="0">
              <a:latin typeface="+mj-lt"/>
            </a:endParaRPr>
          </a:p>
          <a:p>
            <a:pPr algn="l"/>
            <a:r>
              <a:rPr lang="pt-BR" dirty="0">
                <a:latin typeface="+mj-lt"/>
              </a:rPr>
              <a:t>Então, bora lá! Vamos transformar esses dados brutos em insights poderosos com a ajuda da IA. Você vai ver que é bem mais simples do que parece. 😉</a:t>
            </a:r>
          </a:p>
          <a:p>
            <a:pPr algn="l"/>
            <a:endParaRPr lang="pt-BR" dirty="0">
              <a:latin typeface="+mj-lt"/>
            </a:endParaRPr>
          </a:p>
          <a:p>
            <a:pPr algn="l"/>
            <a:r>
              <a:rPr lang="pt-BR" dirty="0">
                <a:latin typeface="+mj-lt"/>
              </a:rPr>
              <a:t>Pronto para começar essa jornada? Vamos nessa!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13D2235-F64E-E1EB-2B75-F98332A88414}"/>
              </a:ext>
            </a:extLst>
          </p:cNvPr>
          <p:cNvSpPr/>
          <p:nvPr/>
        </p:nvSpPr>
        <p:spPr>
          <a:xfrm>
            <a:off x="-30251" y="7274859"/>
            <a:ext cx="174811" cy="26445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75AAB43-0C83-953D-092C-4507690AB347}"/>
              </a:ext>
            </a:extLst>
          </p:cNvPr>
          <p:cNvSpPr/>
          <p:nvPr/>
        </p:nvSpPr>
        <p:spPr>
          <a:xfrm>
            <a:off x="-26895" y="4630271"/>
            <a:ext cx="174811" cy="2644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EAD7C4-FB68-1209-4D1D-7CC53093237C}"/>
              </a:ext>
            </a:extLst>
          </p:cNvPr>
          <p:cNvSpPr/>
          <p:nvPr/>
        </p:nvSpPr>
        <p:spPr>
          <a:xfrm>
            <a:off x="854" y="1985683"/>
            <a:ext cx="174811" cy="26445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E8C8456-0B0A-B28D-B504-D63481A494F6}"/>
              </a:ext>
            </a:extLst>
          </p:cNvPr>
          <p:cNvSpPr/>
          <p:nvPr/>
        </p:nvSpPr>
        <p:spPr>
          <a:xfrm>
            <a:off x="-30251" y="0"/>
            <a:ext cx="186580" cy="19856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476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5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4D4E646-8EFE-E0E8-B0A2-B339B4750DD4}"/>
              </a:ext>
            </a:extLst>
          </p:cNvPr>
          <p:cNvCxnSpPr/>
          <p:nvPr/>
        </p:nvCxnSpPr>
        <p:spPr>
          <a:xfrm>
            <a:off x="968188" y="0"/>
            <a:ext cx="0" cy="990600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E3636CB5-FEB7-E24F-AED3-A1888A735081}"/>
              </a:ext>
            </a:extLst>
          </p:cNvPr>
          <p:cNvSpPr txBox="1"/>
          <p:nvPr/>
        </p:nvSpPr>
        <p:spPr>
          <a:xfrm>
            <a:off x="1284194" y="1317813"/>
            <a:ext cx="50359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dirty="0">
                <a:solidFill>
                  <a:schemeClr val="bg1"/>
                </a:solidFill>
                <a:latin typeface="Impact" panose="020B0806030902050204" pitchFamily="34" charset="0"/>
              </a:rPr>
              <a:t>Entendendo os Fundamentos: O que é Análise de Dados e IA?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A86F6DC-9DB2-4019-6CD4-C5FC5AADCE73}"/>
              </a:ext>
            </a:extLst>
          </p:cNvPr>
          <p:cNvSpPr txBox="1"/>
          <p:nvPr/>
        </p:nvSpPr>
        <p:spPr>
          <a:xfrm>
            <a:off x="5311588" y="6871446"/>
            <a:ext cx="57822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900" dirty="0">
                <a:solidFill>
                  <a:schemeClr val="accent4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0588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697D38-635F-13A3-ACFA-5B8AE10F38FB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2">
              <a:lumMod val="40000"/>
              <a:lumOff val="6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AC7BC3-D4A1-D6F7-CAA2-794816638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091" y="565258"/>
            <a:ext cx="5319992" cy="1075284"/>
          </a:xfrm>
        </p:spPr>
        <p:txBody>
          <a:bodyPr>
            <a:noAutofit/>
          </a:bodyPr>
          <a:lstStyle/>
          <a:p>
            <a:pPr algn="l"/>
            <a:r>
              <a:rPr lang="pt-BR" sz="4000" dirty="0">
                <a:solidFill>
                  <a:schemeClr val="bg1"/>
                </a:solidFill>
                <a:latin typeface="Impact" panose="020B0806030902050204" pitchFamily="34" charset="0"/>
              </a:rPr>
              <a:t>PORQUÊ DADOS COM IA?</a:t>
            </a:r>
            <a:endParaRPr lang="pt-BR" sz="3600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pPr algn="l"/>
            <a:endParaRPr lang="pt-BR" sz="36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13D2235-F64E-E1EB-2B75-F98332A88414}"/>
              </a:ext>
            </a:extLst>
          </p:cNvPr>
          <p:cNvSpPr/>
          <p:nvPr/>
        </p:nvSpPr>
        <p:spPr>
          <a:xfrm>
            <a:off x="-30251" y="7274859"/>
            <a:ext cx="6888251" cy="26445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E8C8456-0B0A-B28D-B504-D63481A494F6}"/>
              </a:ext>
            </a:extLst>
          </p:cNvPr>
          <p:cNvSpPr/>
          <p:nvPr/>
        </p:nvSpPr>
        <p:spPr>
          <a:xfrm>
            <a:off x="470648" y="6071770"/>
            <a:ext cx="2770094" cy="2238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E448B08-0565-FA61-5409-84C0939F6AAC}"/>
              </a:ext>
            </a:extLst>
          </p:cNvPr>
          <p:cNvSpPr/>
          <p:nvPr/>
        </p:nvSpPr>
        <p:spPr>
          <a:xfrm>
            <a:off x="3603814" y="6071770"/>
            <a:ext cx="2770094" cy="2238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11FF002-CA81-AC84-3145-8B7932CEE8DB}"/>
              </a:ext>
            </a:extLst>
          </p:cNvPr>
          <p:cNvSpPr/>
          <p:nvPr/>
        </p:nvSpPr>
        <p:spPr>
          <a:xfrm>
            <a:off x="470648" y="3581402"/>
            <a:ext cx="2770094" cy="2238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177CDE3-31E5-4ECA-1013-74BA70110D3F}"/>
              </a:ext>
            </a:extLst>
          </p:cNvPr>
          <p:cNvSpPr/>
          <p:nvPr/>
        </p:nvSpPr>
        <p:spPr>
          <a:xfrm>
            <a:off x="3603814" y="3581401"/>
            <a:ext cx="2770094" cy="2238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FF13E7-EB8F-7609-0EE1-62CA8E08D373}"/>
              </a:ext>
            </a:extLst>
          </p:cNvPr>
          <p:cNvSpPr txBox="1"/>
          <p:nvPr/>
        </p:nvSpPr>
        <p:spPr>
          <a:xfrm>
            <a:off x="534526" y="4236097"/>
            <a:ext cx="26255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A IA é a capacidade das máquinas de aprender e fazer tarefas que antes precisavam de intervenção humana.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9412C7B-1AD6-89DF-3883-D842C9423D87}"/>
              </a:ext>
            </a:extLst>
          </p:cNvPr>
          <p:cNvSpPr txBox="1"/>
          <p:nvPr/>
        </p:nvSpPr>
        <p:spPr>
          <a:xfrm>
            <a:off x="3640797" y="4112986"/>
            <a:ext cx="273310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pt-BR" dirty="0"/>
              <a:t>No contexto da análise de dados, a IA pode ajudar a identificar padrões complexos, fazer previsões e até mesmo automatizar todo o processo de análise.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86608DE-1A66-D5F6-4C63-1946D10A101D}"/>
              </a:ext>
            </a:extLst>
          </p:cNvPr>
          <p:cNvSpPr txBox="1"/>
          <p:nvPr/>
        </p:nvSpPr>
        <p:spPr>
          <a:xfrm>
            <a:off x="495027" y="6172749"/>
            <a:ext cx="272133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Na análise de dados com IA usamos algoritmos de aprendizado de máquina para "ensinar" um modelo com dados históricos. Esse modelo, então, pode analisar novos dados, identificar tendências e fazer previsões.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28E7A2E-1330-F179-5859-2BA922178C17}"/>
              </a:ext>
            </a:extLst>
          </p:cNvPr>
          <p:cNvSpPr txBox="1"/>
          <p:nvPr/>
        </p:nvSpPr>
        <p:spPr>
          <a:xfrm>
            <a:off x="3711390" y="6298724"/>
            <a:ext cx="25196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Por exemplo, com IA, é possível prever vendas de um produto, entender o comportamento de clientes ou até identificar fraudes em transações.</a:t>
            </a:r>
          </a:p>
        </p:txBody>
      </p:sp>
    </p:spTree>
    <p:extLst>
      <p:ext uri="{BB962C8B-B14F-4D97-AF65-F5344CB8AC3E}">
        <p14:creationId xmlns:p14="http://schemas.microsoft.com/office/powerpoint/2010/main" val="180962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5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4D4E646-8EFE-E0E8-B0A2-B339B4750DD4}"/>
              </a:ext>
            </a:extLst>
          </p:cNvPr>
          <p:cNvCxnSpPr/>
          <p:nvPr/>
        </p:nvCxnSpPr>
        <p:spPr>
          <a:xfrm>
            <a:off x="968188" y="0"/>
            <a:ext cx="0" cy="990600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E3636CB5-FEB7-E24F-AED3-A1888A735081}"/>
              </a:ext>
            </a:extLst>
          </p:cNvPr>
          <p:cNvSpPr txBox="1"/>
          <p:nvPr/>
        </p:nvSpPr>
        <p:spPr>
          <a:xfrm>
            <a:off x="1284194" y="1317813"/>
            <a:ext cx="50359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dirty="0">
                <a:solidFill>
                  <a:schemeClr val="bg1"/>
                </a:solidFill>
                <a:latin typeface="Impact" panose="020B0806030902050204" pitchFamily="34" charset="0"/>
              </a:rPr>
              <a:t>Desbravando o Python: Como Usar Bibliotecas para Manipulação de Dados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A86F6DC-9DB2-4019-6CD4-C5FC5AADCE73}"/>
              </a:ext>
            </a:extLst>
          </p:cNvPr>
          <p:cNvSpPr txBox="1"/>
          <p:nvPr/>
        </p:nvSpPr>
        <p:spPr>
          <a:xfrm>
            <a:off x="5136776" y="7010832"/>
            <a:ext cx="57822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900" dirty="0">
                <a:solidFill>
                  <a:schemeClr val="accent4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1257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B9CA">
            <a:alpha val="6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D11FF002-CA81-AC84-3145-8B7932CEE8DB}"/>
              </a:ext>
            </a:extLst>
          </p:cNvPr>
          <p:cNvSpPr/>
          <p:nvPr/>
        </p:nvSpPr>
        <p:spPr>
          <a:xfrm>
            <a:off x="0" y="2319661"/>
            <a:ext cx="6858000" cy="4431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AC7BC3-D4A1-D6F7-CAA2-794816638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091" y="290938"/>
            <a:ext cx="6412788" cy="1075284"/>
          </a:xfrm>
        </p:spPr>
        <p:txBody>
          <a:bodyPr>
            <a:noAutofit/>
          </a:bodyPr>
          <a:lstStyle/>
          <a:p>
            <a:pPr algn="l"/>
            <a:r>
              <a:rPr lang="pt-BR" sz="4000" dirty="0">
                <a:solidFill>
                  <a:schemeClr val="bg1"/>
                </a:solidFill>
                <a:latin typeface="Impact" panose="020B0806030902050204" pitchFamily="34" charset="0"/>
              </a:rPr>
              <a:t>Dados na pratica....</a:t>
            </a:r>
            <a:endParaRPr lang="pt-BR" sz="3600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pPr algn="l"/>
            <a:endParaRPr lang="pt-BR" sz="36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13D2235-F64E-E1EB-2B75-F98332A88414}"/>
              </a:ext>
            </a:extLst>
          </p:cNvPr>
          <p:cNvSpPr/>
          <p:nvPr/>
        </p:nvSpPr>
        <p:spPr>
          <a:xfrm>
            <a:off x="0" y="6751321"/>
            <a:ext cx="6858000" cy="31808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40F83A-B594-2E05-7D69-399AF9B93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91" y="1081785"/>
            <a:ext cx="641278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altLang="pt-BR" sz="1600" dirty="0"/>
              <a:t>Uma das ferramentas mais poderosas para análise de dados em Python é a biblioteca Pandas. Com ela, você pode ler, manipular e analisar grandes volumes de dados com facilidade. No exemplo de hoje, vamos focar em como trabalhar com uma planilha Excel.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A55E4C5-2E85-4643-D69B-7DE077322B5D}"/>
              </a:ext>
            </a:extLst>
          </p:cNvPr>
          <p:cNvSpPr txBox="1"/>
          <p:nvPr/>
        </p:nvSpPr>
        <p:spPr>
          <a:xfrm>
            <a:off x="218630" y="2525083"/>
            <a:ext cx="189153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altLang="pt-BR" sz="1000" dirty="0"/>
              <a:t>Para começar, precisamos instalar a biblioteca Pandas e a </a:t>
            </a:r>
            <a:r>
              <a:rPr lang="pt-BR" altLang="pt-BR" sz="1000" dirty="0" err="1"/>
              <a:t>openpyxl</a:t>
            </a:r>
            <a:r>
              <a:rPr lang="pt-BR" altLang="pt-BR" sz="1000" dirty="0"/>
              <a:t>, que é uma dependência para ler arquivos Excel no formato .</a:t>
            </a:r>
            <a:r>
              <a:rPr lang="pt-BR" altLang="pt-BR" sz="1000" dirty="0" err="1"/>
              <a:t>xlsx</a:t>
            </a:r>
            <a:r>
              <a:rPr lang="pt-BR" altLang="pt-BR" sz="1000" dirty="0"/>
              <a:t>. No terminal do VS </a:t>
            </a:r>
            <a:r>
              <a:rPr lang="pt-BR" altLang="pt-BR" sz="1000" dirty="0" err="1"/>
              <a:t>Code</a:t>
            </a:r>
            <a:r>
              <a:rPr lang="pt-BR" altLang="pt-BR" sz="1000" dirty="0"/>
              <a:t>, você pode instalar ambas com o comando: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EE29DAC9-2DE5-8051-F405-6F1E5FAE2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03" y="4041249"/>
            <a:ext cx="1835506" cy="562687"/>
          </a:xfrm>
          <a:prstGeom prst="rect">
            <a:avLst/>
          </a:prstGeom>
        </p:spPr>
      </p:pic>
      <p:sp>
        <p:nvSpPr>
          <p:cNvPr id="20" name="Rectangle 2">
            <a:extLst>
              <a:ext uri="{FF2B5EF4-FFF2-40B4-BE49-F238E27FC236}">
                <a16:creationId xmlns:a16="http://schemas.microsoft.com/office/drawing/2014/main" id="{1D595952-2F00-FE45-B128-A1DA4F219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9688" y="2528935"/>
            <a:ext cx="18915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altLang="pt-BR" sz="1050" b="1" dirty="0"/>
              <a:t>1.</a:t>
            </a:r>
            <a:r>
              <a:rPr lang="pt-BR" altLang="pt-BR" sz="1000" dirty="0"/>
              <a:t> Agora, vamos manipular os dados. Digamos que você tenha uma planilha chamada vendas.xlsx com colunas como "Data", "Produto", "Quantidade" e "Preço". Vamos usar o Pandas para carregar, visualizar e fazer algumas operações nesse arquivo. 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DAC99AE4-1EFE-702C-A9BB-618DE841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712" y="4060706"/>
            <a:ext cx="1835506" cy="829338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F794DA9C-9A5A-89FA-E17B-92B06D6F0223}"/>
              </a:ext>
            </a:extLst>
          </p:cNvPr>
          <p:cNvSpPr txBox="1"/>
          <p:nvPr/>
        </p:nvSpPr>
        <p:spPr>
          <a:xfrm>
            <a:off x="4604251" y="2527127"/>
            <a:ext cx="1906711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000"/>
            </a:lvl1pPr>
          </a:lstStyle>
          <a:p>
            <a:r>
              <a:rPr lang="pt-BR" sz="1100" b="1" dirty="0"/>
              <a:t>2.</a:t>
            </a:r>
            <a:r>
              <a:rPr lang="pt-BR" dirty="0"/>
              <a:t> Imagine que você só quer ver as vendas de um produto específico. Podemos filtrar os dados dessa maneira: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52DEF1FB-FD5C-3AAE-BB88-9F27AD572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275" y="3626580"/>
            <a:ext cx="1850687" cy="829338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29E780E6-FECE-B923-8A72-C8252BC64B09}"/>
              </a:ext>
            </a:extLst>
          </p:cNvPr>
          <p:cNvSpPr txBox="1"/>
          <p:nvPr/>
        </p:nvSpPr>
        <p:spPr>
          <a:xfrm>
            <a:off x="1242772" y="5123346"/>
            <a:ext cx="1835506" cy="5616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000"/>
            </a:lvl1pPr>
          </a:lstStyle>
          <a:p>
            <a:r>
              <a:rPr lang="pt-BR" sz="1050" b="1" dirty="0"/>
              <a:t>3.</a:t>
            </a:r>
            <a:r>
              <a:rPr lang="pt-BR" dirty="0"/>
              <a:t> Agora, vamos calcular o total de vendas (Quantidade * Preço) para cada produto.</a:t>
            </a: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8F8B01B3-66B5-496F-52A7-0E010C65CA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3614" y="5758108"/>
            <a:ext cx="1835506" cy="833676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13A566A4-A379-F4E5-C0BB-2D623E22BCEA}"/>
              </a:ext>
            </a:extLst>
          </p:cNvPr>
          <p:cNvSpPr txBox="1"/>
          <p:nvPr/>
        </p:nvSpPr>
        <p:spPr>
          <a:xfrm>
            <a:off x="3504360" y="5118476"/>
            <a:ext cx="1835506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000"/>
            </a:lvl1pPr>
          </a:lstStyle>
          <a:p>
            <a:r>
              <a:rPr lang="pt-BR" sz="1050" b="1" dirty="0"/>
              <a:t>4.</a:t>
            </a:r>
            <a:r>
              <a:rPr lang="pt-BR" dirty="0"/>
              <a:t> Depois de manipular os dados, você pode salvar os resultados em uma nova planilha.</a:t>
            </a: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1274280E-BDE4-18F6-6D57-F189243B12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4360" y="5934065"/>
            <a:ext cx="1941400" cy="657719"/>
          </a:xfrm>
          <a:prstGeom prst="rect">
            <a:avLst/>
          </a:prstGeom>
        </p:spPr>
      </p:pic>
      <p:sp>
        <p:nvSpPr>
          <p:cNvPr id="37" name="Rectangle 3">
            <a:extLst>
              <a:ext uri="{FF2B5EF4-FFF2-40B4-BE49-F238E27FC236}">
                <a16:creationId xmlns:a16="http://schemas.microsoft.com/office/drawing/2014/main" id="{9C02E956-DC31-D165-F645-D7672FD69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201" y="6859012"/>
            <a:ext cx="526567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pt-BR" sz="1600" b="1" dirty="0" err="1">
                <a:solidFill>
                  <a:schemeClr val="bg1"/>
                </a:solidFill>
              </a:rPr>
              <a:t>pd.read_excel</a:t>
            </a:r>
            <a:r>
              <a:rPr lang="pt-BR" altLang="pt-BR" sz="1600" b="1" dirty="0">
                <a:solidFill>
                  <a:schemeClr val="bg1"/>
                </a:solidFill>
              </a:rPr>
              <a:t>(): </a:t>
            </a:r>
            <a:r>
              <a:rPr lang="pt-BR" altLang="pt-BR" sz="1600" dirty="0">
                <a:solidFill>
                  <a:schemeClr val="bg1"/>
                </a:solidFill>
              </a:rPr>
              <a:t>Carrega a planilha Excel para um </a:t>
            </a:r>
            <a:r>
              <a:rPr lang="pt-BR" altLang="pt-BR" sz="1600" dirty="0" err="1">
                <a:solidFill>
                  <a:schemeClr val="bg1"/>
                </a:solidFill>
              </a:rPr>
              <a:t>DataFrame</a:t>
            </a:r>
            <a:r>
              <a:rPr lang="pt-BR" altLang="pt-BR" sz="1600" dirty="0">
                <a:solidFill>
                  <a:schemeClr val="bg1"/>
                </a:solidFill>
              </a:rPr>
              <a:t>, que é uma estrutura de dados do Pandas.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pt-BR" sz="16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pt-BR" sz="1600" b="1" dirty="0" err="1">
                <a:solidFill>
                  <a:schemeClr val="bg1"/>
                </a:solidFill>
              </a:rPr>
              <a:t>head</a:t>
            </a:r>
            <a:r>
              <a:rPr lang="pt-BR" altLang="pt-BR" sz="1600" b="1" dirty="0">
                <a:solidFill>
                  <a:schemeClr val="bg1"/>
                </a:solidFill>
              </a:rPr>
              <a:t>(): </a:t>
            </a:r>
            <a:r>
              <a:rPr lang="pt-BR" altLang="pt-BR" sz="1600" dirty="0">
                <a:solidFill>
                  <a:schemeClr val="bg1"/>
                </a:solidFill>
              </a:rPr>
              <a:t>Exibe as primeiras linhas dos dados para você conferir rapidamente.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pt-BR" sz="16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pt-BR" sz="1600" b="1" dirty="0">
                <a:solidFill>
                  <a:schemeClr val="bg1"/>
                </a:solidFill>
              </a:rPr>
              <a:t>Filtragem e agrupamento: </a:t>
            </a:r>
            <a:r>
              <a:rPr lang="pt-BR" altLang="pt-BR" sz="1600" dirty="0">
                <a:solidFill>
                  <a:schemeClr val="bg1"/>
                </a:solidFill>
              </a:rPr>
              <a:t>Usamos condições para filtrar os dados e o método .</a:t>
            </a:r>
            <a:r>
              <a:rPr lang="pt-BR" altLang="pt-BR" sz="1600" dirty="0" err="1">
                <a:solidFill>
                  <a:schemeClr val="bg1"/>
                </a:solidFill>
              </a:rPr>
              <a:t>groupby</a:t>
            </a:r>
            <a:r>
              <a:rPr lang="pt-BR" altLang="pt-BR" sz="1600" dirty="0">
                <a:solidFill>
                  <a:schemeClr val="bg1"/>
                </a:solidFill>
              </a:rPr>
              <a:t>() para calcular o total de vendas por produto.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pt-BR" sz="16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pt-BR" sz="1600" b="1" dirty="0" err="1">
                <a:solidFill>
                  <a:schemeClr val="bg1"/>
                </a:solidFill>
              </a:rPr>
              <a:t>to_excel</a:t>
            </a:r>
            <a:r>
              <a:rPr lang="pt-BR" altLang="pt-BR" sz="1600" b="1" dirty="0">
                <a:solidFill>
                  <a:schemeClr val="bg1"/>
                </a:solidFill>
              </a:rPr>
              <a:t>(): </a:t>
            </a:r>
            <a:r>
              <a:rPr lang="pt-BR" altLang="pt-BR" sz="1600" dirty="0">
                <a:solidFill>
                  <a:schemeClr val="bg1"/>
                </a:solidFill>
              </a:rPr>
              <a:t>Salva os dados manipulados em um novo arquivo Excel.</a:t>
            </a: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4A986D18-A1C7-F3D2-F03C-8F35E607BD82}"/>
              </a:ext>
            </a:extLst>
          </p:cNvPr>
          <p:cNvCxnSpPr/>
          <p:nvPr/>
        </p:nvCxnSpPr>
        <p:spPr>
          <a:xfrm>
            <a:off x="558800" y="4977643"/>
            <a:ext cx="5609628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D1253A76-42C0-2290-1E19-5F43BCEDD6F3}"/>
              </a:ext>
            </a:extLst>
          </p:cNvPr>
          <p:cNvCxnSpPr>
            <a:cxnSpLocks/>
          </p:cNvCxnSpPr>
          <p:nvPr/>
        </p:nvCxnSpPr>
        <p:spPr>
          <a:xfrm>
            <a:off x="968188" y="6751320"/>
            <a:ext cx="0" cy="315468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DAB0290A-4703-5E95-DEAF-30E1E043091A}"/>
              </a:ext>
            </a:extLst>
          </p:cNvPr>
          <p:cNvSpPr txBox="1"/>
          <p:nvPr/>
        </p:nvSpPr>
        <p:spPr>
          <a:xfrm rot="16200000">
            <a:off x="-264065" y="8111642"/>
            <a:ext cx="13655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000"/>
            </a:lvl1pPr>
          </a:lstStyle>
          <a:p>
            <a:pPr algn="ctr"/>
            <a:r>
              <a:rPr lang="pt-BR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RESUMO</a:t>
            </a:r>
            <a:endParaRPr lang="pt-BR" sz="1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907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5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4D4E646-8EFE-E0E8-B0A2-B339B4750DD4}"/>
              </a:ext>
            </a:extLst>
          </p:cNvPr>
          <p:cNvCxnSpPr/>
          <p:nvPr/>
        </p:nvCxnSpPr>
        <p:spPr>
          <a:xfrm>
            <a:off x="968188" y="0"/>
            <a:ext cx="0" cy="990600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E3636CB5-FEB7-E24F-AED3-A1888A735081}"/>
              </a:ext>
            </a:extLst>
          </p:cNvPr>
          <p:cNvSpPr txBox="1"/>
          <p:nvPr/>
        </p:nvSpPr>
        <p:spPr>
          <a:xfrm>
            <a:off x="1284194" y="1317813"/>
            <a:ext cx="50359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dirty="0">
                <a:solidFill>
                  <a:schemeClr val="bg1"/>
                </a:solidFill>
                <a:latin typeface="Impact" panose="020B0806030902050204" pitchFamily="34" charset="0"/>
              </a:rPr>
              <a:t>Extração de Dados: Web </a:t>
            </a:r>
            <a:r>
              <a:rPr lang="pt-BR" sz="4800" dirty="0" err="1">
                <a:solidFill>
                  <a:schemeClr val="bg1"/>
                </a:solidFill>
                <a:latin typeface="Impact" panose="020B0806030902050204" pitchFamily="34" charset="0"/>
              </a:rPr>
              <a:t>Scraping</a:t>
            </a:r>
            <a:r>
              <a:rPr lang="pt-BR" sz="4800" dirty="0">
                <a:solidFill>
                  <a:schemeClr val="bg1"/>
                </a:solidFill>
                <a:latin typeface="Impact" panose="020B0806030902050204" pitchFamily="34" charset="0"/>
              </a:rPr>
              <a:t> e Leitura de Planilhas Excel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A86F6DC-9DB2-4019-6CD4-C5FC5AADCE73}"/>
              </a:ext>
            </a:extLst>
          </p:cNvPr>
          <p:cNvSpPr txBox="1"/>
          <p:nvPr/>
        </p:nvSpPr>
        <p:spPr>
          <a:xfrm>
            <a:off x="5136776" y="7010832"/>
            <a:ext cx="57822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900" dirty="0">
                <a:solidFill>
                  <a:schemeClr val="accent4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27508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D11FF002-CA81-AC84-3145-8B7932CEE8DB}"/>
              </a:ext>
            </a:extLst>
          </p:cNvPr>
          <p:cNvSpPr/>
          <p:nvPr/>
        </p:nvSpPr>
        <p:spPr>
          <a:xfrm>
            <a:off x="0" y="2351107"/>
            <a:ext cx="6858000" cy="7554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AC7BC3-D4A1-D6F7-CAA2-794816638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091" y="290938"/>
            <a:ext cx="6412788" cy="1075284"/>
          </a:xfrm>
        </p:spPr>
        <p:txBody>
          <a:bodyPr>
            <a:noAutofit/>
          </a:bodyPr>
          <a:lstStyle/>
          <a:p>
            <a:pPr algn="l"/>
            <a:r>
              <a:rPr lang="pt-BR" sz="4000" dirty="0">
                <a:solidFill>
                  <a:schemeClr val="bg1"/>
                </a:solidFill>
                <a:latin typeface="Impact" panose="020B0806030902050204" pitchFamily="34" charset="0"/>
              </a:rPr>
              <a:t>Dados na pratica....</a:t>
            </a:r>
            <a:endParaRPr lang="pt-BR" sz="3600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pPr algn="l"/>
            <a:endParaRPr lang="pt-BR" sz="3600" dirty="0"/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D1253A76-42C0-2290-1E19-5F43BCEDD6F3}"/>
              </a:ext>
            </a:extLst>
          </p:cNvPr>
          <p:cNvCxnSpPr>
            <a:cxnSpLocks/>
          </p:cNvCxnSpPr>
          <p:nvPr/>
        </p:nvCxnSpPr>
        <p:spPr>
          <a:xfrm>
            <a:off x="968188" y="2351107"/>
            <a:ext cx="0" cy="7554893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33BD03C0-69BF-DDFA-7DBB-573BE94DEB45}"/>
              </a:ext>
            </a:extLst>
          </p:cNvPr>
          <p:cNvSpPr txBox="1"/>
          <p:nvPr/>
        </p:nvSpPr>
        <p:spPr>
          <a:xfrm>
            <a:off x="198121" y="1027668"/>
            <a:ext cx="66262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pt-BR" sz="1400" dirty="0"/>
              <a:t>Uma das habilidades mais valiosas para quem trabalha com dados é saber como extrair informações de diferentes fontes. Muitas vezes, os dados que você precisa não estão prontos e acessíveis em uma planilha ou banco de dados. Então, como obter dados diretamente de uma página web?</a:t>
            </a:r>
          </a:p>
          <a:p>
            <a:r>
              <a:rPr lang="pt-BR" sz="1400" dirty="0"/>
              <a:t>Vamos explorar formas comuns de fazer isso!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67F4551-A8E1-9028-3FDB-3EFEA1E3C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816" y="2459111"/>
            <a:ext cx="4597813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altLang="pt-BR" sz="1100" b="1" dirty="0"/>
              <a:t>1.</a:t>
            </a:r>
            <a:r>
              <a:rPr lang="pt-BR" altLang="pt-BR" sz="1050" dirty="0"/>
              <a:t> </a:t>
            </a:r>
            <a:r>
              <a:rPr lang="pt-BR" altLang="pt-BR" sz="1000" dirty="0"/>
              <a:t>O Web </a:t>
            </a:r>
            <a:r>
              <a:rPr lang="pt-BR" altLang="pt-BR" sz="1000" dirty="0" err="1"/>
              <a:t>Scraping</a:t>
            </a:r>
            <a:r>
              <a:rPr lang="pt-BR" altLang="pt-BR" sz="1000" dirty="0"/>
              <a:t> é a técnica de extrair informações de websites, e a biblioteca </a:t>
            </a:r>
            <a:r>
              <a:rPr lang="pt-BR" altLang="pt-BR" sz="1000" dirty="0" err="1"/>
              <a:t>BeautifulSoup</a:t>
            </a:r>
            <a:r>
              <a:rPr lang="pt-BR" altLang="pt-BR" sz="1000" dirty="0"/>
              <a:t> é uma das mais populares para isso. Vamos ver como usar o </a:t>
            </a:r>
            <a:r>
              <a:rPr lang="pt-BR" altLang="pt-BR" sz="1000" dirty="0" err="1"/>
              <a:t>requests</a:t>
            </a:r>
            <a:r>
              <a:rPr lang="pt-BR" altLang="pt-BR" sz="1000" dirty="0"/>
              <a:t> para acessar uma página e o </a:t>
            </a:r>
            <a:r>
              <a:rPr lang="pt-BR" altLang="pt-BR" sz="1000" dirty="0" err="1"/>
              <a:t>BeautifulSoup</a:t>
            </a:r>
            <a:r>
              <a:rPr lang="pt-BR" altLang="pt-BR" sz="1000" dirty="0"/>
              <a:t> para pegar dados dela.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44EF420-DF24-31F6-8F80-3D5DF9CD7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935"/>
          <a:stretch/>
        </p:blipFill>
        <p:spPr>
          <a:xfrm>
            <a:off x="1632816" y="3083017"/>
            <a:ext cx="4455963" cy="1869983"/>
          </a:xfrm>
          <a:prstGeom prst="rect">
            <a:avLst/>
          </a:prstGeom>
        </p:spPr>
      </p:pic>
      <p:sp>
        <p:nvSpPr>
          <p:cNvPr id="16" name="Rectangle 2">
            <a:extLst>
              <a:ext uri="{FF2B5EF4-FFF2-40B4-BE49-F238E27FC236}">
                <a16:creationId xmlns:a16="http://schemas.microsoft.com/office/drawing/2014/main" id="{CFCBF80F-E469-A852-A363-648AC9C03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884" y="5098756"/>
            <a:ext cx="459781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altLang="pt-BR" sz="1100" b="1" dirty="0"/>
              <a:t>Neste exemplo:</a:t>
            </a:r>
          </a:p>
          <a:p>
            <a:pPr algn="just"/>
            <a:endParaRPr lang="pt-BR" altLang="pt-BR" sz="11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altLang="pt-BR" sz="1100" dirty="0" err="1"/>
              <a:t>requests.get</a:t>
            </a:r>
            <a:r>
              <a:rPr lang="pt-BR" altLang="pt-BR" sz="1100" dirty="0"/>
              <a:t>(</a:t>
            </a:r>
            <a:r>
              <a:rPr lang="pt-BR" altLang="pt-BR" sz="1100" dirty="0" err="1"/>
              <a:t>url</a:t>
            </a:r>
            <a:r>
              <a:rPr lang="pt-BR" altLang="pt-BR" sz="1100" dirty="0"/>
              <a:t>): Envia um pedido para a página web.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altLang="pt-BR" sz="1100" dirty="0" err="1"/>
              <a:t>BeautifulSoup</a:t>
            </a:r>
            <a:r>
              <a:rPr lang="pt-BR" altLang="pt-BR" sz="1100" dirty="0"/>
              <a:t>(</a:t>
            </a:r>
            <a:r>
              <a:rPr lang="pt-BR" altLang="pt-BR" sz="1100" dirty="0" err="1"/>
              <a:t>response.text</a:t>
            </a:r>
            <a:r>
              <a:rPr lang="pt-BR" altLang="pt-BR" sz="1100" dirty="0"/>
              <a:t>, '</a:t>
            </a:r>
            <a:r>
              <a:rPr lang="pt-BR" altLang="pt-BR" sz="1100" dirty="0" err="1"/>
              <a:t>html.parser</a:t>
            </a:r>
            <a:r>
              <a:rPr lang="pt-BR" altLang="pt-BR" sz="1100" dirty="0"/>
              <a:t>'): Converte o conteúdo HTML da página para um formato que podemos manipular.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altLang="pt-BR" sz="1100" dirty="0" err="1"/>
              <a:t>soup.find_all</a:t>
            </a:r>
            <a:r>
              <a:rPr lang="pt-BR" altLang="pt-BR" sz="1100" dirty="0"/>
              <a:t>('h2'): Extrai todos os títulos de artigos, assumindo que eles estão dentro da </a:t>
            </a:r>
            <a:r>
              <a:rPr lang="pt-BR" altLang="pt-BR" sz="1100" dirty="0" err="1"/>
              <a:t>tag</a:t>
            </a:r>
            <a:r>
              <a:rPr lang="pt-BR" altLang="pt-BR" sz="1100" dirty="0"/>
              <a:t> &lt;h2&gt;.</a:t>
            </a:r>
          </a:p>
          <a:p>
            <a:pPr algn="just"/>
            <a:endParaRPr lang="pt-BR" altLang="pt-BR" sz="11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99FCE5E-5C2C-2BFA-F50A-E6B7C3C33524}"/>
              </a:ext>
            </a:extLst>
          </p:cNvPr>
          <p:cNvSpPr txBox="1"/>
          <p:nvPr/>
        </p:nvSpPr>
        <p:spPr>
          <a:xfrm>
            <a:off x="1561884" y="6376927"/>
            <a:ext cx="46687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100" b="1"/>
            </a:lvl1pPr>
          </a:lstStyle>
          <a:p>
            <a:r>
              <a:rPr lang="pt-BR" sz="1400" dirty="0"/>
              <a:t>2.</a:t>
            </a:r>
            <a:r>
              <a:rPr lang="pt-BR" b="0" dirty="0"/>
              <a:t>Agora, se você já tem uma planilha Excel com dados e quer importá-los para seu programa Python, o Pandas faz isso de forma super simples. Vamos ver como ler um arquivo Excel e extrair informações específicas.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BBBF28BD-1DA4-BFB8-74ED-B37FDC991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977" y="7124904"/>
            <a:ext cx="4564643" cy="1674083"/>
          </a:xfrm>
          <a:prstGeom prst="rect">
            <a:avLst/>
          </a:prstGeom>
        </p:spPr>
      </p:pic>
      <p:sp>
        <p:nvSpPr>
          <p:cNvPr id="26" name="Rectangle 3">
            <a:extLst>
              <a:ext uri="{FF2B5EF4-FFF2-40B4-BE49-F238E27FC236}">
                <a16:creationId xmlns:a16="http://schemas.microsoft.com/office/drawing/2014/main" id="{A5AEA115-5035-9FEA-BDEC-2025B7BCE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070" y="8900633"/>
            <a:ext cx="4738455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altLang="pt-BR" sz="1100" dirty="0" err="1"/>
              <a:t>pd.read_excel</a:t>
            </a:r>
            <a:r>
              <a:rPr lang="pt-BR" altLang="pt-BR" sz="1100" dirty="0"/>
              <a:t>('dados_exemplo.xlsx'): Lê o arquivo Excel e o carrega em um </a:t>
            </a:r>
            <a:r>
              <a:rPr lang="pt-BR" altLang="pt-BR" sz="1100" dirty="0" err="1"/>
              <a:t>DataFrame</a:t>
            </a:r>
            <a:r>
              <a:rPr lang="pt-BR" altLang="pt-BR" sz="1100" dirty="0"/>
              <a:t> do Pandas.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altLang="pt-BR" sz="1100" dirty="0" err="1"/>
              <a:t>head</a:t>
            </a:r>
            <a:r>
              <a:rPr lang="pt-BR" altLang="pt-BR" sz="1100" dirty="0"/>
              <a:t>(): Exibe as primeiras 5 linhas dos dados para você conferir.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altLang="pt-BR" sz="1100" dirty="0"/>
              <a:t>Filtragem: Você pode facilmente aplicar condições para filtrar os dados, como pegar apenas as linhas onde as vendas foram acima de 100.</a:t>
            </a:r>
          </a:p>
        </p:txBody>
      </p:sp>
    </p:spTree>
    <p:extLst>
      <p:ext uri="{BB962C8B-B14F-4D97-AF65-F5344CB8AC3E}">
        <p14:creationId xmlns:p14="http://schemas.microsoft.com/office/powerpoint/2010/main" val="3536664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5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4D4E646-8EFE-E0E8-B0A2-B339B4750DD4}"/>
              </a:ext>
            </a:extLst>
          </p:cNvPr>
          <p:cNvCxnSpPr/>
          <p:nvPr/>
        </p:nvCxnSpPr>
        <p:spPr>
          <a:xfrm>
            <a:off x="968188" y="0"/>
            <a:ext cx="0" cy="990600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E3636CB5-FEB7-E24F-AED3-A1888A735081}"/>
              </a:ext>
            </a:extLst>
          </p:cNvPr>
          <p:cNvSpPr txBox="1"/>
          <p:nvPr/>
        </p:nvSpPr>
        <p:spPr>
          <a:xfrm>
            <a:off x="1284194" y="1317813"/>
            <a:ext cx="50359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dirty="0">
                <a:solidFill>
                  <a:schemeClr val="bg1"/>
                </a:solidFill>
                <a:latin typeface="Impact" panose="020B0806030902050204" pitchFamily="34" charset="0"/>
              </a:rPr>
              <a:t>Limpeza e Preparação dos Dados: Como Deixar Tudo Prontinho para Analisar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A86F6DC-9DB2-4019-6CD4-C5FC5AADCE73}"/>
              </a:ext>
            </a:extLst>
          </p:cNvPr>
          <p:cNvSpPr txBox="1"/>
          <p:nvPr/>
        </p:nvSpPr>
        <p:spPr>
          <a:xfrm>
            <a:off x="5136776" y="7010832"/>
            <a:ext cx="57822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900" dirty="0">
                <a:solidFill>
                  <a:schemeClr val="accent4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393404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</TotalTime>
  <Words>1337</Words>
  <Application>Microsoft Office PowerPoint</Application>
  <PresentationFormat>Papel A4 (210 x 297 mm)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Nathany Rodrigues Araujo</dc:creator>
  <cp:lastModifiedBy>Nathany Rodrigues Araujo</cp:lastModifiedBy>
  <cp:revision>1</cp:revision>
  <dcterms:created xsi:type="dcterms:W3CDTF">2025-01-15T23:51:32Z</dcterms:created>
  <dcterms:modified xsi:type="dcterms:W3CDTF">2025-01-16T03:37:29Z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e7aacd-7cc4-4c31-9e6f-7ef306428f09_Enabled">
    <vt:lpwstr>true</vt:lpwstr>
  </property>
  <property fmtid="{D5CDD505-2E9C-101B-9397-08002B2CF9AE}" pid="3" name="MSIP_Label_fde7aacd-7cc4-4c31-9e6f-7ef306428f09_SetDate">
    <vt:lpwstr>2025-01-16T03:34:35Z</vt:lpwstr>
  </property>
  <property fmtid="{D5CDD505-2E9C-101B-9397-08002B2CF9AE}" pid="4" name="MSIP_Label_fde7aacd-7cc4-4c31-9e6f-7ef306428f09_Method">
    <vt:lpwstr>Privileged</vt:lpwstr>
  </property>
  <property fmtid="{D5CDD505-2E9C-101B-9397-08002B2CF9AE}" pid="5" name="MSIP_Label_fde7aacd-7cc4-4c31-9e6f-7ef306428f09_Name">
    <vt:lpwstr>_PUBLICO</vt:lpwstr>
  </property>
  <property fmtid="{D5CDD505-2E9C-101B-9397-08002B2CF9AE}" pid="6" name="MSIP_Label_fde7aacd-7cc4-4c31-9e6f-7ef306428f09_SiteId">
    <vt:lpwstr>ab9bba98-684a-43fb-add8-9c2bebede229</vt:lpwstr>
  </property>
  <property fmtid="{D5CDD505-2E9C-101B-9397-08002B2CF9AE}" pid="7" name="MSIP_Label_fde7aacd-7cc4-4c31-9e6f-7ef306428f09_ActionId">
    <vt:lpwstr>3d3ce5c6-c17c-425c-a8bb-08c41e15b039</vt:lpwstr>
  </property>
  <property fmtid="{D5CDD505-2E9C-101B-9397-08002B2CF9AE}" pid="8" name="MSIP_Label_fde7aacd-7cc4-4c31-9e6f-7ef306428f09_ContentBits">
    <vt:lpwstr>1</vt:lpwstr>
  </property>
</Properties>
</file>