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3" r:id="rId6"/>
    <p:sldId id="261" r:id="rId7"/>
    <p:sldId id="260" r:id="rId8"/>
    <p:sldId id="262" r:id="rId9"/>
    <p:sldId id="264" r:id="rId10"/>
    <p:sldId id="265" r:id="rId11"/>
    <p:sldId id="266" r:id="rId12"/>
    <p:sldId id="267" r:id="rId13"/>
    <p:sldId id="268" r:id="rId14"/>
    <p:sldId id="272"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3"/>
    <p:restoredTop sz="94668"/>
  </p:normalViewPr>
  <p:slideViewPr>
    <p:cSldViewPr snapToGrid="0" snapToObjects="1">
      <p:cViewPr>
        <p:scale>
          <a:sx n="75" d="100"/>
          <a:sy n="75" d="100"/>
        </p:scale>
        <p:origin x="528" y="7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63733-3413-DC44-B7E6-C0F54B3D9918}" type="datetimeFigureOut">
              <a:rPr lang="en-US" smtClean="0"/>
              <a:t>4/17/17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D5A7-F117-6B47-B3EE-582CC67E7ED9}" type="slidenum">
              <a:rPr lang="en-US" smtClean="0"/>
              <a:t>‹#›</a:t>
            </a:fld>
            <a:endParaRPr lang="en-US"/>
          </a:p>
        </p:txBody>
      </p:sp>
    </p:spTree>
    <p:extLst>
      <p:ext uri="{BB962C8B-B14F-4D97-AF65-F5344CB8AC3E}">
        <p14:creationId xmlns:p14="http://schemas.microsoft.com/office/powerpoint/2010/main" val="7958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 some uniform epsilon, they exchange some amount of money proportional to this.</a:t>
            </a:r>
            <a:r>
              <a:rPr lang="en-US" baseline="0" dirty="0" smtClean="0"/>
              <a:t> Always interact</a:t>
            </a:r>
            <a:endParaRPr lang="en-US" dirty="0" smtClean="0"/>
          </a:p>
          <a:p>
            <a:r>
              <a:rPr lang="en-US" dirty="0" smtClean="0"/>
              <a:t>First Plot is N=500 agents starting with</a:t>
            </a:r>
            <a:r>
              <a:rPr lang="en-US" baseline="0" dirty="0" smtClean="0"/>
              <a:t> $420 dollars for 10^7 transactions</a:t>
            </a:r>
            <a:endParaRPr lang="en-US" dirty="0" smtClean="0"/>
          </a:p>
          <a:p>
            <a:r>
              <a:rPr lang="en-US" dirty="0" smtClean="0"/>
              <a:t>Second Plot is</a:t>
            </a:r>
            <a:r>
              <a:rPr lang="en-US" baseline="0" dirty="0" smtClean="0"/>
              <a:t> </a:t>
            </a:r>
            <a:r>
              <a:rPr lang="en-US" dirty="0" smtClean="0"/>
              <a:t>N=1000 starting with $1500 for 10^6 transactions reaching “steady state”</a:t>
            </a:r>
            <a:r>
              <a:rPr lang="en-US" dirty="0" smtClean="0"/>
              <a:t> </a:t>
            </a:r>
          </a:p>
          <a:p>
            <a:r>
              <a:rPr lang="en-US" dirty="0" smtClean="0"/>
              <a:t>Models society, a lot of people end up with nothing and some end</a:t>
            </a:r>
            <a:r>
              <a:rPr lang="en-US" baseline="0" dirty="0" smtClean="0"/>
              <a:t> up with everything</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8</a:t>
            </a:fld>
            <a:endParaRPr lang="en-US"/>
          </a:p>
        </p:txBody>
      </p:sp>
    </p:spTree>
    <p:extLst>
      <p:ext uri="{BB962C8B-B14F-4D97-AF65-F5344CB8AC3E}">
        <p14:creationId xmlns:p14="http://schemas.microsoft.com/office/powerpoint/2010/main" val="171982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this though, this makes sense.</a:t>
            </a:r>
            <a:r>
              <a:rPr lang="en-US" baseline="0" dirty="0" smtClean="0"/>
              <a:t> In real life, you’re more likely to exchange money with someone you’re familiar with. Would you loan money to a stranger or try a new restaurant when you know this one you go to all the time is still great</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18</a:t>
            </a:fld>
            <a:endParaRPr lang="en-US"/>
          </a:p>
        </p:txBody>
      </p:sp>
    </p:spTree>
    <p:extLst>
      <p:ext uri="{BB962C8B-B14F-4D97-AF65-F5344CB8AC3E}">
        <p14:creationId xmlns:p14="http://schemas.microsoft.com/office/powerpoint/2010/main" val="617365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Equations.</a:t>
            </a:r>
            <a:r>
              <a:rPr lang="en-US" baseline="0" dirty="0" smtClean="0"/>
              <a:t> Here I had the cool idea of storing the previous interactions as a matrix. It steals some CPU time, but it’s very effective when it comes to preserving information</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19</a:t>
            </a:fld>
            <a:endParaRPr lang="en-US"/>
          </a:p>
        </p:txBody>
      </p:sp>
    </p:spTree>
    <p:extLst>
      <p:ext uri="{BB962C8B-B14F-4D97-AF65-F5344CB8AC3E}">
        <p14:creationId xmlns:p14="http://schemas.microsoft.com/office/powerpoint/2010/main" val="552809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Showing previous interaction matrix. Stored information. Diagonal blacked out because I can’t equal j</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20</a:t>
            </a:fld>
            <a:endParaRPr lang="en-US"/>
          </a:p>
        </p:txBody>
      </p:sp>
    </p:spTree>
    <p:extLst>
      <p:ext uri="{BB962C8B-B14F-4D97-AF65-F5344CB8AC3E}">
        <p14:creationId xmlns:p14="http://schemas.microsoft.com/office/powerpoint/2010/main" val="2007547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famed plot of </a:t>
            </a:r>
            <a:r>
              <a:rPr lang="en-US" dirty="0" err="1" smtClean="0"/>
              <a:t>pareto</a:t>
            </a:r>
            <a:r>
              <a:rPr lang="en-US" dirty="0" smtClean="0"/>
              <a:t> tails</a:t>
            </a:r>
            <a:r>
              <a:rPr lang="en-US" baseline="0" dirty="0" smtClean="0"/>
              <a:t> found in the literature that we were able to reproduce based on varying alpha and gamma</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21</a:t>
            </a:fld>
            <a:endParaRPr lang="en-US"/>
          </a:p>
        </p:txBody>
      </p:sp>
    </p:spTree>
    <p:extLst>
      <p:ext uri="{BB962C8B-B14F-4D97-AF65-F5344CB8AC3E}">
        <p14:creationId xmlns:p14="http://schemas.microsoft.com/office/powerpoint/2010/main" val="1547552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the key result we wanted to look at. Shows</a:t>
            </a:r>
            <a:r>
              <a:rPr lang="en-US" baseline="0" dirty="0" smtClean="0"/>
              <a:t> probability of transactions for varying amounts of money</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22</a:t>
            </a:fld>
            <a:endParaRPr lang="en-US"/>
          </a:p>
        </p:txBody>
      </p:sp>
    </p:spTree>
    <p:extLst>
      <p:ext uri="{BB962C8B-B14F-4D97-AF65-F5344CB8AC3E}">
        <p14:creationId xmlns:p14="http://schemas.microsoft.com/office/powerpoint/2010/main" val="634446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 some of the same trends</a:t>
            </a:r>
            <a:r>
              <a:rPr lang="en-US" baseline="0" dirty="0" smtClean="0"/>
              <a:t> that we did before with alpha, but now there is some shift in the distributions due to the previous interactions</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23</a:t>
            </a:fld>
            <a:endParaRPr lang="en-US"/>
          </a:p>
        </p:txBody>
      </p:sp>
    </p:spTree>
    <p:extLst>
      <p:ext uri="{BB962C8B-B14F-4D97-AF65-F5344CB8AC3E}">
        <p14:creationId xmlns:p14="http://schemas.microsoft.com/office/powerpoint/2010/main" val="829665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simulation ran two times and plotted</a:t>
            </a:r>
            <a:r>
              <a:rPr lang="en-US" baseline="0" dirty="0"/>
              <a:t> on top of one another N=1000, $1500, </a:t>
            </a:r>
            <a:r>
              <a:rPr lang="en-US" baseline="0" dirty="0" smtClean="0"/>
              <a:t>10^5 transactions</a:t>
            </a:r>
            <a:r>
              <a:rPr lang="en-US" baseline="0" dirty="0"/>
              <a:t>.</a:t>
            </a:r>
          </a:p>
          <a:p>
            <a:r>
              <a:rPr lang="en-US" baseline="0" dirty="0"/>
              <a:t>This is the total money in circulation plotted versus number of </a:t>
            </a:r>
            <a:r>
              <a:rPr lang="en-US" baseline="0" dirty="0" smtClean="0"/>
              <a:t>transactions. Floating points are yielding some loss of numerical precision. Negligible and something we acknowledge in our model but we don’t pay it much mind because we know the root of the evil </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24</a:t>
            </a:fld>
            <a:endParaRPr lang="en-US"/>
          </a:p>
        </p:txBody>
      </p:sp>
    </p:spTree>
    <p:extLst>
      <p:ext uri="{BB962C8B-B14F-4D97-AF65-F5344CB8AC3E}">
        <p14:creationId xmlns:p14="http://schemas.microsoft.com/office/powerpoint/2010/main" val="823321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new field fairly and these types of thought experiments are being done now. This work</a:t>
            </a:r>
            <a:r>
              <a:rPr lang="en-US" baseline="0" dirty="0" smtClean="0"/>
              <a:t> could yield some interesting results in the future and soon at that!</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25</a:t>
            </a:fld>
            <a:endParaRPr lang="en-US"/>
          </a:p>
        </p:txBody>
      </p:sp>
    </p:spTree>
    <p:extLst>
      <p:ext uri="{BB962C8B-B14F-4D97-AF65-F5344CB8AC3E}">
        <p14:creationId xmlns:p14="http://schemas.microsoft.com/office/powerpoint/2010/main" val="2143316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moving forward from all of the work that we did with project 4,</a:t>
            </a:r>
            <a:r>
              <a:rPr lang="en-US" baseline="0" dirty="0" smtClean="0"/>
              <a:t> I want to discuss this class in general and some major lessons I took from it. Any questions before this? Anything you need clarified? Anything I forgot to mention?</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26</a:t>
            </a:fld>
            <a:endParaRPr lang="en-US"/>
          </a:p>
        </p:txBody>
      </p:sp>
    </p:spTree>
    <p:extLst>
      <p:ext uri="{BB962C8B-B14F-4D97-AF65-F5344CB8AC3E}">
        <p14:creationId xmlns:p14="http://schemas.microsoft.com/office/powerpoint/2010/main" val="954262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 savings</a:t>
            </a:r>
            <a:r>
              <a:rPr lang="en-US" baseline="0" dirty="0" smtClean="0"/>
              <a:t> of N=500, $1000, 10^6 transactions, 25% savings</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9</a:t>
            </a:fld>
            <a:endParaRPr lang="en-US"/>
          </a:p>
        </p:txBody>
      </p:sp>
    </p:spTree>
    <p:extLst>
      <p:ext uri="{BB962C8B-B14F-4D97-AF65-F5344CB8AC3E}">
        <p14:creationId xmlns:p14="http://schemas.microsoft.com/office/powerpoint/2010/main" val="39640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set</a:t>
            </a:r>
            <a:r>
              <a:rPr lang="en-US" baseline="0" dirty="0" smtClean="0"/>
              <a:t> up, but now with 50% and 90% savings</a:t>
            </a:r>
          </a:p>
          <a:p>
            <a:r>
              <a:rPr lang="en-US" baseline="0" dirty="0" smtClean="0"/>
              <a:t>Becomes a normal distribution</a:t>
            </a:r>
          </a:p>
          <a:p>
            <a:r>
              <a:rPr lang="en-US" baseline="0" dirty="0" smtClean="0"/>
              <a:t>This again models the real world because when people have a chance to save, then the wealth becomes a little more distributed</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10</a:t>
            </a:fld>
            <a:endParaRPr lang="en-US"/>
          </a:p>
        </p:txBody>
      </p:sp>
    </p:spTree>
    <p:extLst>
      <p:ext uri="{BB962C8B-B14F-4D97-AF65-F5344CB8AC3E}">
        <p14:creationId xmlns:p14="http://schemas.microsoft.com/office/powerpoint/2010/main" val="619919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1000 people with $420 and 10^6 transactions at 0.25, 0.5, and 0.9</a:t>
            </a:r>
            <a:r>
              <a:rPr lang="en-US" baseline="0" dirty="0" smtClean="0"/>
              <a:t> savings</a:t>
            </a:r>
          </a:p>
          <a:p>
            <a:r>
              <a:rPr lang="en-US" baseline="0" dirty="0" smtClean="0"/>
              <a:t>More pronounced at higher amounts of people</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11</a:t>
            </a:fld>
            <a:endParaRPr lang="en-US"/>
          </a:p>
        </p:txBody>
      </p:sp>
    </p:spTree>
    <p:extLst>
      <p:ext uri="{BB962C8B-B14F-4D97-AF65-F5344CB8AC3E}">
        <p14:creationId xmlns:p14="http://schemas.microsoft.com/office/powerpoint/2010/main" val="689458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concept</a:t>
            </a:r>
          </a:p>
          <a:p>
            <a:r>
              <a:rPr lang="en-US" dirty="0" smtClean="0"/>
              <a:t>People</a:t>
            </a:r>
            <a:r>
              <a:rPr lang="en-US" baseline="0" dirty="0" smtClean="0"/>
              <a:t> closer in wealth trade with one another with a higher probability</a:t>
            </a:r>
          </a:p>
          <a:p>
            <a:r>
              <a:rPr lang="en-US" baseline="0" dirty="0" smtClean="0"/>
              <a:t>Rich trade with rich, etc. just like real life</a:t>
            </a:r>
          </a:p>
        </p:txBody>
      </p:sp>
      <p:sp>
        <p:nvSpPr>
          <p:cNvPr id="4" name="Slide Number Placeholder 3"/>
          <p:cNvSpPr>
            <a:spLocks noGrp="1"/>
          </p:cNvSpPr>
          <p:nvPr>
            <p:ph type="sldNum" sz="quarter" idx="10"/>
          </p:nvPr>
        </p:nvSpPr>
        <p:spPr/>
        <p:txBody>
          <a:bodyPr/>
          <a:lstStyle/>
          <a:p>
            <a:fld id="{918CD5A7-F117-6B47-B3EE-582CC67E7ED9}" type="slidenum">
              <a:rPr lang="en-US" smtClean="0"/>
              <a:t>13</a:t>
            </a:fld>
            <a:endParaRPr lang="en-US"/>
          </a:p>
        </p:txBody>
      </p:sp>
    </p:spTree>
    <p:extLst>
      <p:ext uri="{BB962C8B-B14F-4D97-AF65-F5344CB8AC3E}">
        <p14:creationId xmlns:p14="http://schemas.microsoft.com/office/powerpoint/2010/main" val="97219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Can exchange money only if this probability</a:t>
            </a:r>
            <a:r>
              <a:rPr lang="en-US" baseline="0" dirty="0" smtClean="0"/>
              <a:t> due to wealth exceeds a uniform probability</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14</a:t>
            </a:fld>
            <a:endParaRPr lang="en-US"/>
          </a:p>
        </p:txBody>
      </p:sp>
    </p:spTree>
    <p:extLst>
      <p:ext uri="{BB962C8B-B14F-4D97-AF65-F5344CB8AC3E}">
        <p14:creationId xmlns:p14="http://schemas.microsoft.com/office/powerpoint/2010/main" val="17303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a:t>
            </a:r>
            <a:r>
              <a:rPr lang="en-US" baseline="0" dirty="0" smtClean="0"/>
              <a:t> increase alpha, only transactions between those who are very close in wealth occur</a:t>
            </a:r>
          </a:p>
          <a:p>
            <a:r>
              <a:rPr lang="en-US" baseline="0" dirty="0" smtClean="0"/>
              <a:t>This yields local peaks as well as some interesting “leveled off” distribution</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15</a:t>
            </a:fld>
            <a:endParaRPr lang="en-US"/>
          </a:p>
        </p:txBody>
      </p:sp>
    </p:spTree>
    <p:extLst>
      <p:ext uri="{BB962C8B-B14F-4D97-AF65-F5344CB8AC3E}">
        <p14:creationId xmlns:p14="http://schemas.microsoft.com/office/powerpoint/2010/main" val="1686720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 this same analysis for N=100</a:t>
            </a:r>
            <a:r>
              <a:rPr lang="en-US" baseline="0" dirty="0" smtClean="0"/>
              <a:t>0, but we saw the same general trends and I didn’t want to bore you with more graphs</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16</a:t>
            </a:fld>
            <a:endParaRPr lang="en-US"/>
          </a:p>
        </p:txBody>
      </p:sp>
    </p:spTree>
    <p:extLst>
      <p:ext uri="{BB962C8B-B14F-4D97-AF65-F5344CB8AC3E}">
        <p14:creationId xmlns:p14="http://schemas.microsoft.com/office/powerpoint/2010/main" val="89340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N=1000 case, matches literature exactly (no savings, but same should be expected)</a:t>
            </a:r>
            <a:endParaRPr lang="en-US" dirty="0"/>
          </a:p>
        </p:txBody>
      </p:sp>
      <p:sp>
        <p:nvSpPr>
          <p:cNvPr id="4" name="Slide Number Placeholder 3"/>
          <p:cNvSpPr>
            <a:spLocks noGrp="1"/>
          </p:cNvSpPr>
          <p:nvPr>
            <p:ph type="sldNum" sz="quarter" idx="10"/>
          </p:nvPr>
        </p:nvSpPr>
        <p:spPr/>
        <p:txBody>
          <a:bodyPr/>
          <a:lstStyle/>
          <a:p>
            <a:fld id="{918CD5A7-F117-6B47-B3EE-582CC67E7ED9}" type="slidenum">
              <a:rPr lang="en-US" smtClean="0"/>
              <a:t>17</a:t>
            </a:fld>
            <a:endParaRPr lang="en-US"/>
          </a:p>
        </p:txBody>
      </p:sp>
    </p:spTree>
    <p:extLst>
      <p:ext uri="{BB962C8B-B14F-4D97-AF65-F5344CB8AC3E}">
        <p14:creationId xmlns:p14="http://schemas.microsoft.com/office/powerpoint/2010/main" val="31837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4/17/17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4/17/17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Financial engineering</a:t>
            </a:r>
            <a:endParaRPr lang="en-US" dirty="0"/>
          </a:p>
        </p:txBody>
      </p:sp>
      <p:sp>
        <p:nvSpPr>
          <p:cNvPr id="3" name="Subtitle 2"/>
          <p:cNvSpPr>
            <a:spLocks noGrp="1"/>
          </p:cNvSpPr>
          <p:nvPr>
            <p:ph type="subTitle" idx="1"/>
          </p:nvPr>
        </p:nvSpPr>
        <p:spPr/>
        <p:txBody>
          <a:bodyPr/>
          <a:lstStyle/>
          <a:p>
            <a:r>
              <a:rPr lang="en-US" dirty="0" smtClean="0"/>
              <a:t>A presentation on project 4 and a reflection on phy480</a:t>
            </a:r>
            <a:endParaRPr lang="en-US" dirty="0"/>
          </a:p>
        </p:txBody>
      </p:sp>
    </p:spTree>
    <p:extLst>
      <p:ext uri="{BB962C8B-B14F-4D97-AF65-F5344CB8AC3E}">
        <p14:creationId xmlns:p14="http://schemas.microsoft.com/office/powerpoint/2010/main" val="687011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1876425"/>
            <a:ext cx="5071872" cy="4747272"/>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6537" y="1876425"/>
            <a:ext cx="5073831" cy="4749106"/>
          </a:xfrm>
        </p:spPr>
      </p:pic>
    </p:spTree>
    <p:extLst>
      <p:ext uri="{BB962C8B-B14F-4D97-AF65-F5344CB8AC3E}">
        <p14:creationId xmlns:p14="http://schemas.microsoft.com/office/powerpoint/2010/main" val="49558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427" y="2523743"/>
            <a:ext cx="3511699" cy="3286951"/>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7696" y="2523743"/>
            <a:ext cx="3420396" cy="328695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061" y="2523742"/>
            <a:ext cx="3511700" cy="3286951"/>
          </a:xfrm>
          <a:prstGeom prst="rect">
            <a:avLst/>
          </a:prstGeo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3000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 so good</a:t>
            </a:r>
            <a:endParaRPr lang="en-US" dirty="0"/>
          </a:p>
        </p:txBody>
      </p:sp>
      <p:sp>
        <p:nvSpPr>
          <p:cNvPr id="3" name="Content Placeholder 2"/>
          <p:cNvSpPr>
            <a:spLocks noGrp="1"/>
          </p:cNvSpPr>
          <p:nvPr>
            <p:ph idx="1"/>
          </p:nvPr>
        </p:nvSpPr>
        <p:spPr/>
        <p:txBody>
          <a:bodyPr/>
          <a:lstStyle/>
          <a:p>
            <a:r>
              <a:rPr lang="en-US" dirty="0" smtClean="0"/>
              <a:t>So Far We Were Able to Model Basics Transactions and Savings</a:t>
            </a:r>
          </a:p>
          <a:p>
            <a:endParaRPr lang="en-US" dirty="0"/>
          </a:p>
          <a:p>
            <a:r>
              <a:rPr lang="en-US" dirty="0" smtClean="0"/>
              <a:t>Stop to Think About the Results</a:t>
            </a:r>
          </a:p>
          <a:p>
            <a:endParaRPr lang="en-US" dirty="0"/>
          </a:p>
          <a:p>
            <a:r>
              <a:rPr lang="en-US" dirty="0" smtClean="0"/>
              <a:t>What</a:t>
            </a:r>
            <a:r>
              <a:rPr lang="mr-IN" dirty="0" smtClean="0"/>
              <a:t>’</a:t>
            </a:r>
            <a:r>
              <a:rPr lang="en-US" dirty="0" smtClean="0"/>
              <a:t>s Next?</a:t>
            </a:r>
            <a:endParaRPr lang="en-US" dirty="0"/>
          </a:p>
        </p:txBody>
      </p:sp>
    </p:spTree>
    <p:extLst>
      <p:ext uri="{BB962C8B-B14F-4D97-AF65-F5344CB8AC3E}">
        <p14:creationId xmlns:p14="http://schemas.microsoft.com/office/powerpoint/2010/main" val="214452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Three: Nearest Neighbors</a:t>
            </a:r>
            <a:endParaRPr lang="en-US" dirty="0"/>
          </a:p>
        </p:txBody>
      </p:sp>
      <p:pic>
        <p:nvPicPr>
          <p:cNvPr id="4" name="Content Placeholder 3"/>
          <p:cNvPicPr>
            <a:picLocks noGrp="1" noChangeAspect="1"/>
          </p:cNvPicPr>
          <p:nvPr>
            <p:ph idx="1"/>
          </p:nvPr>
        </p:nvPicPr>
        <p:blipFill>
          <a:blip r:embed="rId3"/>
          <a:stretch>
            <a:fillRect/>
          </a:stretch>
        </p:blipFill>
        <p:spPr>
          <a:xfrm>
            <a:off x="4279900" y="3779044"/>
            <a:ext cx="3632200" cy="482600"/>
          </a:xfrm>
          <a:prstGeom prst="rect">
            <a:avLst/>
          </a:prstGeom>
        </p:spPr>
      </p:pic>
    </p:spTree>
    <p:extLst>
      <p:ext uri="{BB962C8B-B14F-4D97-AF65-F5344CB8AC3E}">
        <p14:creationId xmlns:p14="http://schemas.microsoft.com/office/powerpoint/2010/main" val="479995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this works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Everyone Starts with Some Amount of Money (Why Can’t It Be Uniform Anymore?)</a:t>
            </a:r>
          </a:p>
          <a:p>
            <a:endParaRPr lang="en-US" dirty="0"/>
          </a:p>
          <a:p>
            <a:r>
              <a:rPr lang="en-US" dirty="0" smtClean="0"/>
              <a:t>We Randomly Sample Two </a:t>
            </a:r>
            <a:r>
              <a:rPr lang="en-US" dirty="0" err="1" smtClean="0"/>
              <a:t>Indeces</a:t>
            </a:r>
            <a:r>
              <a:rPr lang="en-US" dirty="0" smtClean="0"/>
              <a:t> </a:t>
            </a:r>
            <a:r>
              <a:rPr lang="en-US" dirty="0" err="1" smtClean="0"/>
              <a:t>i,j</a:t>
            </a:r>
            <a:r>
              <a:rPr lang="en-US" dirty="0" smtClean="0"/>
              <a:t> (</a:t>
            </a:r>
            <a:r>
              <a:rPr lang="en-US" dirty="0" err="1" smtClean="0"/>
              <a:t>random.sample</a:t>
            </a:r>
            <a:r>
              <a:rPr lang="en-US" dirty="0" smtClean="0"/>
              <a:t>)</a:t>
            </a:r>
          </a:p>
          <a:p>
            <a:endParaRPr lang="en-US" dirty="0"/>
          </a:p>
          <a:p>
            <a:r>
              <a:rPr lang="en-US" dirty="0" smtClean="0"/>
              <a:t>Calculate the Difference in Their Wealth</a:t>
            </a:r>
          </a:p>
          <a:p>
            <a:pPr lvl="1"/>
            <a:r>
              <a:rPr lang="en-US" dirty="0" smtClean="0"/>
              <a:t>If </a:t>
            </a:r>
            <a:r>
              <a:rPr lang="en-US" dirty="0" err="1" smtClean="0"/>
              <a:t>m_i</a:t>
            </a:r>
            <a:r>
              <a:rPr lang="en-US" dirty="0" smtClean="0"/>
              <a:t> = </a:t>
            </a:r>
            <a:r>
              <a:rPr lang="en-US" dirty="0" err="1" smtClean="0"/>
              <a:t>m_j</a:t>
            </a:r>
            <a:r>
              <a:rPr lang="en-US" dirty="0" smtClean="0"/>
              <a:t>,  Then the Transaction Happens</a:t>
            </a:r>
          </a:p>
          <a:p>
            <a:endParaRPr lang="en-US" dirty="0"/>
          </a:p>
          <a:p>
            <a:r>
              <a:rPr lang="en-US" dirty="0" smtClean="0"/>
              <a:t>Compare to “</a:t>
            </a:r>
            <a:r>
              <a:rPr lang="en-US" dirty="0" err="1" smtClean="0"/>
              <a:t>user_set</a:t>
            </a:r>
            <a:r>
              <a:rPr lang="en-US" dirty="0" smtClean="0"/>
              <a:t>” (</a:t>
            </a:r>
            <a:r>
              <a:rPr lang="en-US" dirty="0" err="1" smtClean="0"/>
              <a:t>random.uniform</a:t>
            </a:r>
            <a:r>
              <a:rPr lang="en-US" dirty="0" smtClean="0"/>
              <a:t>)</a:t>
            </a:r>
          </a:p>
          <a:p>
            <a:pPr lvl="1"/>
            <a:r>
              <a:rPr lang="en-US" dirty="0" smtClean="0"/>
              <a:t>If 							&gt;</a:t>
            </a:r>
            <a:r>
              <a:rPr lang="en-US" dirty="0" err="1" smtClean="0"/>
              <a:t>user_set</a:t>
            </a:r>
            <a:r>
              <a:rPr lang="en-US" dirty="0" smtClean="0"/>
              <a:t>, Then the Transaction Occurs as With The Base Model</a:t>
            </a:r>
          </a:p>
          <a:p>
            <a:endParaRPr lang="en-US" dirty="0"/>
          </a:p>
          <a:p>
            <a:endParaRPr lang="en-US" dirty="0"/>
          </a:p>
        </p:txBody>
      </p:sp>
      <p:pic>
        <p:nvPicPr>
          <p:cNvPr id="4" name="Picture 3"/>
          <p:cNvPicPr>
            <a:picLocks noChangeAspect="1"/>
          </p:cNvPicPr>
          <p:nvPr/>
        </p:nvPicPr>
        <p:blipFill>
          <a:blip r:embed="rId3"/>
          <a:stretch>
            <a:fillRect/>
          </a:stretch>
        </p:blipFill>
        <p:spPr>
          <a:xfrm>
            <a:off x="1573276" y="5112690"/>
            <a:ext cx="2632964" cy="349834"/>
          </a:xfrm>
          <a:prstGeom prst="rect">
            <a:avLst/>
          </a:prstGeom>
        </p:spPr>
      </p:pic>
    </p:spTree>
    <p:extLst>
      <p:ext uri="{BB962C8B-B14F-4D97-AF65-F5344CB8AC3E}">
        <p14:creationId xmlns:p14="http://schemas.microsoft.com/office/powerpoint/2010/main" val="33290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Content Placeholder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471493" y="960723"/>
            <a:ext cx="4945656" cy="4945656"/>
          </a:xfrm>
          <a:prstGeom prst="rect">
            <a:avLst/>
          </a:prstGeom>
        </p:spPr>
      </p:pic>
      <p:sp>
        <p:nvSpPr>
          <p:cNvPr id="43"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vert="horz" lIns="91440" tIns="45720" rIns="91440" bIns="45720" rtlCol="0">
            <a:normAutofit/>
          </a:bodyPr>
          <a:lstStyle/>
          <a:p>
            <a:pPr>
              <a:lnSpc>
                <a:spcPct val="80000"/>
              </a:lnSpc>
            </a:pPr>
            <a:r>
              <a:rPr lang="en-US" sz="2400">
                <a:solidFill>
                  <a:srgbClr val="FFFFFF"/>
                </a:solidFill>
              </a:rPr>
              <a:t>The Results for n=500, no Savings</a:t>
            </a:r>
            <a:br>
              <a:rPr lang="en-US" sz="2400">
                <a:solidFill>
                  <a:srgbClr val="FFFFFF"/>
                </a:solidFill>
              </a:rPr>
            </a:br>
            <a:endParaRPr lang="en-US" sz="2400">
              <a:solidFill>
                <a:srgbClr val="FFFFFF"/>
              </a:solidFill>
            </a:endParaRPr>
          </a:p>
        </p:txBody>
      </p:sp>
      <p:sp>
        <p:nvSpPr>
          <p:cNvPr id="33" name="Content Placeholder 32"/>
          <p:cNvSpPr>
            <a:spLocks noGrp="1"/>
          </p:cNvSpPr>
          <p:nvPr>
            <p:ph idx="1"/>
          </p:nvPr>
        </p:nvSpPr>
        <p:spPr>
          <a:xfrm>
            <a:off x="783387" y="2254102"/>
            <a:ext cx="4947221" cy="3650344"/>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44941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046" y="948413"/>
            <a:ext cx="4844014" cy="4959900"/>
          </a:xfrm>
          <a:prstGeom prst="rect">
            <a:avLst/>
          </a:prstGeom>
        </p:spPr>
      </p:pic>
      <p:sp>
        <p:nvSpPr>
          <p:cNvPr id="2" name="Title 1"/>
          <p:cNvSpPr>
            <a:spLocks noGrp="1"/>
          </p:cNvSpPr>
          <p:nvPr>
            <p:ph type="title"/>
          </p:nvPr>
        </p:nvSpPr>
        <p:spPr>
          <a:xfrm>
            <a:off x="764110" y="826346"/>
            <a:ext cx="3171905" cy="1013800"/>
          </a:xfrm>
        </p:spPr>
        <p:txBody>
          <a:bodyPr>
            <a:normAutofit/>
          </a:bodyPr>
          <a:lstStyle/>
          <a:p>
            <a:r>
              <a:rPr lang="en-US" sz="2400">
                <a:solidFill>
                  <a:srgbClr val="FFFFFF"/>
                </a:solidFill>
              </a:rPr>
              <a:t>The results for N=500, 20% savings</a:t>
            </a:r>
          </a:p>
        </p:txBody>
      </p:sp>
      <p:sp>
        <p:nvSpPr>
          <p:cNvPr id="9" name="Content Placeholder 8"/>
          <p:cNvSpPr>
            <a:spLocks noGrp="1"/>
          </p:cNvSpPr>
          <p:nvPr>
            <p:ph idx="1"/>
          </p:nvPr>
        </p:nvSpPr>
        <p:spPr>
          <a:xfrm>
            <a:off x="764110" y="2052084"/>
            <a:ext cx="3033249" cy="3856229"/>
          </a:xfrm>
        </p:spPr>
        <p:txBody>
          <a:bodyPr anchor="t">
            <a:normAutofit/>
          </a:bodyPr>
          <a:lstStyle/>
          <a:p>
            <a:endParaRPr lang="en-US" sz="1600">
              <a:solidFill>
                <a:srgbClr val="FFFFFF"/>
              </a:solidFill>
            </a:endParaRPr>
          </a:p>
        </p:txBody>
      </p:sp>
    </p:spTree>
    <p:extLst>
      <p:ext uri="{BB962C8B-B14F-4D97-AF65-F5344CB8AC3E}">
        <p14:creationId xmlns:p14="http://schemas.microsoft.com/office/powerpoint/2010/main" val="4055363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en-US" dirty="0" err="1" smtClean="0"/>
              <a:t>Goswami</a:t>
            </a:r>
            <a:r>
              <a:rPr lang="en-US" dirty="0" smtClean="0"/>
              <a:t> and Sen</a:t>
            </a:r>
            <a:endParaRPr lang="en-US" dirty="0"/>
          </a:p>
        </p:txBody>
      </p:sp>
      <p:sp>
        <p:nvSpPr>
          <p:cNvPr id="3" name="Vertical Text Placeholder 2"/>
          <p:cNvSpPr>
            <a:spLocks noGrp="1"/>
          </p:cNvSpPr>
          <p:nvPr>
            <p:ph type="body" orient="vert"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624" y="1003299"/>
            <a:ext cx="6888480" cy="5130819"/>
          </a:xfrm>
          <a:prstGeom prst="rect">
            <a:avLst/>
          </a:prstGeom>
        </p:spPr>
      </p:pic>
    </p:spTree>
    <p:extLst>
      <p:ext uri="{BB962C8B-B14F-4D97-AF65-F5344CB8AC3E}">
        <p14:creationId xmlns:p14="http://schemas.microsoft.com/office/powerpoint/2010/main" val="1652495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gets saucy: Previous interactions</a:t>
            </a:r>
            <a:endParaRPr lang="en-US" dirty="0"/>
          </a:p>
        </p:txBody>
      </p:sp>
      <p:sp>
        <p:nvSpPr>
          <p:cNvPr id="3" name="Content Placeholder 2"/>
          <p:cNvSpPr>
            <a:spLocks noGrp="1"/>
          </p:cNvSpPr>
          <p:nvPr>
            <p:ph idx="1"/>
          </p:nvPr>
        </p:nvSpPr>
        <p:spPr/>
        <p:txBody>
          <a:bodyPr/>
          <a:lstStyle/>
          <a:p>
            <a:r>
              <a:rPr lang="en-US" dirty="0" smtClean="0"/>
              <a:t>Now We Take One Extra Factor Into Consideration</a:t>
            </a:r>
          </a:p>
          <a:p>
            <a:endParaRPr lang="en-US" dirty="0"/>
          </a:p>
          <a:p>
            <a:r>
              <a:rPr lang="en-US" dirty="0" smtClean="0"/>
              <a:t>If People Have Interacted Before (Previous Transactions), Then More Likely to Exchange Money</a:t>
            </a:r>
          </a:p>
        </p:txBody>
      </p:sp>
    </p:spTree>
    <p:extLst>
      <p:ext uri="{BB962C8B-B14F-4D97-AF65-F5344CB8AC3E}">
        <p14:creationId xmlns:p14="http://schemas.microsoft.com/office/powerpoint/2010/main" val="186501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Mathematics</a:t>
            </a:r>
            <a:endParaRPr lang="en-US" dirty="0"/>
          </a:p>
        </p:txBody>
      </p:sp>
      <p:pic>
        <p:nvPicPr>
          <p:cNvPr id="3" name="Picture 2"/>
          <p:cNvPicPr>
            <a:picLocks noChangeAspect="1"/>
          </p:cNvPicPr>
          <p:nvPr/>
        </p:nvPicPr>
        <p:blipFill>
          <a:blip r:embed="rId3"/>
          <a:stretch>
            <a:fillRect/>
          </a:stretch>
        </p:blipFill>
        <p:spPr>
          <a:xfrm>
            <a:off x="2656840" y="3663188"/>
            <a:ext cx="5537200" cy="482600"/>
          </a:xfrm>
          <a:prstGeom prst="rect">
            <a:avLst/>
          </a:prstGeom>
        </p:spPr>
      </p:pic>
    </p:spTree>
    <p:extLst>
      <p:ext uri="{BB962C8B-B14F-4D97-AF65-F5344CB8AC3E}">
        <p14:creationId xmlns:p14="http://schemas.microsoft.com/office/powerpoint/2010/main" val="218692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presentation</a:t>
            </a:r>
            <a:endParaRPr lang="en-US" dirty="0"/>
          </a:p>
        </p:txBody>
      </p:sp>
      <p:sp>
        <p:nvSpPr>
          <p:cNvPr id="3" name="Content Placeholder 2"/>
          <p:cNvSpPr>
            <a:spLocks noGrp="1"/>
          </p:cNvSpPr>
          <p:nvPr>
            <p:ph idx="1"/>
          </p:nvPr>
        </p:nvSpPr>
        <p:spPr/>
        <p:txBody>
          <a:bodyPr/>
          <a:lstStyle/>
          <a:p>
            <a:r>
              <a:rPr lang="en-US" dirty="0" smtClean="0"/>
              <a:t>Overview of Project 4 as Well as Why I Chose This Topic</a:t>
            </a:r>
          </a:p>
          <a:p>
            <a:endParaRPr lang="en-US" dirty="0" smtClean="0"/>
          </a:p>
          <a:p>
            <a:r>
              <a:rPr lang="en-US" dirty="0" smtClean="0"/>
              <a:t>The Work We Did With Project 4</a:t>
            </a:r>
          </a:p>
          <a:p>
            <a:endParaRPr lang="en-US" dirty="0"/>
          </a:p>
          <a:p>
            <a:r>
              <a:rPr lang="en-US" dirty="0" smtClean="0"/>
              <a:t>Reflections on PHY480 In General</a:t>
            </a:r>
            <a:endParaRPr lang="en-US" dirty="0"/>
          </a:p>
        </p:txBody>
      </p:sp>
    </p:spTree>
    <p:extLst>
      <p:ext uri="{BB962C8B-B14F-4D97-AF65-F5344CB8AC3E}">
        <p14:creationId xmlns:p14="http://schemas.microsoft.com/office/powerpoint/2010/main" val="93383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r>
              <a:rPr lang="en-US" dirty="0" smtClean="0"/>
              <a:t>Cool </a:t>
            </a:r>
            <a:r>
              <a:rPr lang="en-US" dirty="0" err="1" smtClean="0"/>
              <a:t>colormap</a:t>
            </a:r>
            <a:endParaRPr lang="en-US" dirty="0"/>
          </a:p>
        </p:txBody>
      </p:sp>
      <p:sp>
        <p:nvSpPr>
          <p:cNvPr id="3" name="Vertical Text Placeholder 2"/>
          <p:cNvSpPr>
            <a:spLocks noGrp="1"/>
          </p:cNvSpPr>
          <p:nvPr>
            <p:ph type="body" orient="vert"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904" y="1141858"/>
            <a:ext cx="4632960" cy="4716941"/>
          </a:xfrm>
          <a:prstGeom prst="rect">
            <a:avLst/>
          </a:prstGeom>
        </p:spPr>
      </p:pic>
    </p:spTree>
    <p:extLst>
      <p:ext uri="{BB962C8B-B14F-4D97-AF65-F5344CB8AC3E}">
        <p14:creationId xmlns:p14="http://schemas.microsoft.com/office/powerpoint/2010/main" val="137319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809" y="1047665"/>
            <a:ext cx="5041019" cy="4984740"/>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The Results: goswami and sen</a:t>
            </a:r>
          </a:p>
        </p:txBody>
      </p:sp>
    </p:spTree>
    <p:extLst>
      <p:ext uri="{BB962C8B-B14F-4D97-AF65-F5344CB8AC3E}">
        <p14:creationId xmlns:p14="http://schemas.microsoft.com/office/powerpoint/2010/main" val="43272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809" y="1047665"/>
            <a:ext cx="5041019" cy="4984740"/>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05279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0938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306" y="457200"/>
            <a:ext cx="305279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dirty="0" smtClean="0">
                <a:solidFill>
                  <a:srgbClr val="FFFFFF"/>
                </a:solidFill>
              </a:rPr>
              <a:t>Another look</a:t>
            </a:r>
            <a:endParaRPr lang="en-US" sz="3600" dirty="0">
              <a:solidFill>
                <a:srgbClr val="FFFFFF"/>
              </a:solidFill>
            </a:endParaRPr>
          </a:p>
        </p:txBody>
      </p:sp>
    </p:spTree>
    <p:extLst>
      <p:ext uri="{BB962C8B-B14F-4D97-AF65-F5344CB8AC3E}">
        <p14:creationId xmlns:p14="http://schemas.microsoft.com/office/powerpoint/2010/main" val="1386654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interesting but cool: distributions</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1459" y="2227263"/>
            <a:ext cx="4397207" cy="4154537"/>
          </a:xfr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502370" y="2227263"/>
            <a:ext cx="4419629" cy="4175721"/>
          </a:xfrm>
        </p:spPr>
      </p:pic>
    </p:spTree>
    <p:extLst>
      <p:ext uri="{BB962C8B-B14F-4D97-AF65-F5344CB8AC3E}">
        <p14:creationId xmlns:p14="http://schemas.microsoft.com/office/powerpoint/2010/main" val="213976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6" name="Rectangle 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1440" y="1333098"/>
            <a:ext cx="6834511" cy="4459519"/>
          </a:xfrm>
          <a:prstGeom prst="rect">
            <a:avLst/>
          </a:prstGeom>
        </p:spPr>
      </p:pic>
      <p:sp>
        <p:nvSpPr>
          <p:cNvPr id="2" name="Title 1"/>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Now, there’s a problem</a:t>
            </a:r>
          </a:p>
        </p:txBody>
      </p:sp>
    </p:spTree>
    <p:extLst>
      <p:ext uri="{BB962C8B-B14F-4D97-AF65-F5344CB8AC3E}">
        <p14:creationId xmlns:p14="http://schemas.microsoft.com/office/powerpoint/2010/main" val="2907737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more could have been done?</a:t>
            </a:r>
            <a:endParaRPr lang="en-US" dirty="0"/>
          </a:p>
        </p:txBody>
      </p:sp>
      <p:sp>
        <p:nvSpPr>
          <p:cNvPr id="3" name="Content Placeholder 2"/>
          <p:cNvSpPr>
            <a:spLocks noGrp="1"/>
          </p:cNvSpPr>
          <p:nvPr>
            <p:ph idx="1"/>
          </p:nvPr>
        </p:nvSpPr>
        <p:spPr/>
        <p:txBody>
          <a:bodyPr/>
          <a:lstStyle/>
          <a:p>
            <a:r>
              <a:rPr lang="en-US" dirty="0" smtClean="0"/>
              <a:t>Interests on Savings </a:t>
            </a:r>
          </a:p>
          <a:p>
            <a:endParaRPr lang="en-US" dirty="0"/>
          </a:p>
          <a:p>
            <a:r>
              <a:rPr lang="en-US" dirty="0" smtClean="0"/>
              <a:t>Proximity Included in Nearest Neighbor</a:t>
            </a:r>
          </a:p>
          <a:p>
            <a:endParaRPr lang="en-US" dirty="0"/>
          </a:p>
          <a:p>
            <a:r>
              <a:rPr lang="en-US" dirty="0" smtClean="0"/>
              <a:t>One is the Business and Can Charge and Extra “Tax” and the Other the Consumer, Who Pays the Tax</a:t>
            </a:r>
          </a:p>
          <a:p>
            <a:endParaRPr lang="en-US" dirty="0"/>
          </a:p>
          <a:p>
            <a:r>
              <a:rPr lang="en-US" dirty="0" smtClean="0"/>
              <a:t>Good and Bad Experiences with Previous Interactions</a:t>
            </a:r>
          </a:p>
          <a:p>
            <a:endParaRPr lang="en-US" dirty="0"/>
          </a:p>
          <a:p>
            <a:r>
              <a:rPr lang="en-US" dirty="0" smtClean="0"/>
              <a:t>So Much More</a:t>
            </a:r>
            <a:endParaRPr lang="en-US" dirty="0"/>
          </a:p>
        </p:txBody>
      </p:sp>
    </p:spTree>
    <p:extLst>
      <p:ext uri="{BB962C8B-B14F-4D97-AF65-F5344CB8AC3E}">
        <p14:creationId xmlns:p14="http://schemas.microsoft.com/office/powerpoint/2010/main" val="32859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Some general reflections</a:t>
            </a:r>
            <a:endParaRPr lang="en-US" dirty="0"/>
          </a:p>
        </p:txBody>
      </p:sp>
      <p:sp>
        <p:nvSpPr>
          <p:cNvPr id="3" name="Subtitle 2"/>
          <p:cNvSpPr>
            <a:spLocks noGrp="1"/>
          </p:cNvSpPr>
          <p:nvPr>
            <p:ph type="subTitle" idx="1"/>
          </p:nvPr>
        </p:nvSpPr>
        <p:spPr/>
        <p:txBody>
          <a:bodyPr/>
          <a:lstStyle/>
          <a:p>
            <a:r>
              <a:rPr lang="en-US" dirty="0" smtClean="0"/>
              <a:t>Project 4 was cool, but I learned more than this</a:t>
            </a:r>
            <a:endParaRPr lang="en-US" dirty="0"/>
          </a:p>
        </p:txBody>
      </p:sp>
    </p:spTree>
    <p:extLst>
      <p:ext uri="{BB962C8B-B14F-4D97-AF65-F5344CB8AC3E}">
        <p14:creationId xmlns:p14="http://schemas.microsoft.com/office/powerpoint/2010/main" val="56720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Phy480 Lessons/Takeaways</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buFont typeface="+mj-lt"/>
              <a:buAutoNum type="arabicPeriod"/>
            </a:pPr>
            <a:r>
              <a:rPr lang="en-US" dirty="0" smtClean="0"/>
              <a:t>Don’t Try and Be More Clever Than the Code</a:t>
            </a:r>
          </a:p>
          <a:p>
            <a:pPr marL="342900" indent="-342900">
              <a:buFont typeface="+mj-lt"/>
              <a:buAutoNum type="arabicPeriod"/>
            </a:pPr>
            <a:r>
              <a:rPr lang="en-US" dirty="0" smtClean="0"/>
              <a:t>Hardcoding is Only the Answer in Desperation (Absolute Desperation)</a:t>
            </a:r>
          </a:p>
          <a:p>
            <a:pPr marL="342900" indent="-342900">
              <a:buFont typeface="+mj-lt"/>
              <a:buAutoNum type="arabicPeriod"/>
            </a:pPr>
            <a:r>
              <a:rPr lang="en-US" dirty="0" smtClean="0"/>
              <a:t>Beware Numerical Precision</a:t>
            </a:r>
          </a:p>
          <a:p>
            <a:pPr marL="342900" indent="-342900">
              <a:buFont typeface="+mj-lt"/>
              <a:buAutoNum type="arabicPeriod"/>
            </a:pPr>
            <a:r>
              <a:rPr lang="en-US" dirty="0" smtClean="0"/>
              <a:t>CPU Time is a Thing, Be Nice to the Computer</a:t>
            </a:r>
          </a:p>
          <a:p>
            <a:pPr marL="342900" indent="-342900">
              <a:buFont typeface="+mj-lt"/>
              <a:buAutoNum type="arabicPeriod"/>
            </a:pPr>
            <a:r>
              <a:rPr lang="en-US" dirty="0" smtClean="0"/>
              <a:t>Computation is About Expanding on Knowledge and Should be Fun</a:t>
            </a:r>
          </a:p>
          <a:p>
            <a:pPr marL="342900" indent="-342900">
              <a:buFont typeface="+mj-lt"/>
              <a:buAutoNum type="arabicPeriod"/>
            </a:pPr>
            <a:r>
              <a:rPr lang="en-US" dirty="0" smtClean="0"/>
              <a:t>Language Can Have a Big Impact</a:t>
            </a:r>
          </a:p>
          <a:p>
            <a:pPr marL="342900" indent="-342900">
              <a:buFont typeface="+mj-lt"/>
              <a:buAutoNum type="arabicPeriod"/>
            </a:pPr>
            <a:r>
              <a:rPr lang="en-US" dirty="0" smtClean="0"/>
              <a:t>Root Things in Algorithms, Let Math Be Your Friend</a:t>
            </a:r>
          </a:p>
          <a:p>
            <a:pPr marL="342900" indent="-342900">
              <a:buFont typeface="+mj-lt"/>
              <a:buAutoNum type="arabicPeriod"/>
            </a:pPr>
            <a:r>
              <a:rPr lang="en-US" dirty="0" smtClean="0"/>
              <a:t>Get </a:t>
            </a:r>
            <a:r>
              <a:rPr lang="en-US" dirty="0" err="1" smtClean="0"/>
              <a:t>Git</a:t>
            </a:r>
            <a:endParaRPr lang="en-US" dirty="0" smtClean="0"/>
          </a:p>
          <a:p>
            <a:pPr marL="342900" indent="-342900">
              <a:buFont typeface="+mj-lt"/>
              <a:buAutoNum type="arabicPeriod"/>
            </a:pPr>
            <a:r>
              <a:rPr lang="en-US" dirty="0" smtClean="0"/>
              <a:t>I’m Capable of A Lot More Than I Gave Myself Credit For Originally</a:t>
            </a:r>
          </a:p>
          <a:p>
            <a:pPr marL="342900" indent="-342900">
              <a:buFont typeface="+mj-lt"/>
              <a:buAutoNum type="arabicPeriod"/>
            </a:pPr>
            <a:r>
              <a:rPr lang="en-US" dirty="0" smtClean="0"/>
              <a:t>A Really Awesome Joke</a:t>
            </a:r>
          </a:p>
          <a:p>
            <a:pPr marL="342900" indent="-342900">
              <a:buFont typeface="+mj-lt"/>
              <a:buAutoNum type="arabicPeriod"/>
            </a:pPr>
            <a:endParaRPr lang="en-US" dirty="0" smtClean="0"/>
          </a:p>
        </p:txBody>
      </p:sp>
    </p:spTree>
    <p:extLst>
      <p:ext uri="{BB962C8B-B14F-4D97-AF65-F5344CB8AC3E}">
        <p14:creationId xmlns:p14="http://schemas.microsoft.com/office/powerpoint/2010/main" val="25284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a great semester, Morten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745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I choose financial engineer?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9811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I choose financial engineering?</a:t>
            </a:r>
            <a:endParaRPr lang="en-US" dirty="0"/>
          </a:p>
        </p:txBody>
      </p:sp>
      <p:sp>
        <p:nvSpPr>
          <p:cNvPr id="3" name="Content Placeholder 2"/>
          <p:cNvSpPr>
            <a:spLocks noGrp="1"/>
          </p:cNvSpPr>
          <p:nvPr>
            <p:ph idx="1"/>
          </p:nvPr>
        </p:nvSpPr>
        <p:spPr/>
        <p:txBody>
          <a:bodyPr/>
          <a:lstStyle/>
          <a:p>
            <a:r>
              <a:rPr lang="en-US" dirty="0" smtClean="0"/>
              <a:t>Future Career Interests</a:t>
            </a:r>
          </a:p>
          <a:p>
            <a:endParaRPr lang="en-US" dirty="0"/>
          </a:p>
          <a:p>
            <a:r>
              <a:rPr lang="en-US" dirty="0" smtClean="0"/>
              <a:t>It Served As A Nice Break From Typical Curriculum</a:t>
            </a:r>
          </a:p>
          <a:p>
            <a:endParaRPr lang="en-US" dirty="0"/>
          </a:p>
          <a:p>
            <a:r>
              <a:rPr lang="en-US" dirty="0" smtClean="0"/>
              <a:t>Not Computationally Challenging but A Nice Thought Exercise</a:t>
            </a:r>
          </a:p>
          <a:p>
            <a:endParaRPr lang="en-US" dirty="0"/>
          </a:p>
          <a:p>
            <a:r>
              <a:rPr lang="en-US" dirty="0" smtClean="0"/>
              <a:t>Group Dynamics</a:t>
            </a:r>
            <a:endParaRPr lang="en-US" dirty="0"/>
          </a:p>
        </p:txBody>
      </p:sp>
    </p:spTree>
    <p:extLst>
      <p:ext uri="{BB962C8B-B14F-4D97-AF65-F5344CB8AC3E}">
        <p14:creationId xmlns:p14="http://schemas.microsoft.com/office/powerpoint/2010/main" val="8769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 project 4</a:t>
            </a:r>
            <a:endParaRPr lang="en-US" dirty="0"/>
          </a:p>
        </p:txBody>
      </p:sp>
      <p:sp>
        <p:nvSpPr>
          <p:cNvPr id="3" name="Content Placeholder 2"/>
          <p:cNvSpPr>
            <a:spLocks noGrp="1"/>
          </p:cNvSpPr>
          <p:nvPr>
            <p:ph idx="1"/>
          </p:nvPr>
        </p:nvSpPr>
        <p:spPr/>
        <p:txBody>
          <a:bodyPr/>
          <a:lstStyle/>
          <a:p>
            <a:r>
              <a:rPr lang="en-US" dirty="0" smtClean="0"/>
              <a:t>“Econophysics”</a:t>
            </a:r>
          </a:p>
          <a:p>
            <a:endParaRPr lang="en-US" dirty="0"/>
          </a:p>
          <a:p>
            <a:r>
              <a:rPr lang="en-US" dirty="0" smtClean="0"/>
              <a:t>Two People, </a:t>
            </a:r>
            <a:r>
              <a:rPr lang="en-US" dirty="0" err="1" smtClean="0"/>
              <a:t>i</a:t>
            </a:r>
            <a:r>
              <a:rPr lang="en-US" dirty="0" smtClean="0"/>
              <a:t> and j, Meet Under Certain Circumstances</a:t>
            </a:r>
          </a:p>
          <a:p>
            <a:endParaRPr lang="en-US" dirty="0"/>
          </a:p>
          <a:p>
            <a:r>
              <a:rPr lang="en-US" dirty="0" smtClean="0"/>
              <a:t>Whether Or Not They Exchange Money Depends on What We Looked At</a:t>
            </a:r>
          </a:p>
          <a:p>
            <a:endParaRPr lang="en-US" dirty="0"/>
          </a:p>
          <a:p>
            <a:r>
              <a:rPr lang="en-US" dirty="0" smtClean="0"/>
              <a:t>Random Number Generation</a:t>
            </a:r>
          </a:p>
          <a:p>
            <a:endParaRPr lang="en-US" dirty="0"/>
          </a:p>
        </p:txBody>
      </p:sp>
    </p:spTree>
    <p:extLst>
      <p:ext uri="{BB962C8B-B14F-4D97-AF65-F5344CB8AC3E}">
        <p14:creationId xmlns:p14="http://schemas.microsoft.com/office/powerpoint/2010/main" val="132030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actually do?</a:t>
            </a:r>
            <a:endParaRPr lang="en-US" dirty="0"/>
          </a:p>
        </p:txBody>
      </p:sp>
      <p:sp>
        <p:nvSpPr>
          <p:cNvPr id="3" name="Text Placeholder 2"/>
          <p:cNvSpPr>
            <a:spLocks noGrp="1"/>
          </p:cNvSpPr>
          <p:nvPr>
            <p:ph type="body" idx="1"/>
          </p:nvPr>
        </p:nvSpPr>
        <p:spPr/>
        <p:txBody>
          <a:bodyPr/>
          <a:lstStyle/>
          <a:p>
            <a:r>
              <a:rPr lang="en-US" dirty="0" smtClean="0"/>
              <a:t>Let’s actually get in to project 4 details</a:t>
            </a:r>
            <a:endParaRPr lang="en-US" dirty="0"/>
          </a:p>
        </p:txBody>
      </p:sp>
    </p:spTree>
    <p:extLst>
      <p:ext uri="{BB962C8B-B14F-4D97-AF65-F5344CB8AC3E}">
        <p14:creationId xmlns:p14="http://schemas.microsoft.com/office/powerpoint/2010/main" val="1601188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actually do?</a:t>
            </a:r>
            <a:endParaRPr lang="en-US" dirty="0"/>
          </a:p>
        </p:txBody>
      </p:sp>
      <p:sp>
        <p:nvSpPr>
          <p:cNvPr id="3" name="Content Placeholder 2"/>
          <p:cNvSpPr>
            <a:spLocks noGrp="1"/>
          </p:cNvSpPr>
          <p:nvPr>
            <p:ph idx="1"/>
          </p:nvPr>
        </p:nvSpPr>
        <p:spPr/>
        <p:txBody>
          <a:bodyPr/>
          <a:lstStyle/>
          <a:p>
            <a:r>
              <a:rPr lang="en-US" dirty="0" smtClean="0"/>
              <a:t>Model Basic Financial Interactions Between People</a:t>
            </a:r>
          </a:p>
          <a:p>
            <a:endParaRPr lang="en-US" dirty="0"/>
          </a:p>
          <a:p>
            <a:r>
              <a:rPr lang="en-US" dirty="0" smtClean="0"/>
              <a:t>Introduce Some ”Real World” Parameters</a:t>
            </a:r>
          </a:p>
          <a:p>
            <a:endParaRPr lang="en-US" dirty="0"/>
          </a:p>
          <a:p>
            <a:r>
              <a:rPr lang="en-US" dirty="0" smtClean="0"/>
              <a:t>Think</a:t>
            </a:r>
            <a:endParaRPr lang="en-US" dirty="0"/>
          </a:p>
        </p:txBody>
      </p:sp>
    </p:spTree>
    <p:extLst>
      <p:ext uri="{BB962C8B-B14F-4D97-AF65-F5344CB8AC3E}">
        <p14:creationId xmlns:p14="http://schemas.microsoft.com/office/powerpoint/2010/main" val="3331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one: Basic Transactions</a:t>
            </a:r>
            <a:endParaRPr lang="en-US" dirty="0"/>
          </a:p>
        </p:txBody>
      </p:sp>
      <p:pic>
        <p:nvPicPr>
          <p:cNvPr id="5" name="Content Placeholder 4"/>
          <p:cNvPicPr>
            <a:picLocks noGrp="1" noChangeAspect="1"/>
          </p:cNvPicPr>
          <p:nvPr>
            <p:ph sz="half" idx="1"/>
          </p:nvPr>
        </p:nvPicPr>
        <p:blipFill>
          <a:blip r:embed="rId3"/>
          <a:stretch>
            <a:fillRect/>
          </a:stretch>
        </p:blipFill>
        <p:spPr>
          <a:xfrm>
            <a:off x="1031875" y="3421856"/>
            <a:ext cx="4521200" cy="1244600"/>
          </a:xfrm>
          <a:prstGeom prst="rect">
            <a:avLst/>
          </a:prstGeom>
        </p:spPr>
      </p:pic>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909124" y="2214471"/>
            <a:ext cx="3109749" cy="3076877"/>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9956" y="2214471"/>
            <a:ext cx="3181176" cy="3174392"/>
          </a:xfrm>
          <a:prstGeom prst="rect">
            <a:avLst/>
          </a:prstGeom>
        </p:spPr>
      </p:pic>
    </p:spTree>
    <p:extLst>
      <p:ext uri="{BB962C8B-B14F-4D97-AF65-F5344CB8AC3E}">
        <p14:creationId xmlns:p14="http://schemas.microsoft.com/office/powerpoint/2010/main" val="78192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two: Savings</a:t>
            </a:r>
            <a:endParaRPr lang="en-US" dirty="0"/>
          </a:p>
        </p:txBody>
      </p:sp>
      <p:pic>
        <p:nvPicPr>
          <p:cNvPr id="5" name="Content Placeholder 4"/>
          <p:cNvPicPr>
            <a:picLocks noGrp="1" noChangeAspect="1"/>
          </p:cNvPicPr>
          <p:nvPr>
            <p:ph sz="half" idx="1"/>
          </p:nvPr>
        </p:nvPicPr>
        <p:blipFill>
          <a:blip r:embed="rId3"/>
          <a:stretch>
            <a:fillRect/>
          </a:stretch>
        </p:blipFill>
        <p:spPr>
          <a:xfrm>
            <a:off x="581025" y="3207705"/>
            <a:ext cx="5422900" cy="1672902"/>
          </a:xfrm>
          <a:prstGeom prst="rect">
            <a:avLst/>
          </a:prstGeom>
        </p:spPr>
      </p:pic>
      <p:pic>
        <p:nvPicPr>
          <p:cNvPr id="10" name="Content Placeholder 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958399" y="2227263"/>
            <a:ext cx="3882251" cy="3633787"/>
          </a:xfrm>
        </p:spPr>
      </p:pic>
    </p:spTree>
    <p:extLst>
      <p:ext uri="{BB962C8B-B14F-4D97-AF65-F5344CB8AC3E}">
        <p14:creationId xmlns:p14="http://schemas.microsoft.com/office/powerpoint/2010/main" val="56739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71</TotalTime>
  <Words>1047</Words>
  <Application>Microsoft Macintosh PowerPoint</Application>
  <PresentationFormat>Widescreen</PresentationFormat>
  <Paragraphs>136</Paragraphs>
  <Slides>28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Gill Sans MT</vt:lpstr>
      <vt:lpstr>Mangal</vt:lpstr>
      <vt:lpstr>Wingdings 2</vt:lpstr>
      <vt:lpstr>Dividend</vt:lpstr>
      <vt:lpstr>Financial engineering</vt:lpstr>
      <vt:lpstr>Overview of presentation</vt:lpstr>
      <vt:lpstr>Why did I choose financial engineer?</vt:lpstr>
      <vt:lpstr>Why did I choose financial engineering?</vt:lpstr>
      <vt:lpstr>What is the idea behind project 4</vt:lpstr>
      <vt:lpstr>What did we actually do?</vt:lpstr>
      <vt:lpstr>What did we actually do?</vt:lpstr>
      <vt:lpstr>Part one: Basic Transactions</vt:lpstr>
      <vt:lpstr>Part two: Savings</vt:lpstr>
      <vt:lpstr>PowerPoint Presentation</vt:lpstr>
      <vt:lpstr>PowerPoint Presentation</vt:lpstr>
      <vt:lpstr>So far so good</vt:lpstr>
      <vt:lpstr>Part Three: Nearest Neighbors</vt:lpstr>
      <vt:lpstr>How this works</vt:lpstr>
      <vt:lpstr>The Results for n=500, no Savings </vt:lpstr>
      <vt:lpstr>The results for N=500, 20% savings</vt:lpstr>
      <vt:lpstr>Goswami and Sen</vt:lpstr>
      <vt:lpstr>It gets saucy: Previous interactions</vt:lpstr>
      <vt:lpstr>The Mathematics</vt:lpstr>
      <vt:lpstr>Cool colormap</vt:lpstr>
      <vt:lpstr>The Results: goswami and sen</vt:lpstr>
      <vt:lpstr>Another look</vt:lpstr>
      <vt:lpstr>Less interesting but cool: distributions</vt:lpstr>
      <vt:lpstr>Now, there’s a problem</vt:lpstr>
      <vt:lpstr>What more could have been done?</vt:lpstr>
      <vt:lpstr>Some general reflections</vt:lpstr>
      <vt:lpstr>TOP 10 Phy480 Lessons/Takeaways</vt:lpstr>
      <vt:lpstr>Thank you for a great semester, Morten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engineering</dc:title>
  <dc:creator>Nathaniel Hawkins</dc:creator>
  <cp:lastModifiedBy>Nathaniel Hawkins</cp:lastModifiedBy>
  <cp:revision>24</cp:revision>
  <dcterms:created xsi:type="dcterms:W3CDTF">2017-04-18T01:27:14Z</dcterms:created>
  <dcterms:modified xsi:type="dcterms:W3CDTF">2017-04-18T02:39:08Z</dcterms:modified>
</cp:coreProperties>
</file>