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64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3B25954-0EE0-4A7F-9D93-B96A854570E2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9EDAAC5-B8E2-45A1-BA2D-696681946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23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5954-0EE0-4A7F-9D93-B96A854570E2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AC5-B8E2-45A1-BA2D-696681946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16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B25954-0EE0-4A7F-9D93-B96A854570E2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EDAAC5-B8E2-45A1-BA2D-696681946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231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B25954-0EE0-4A7F-9D93-B96A854570E2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EDAAC5-B8E2-45A1-BA2D-696681946F3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986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B25954-0EE0-4A7F-9D93-B96A854570E2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EDAAC5-B8E2-45A1-BA2D-696681946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45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5954-0EE0-4A7F-9D93-B96A854570E2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AC5-B8E2-45A1-BA2D-696681946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576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5954-0EE0-4A7F-9D93-B96A854570E2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AC5-B8E2-45A1-BA2D-696681946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748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5954-0EE0-4A7F-9D93-B96A854570E2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AC5-B8E2-45A1-BA2D-696681946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111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B25954-0EE0-4A7F-9D93-B96A854570E2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EDAAC5-B8E2-45A1-BA2D-696681946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54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5954-0EE0-4A7F-9D93-B96A854570E2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AC5-B8E2-45A1-BA2D-696681946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26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B25954-0EE0-4A7F-9D93-B96A854570E2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EDAAC5-B8E2-45A1-BA2D-696681946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26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5954-0EE0-4A7F-9D93-B96A854570E2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AC5-B8E2-45A1-BA2D-696681946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58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5954-0EE0-4A7F-9D93-B96A854570E2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AC5-B8E2-45A1-BA2D-696681946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41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5954-0EE0-4A7F-9D93-B96A854570E2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AC5-B8E2-45A1-BA2D-696681946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70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5954-0EE0-4A7F-9D93-B96A854570E2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AC5-B8E2-45A1-BA2D-696681946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68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5954-0EE0-4A7F-9D93-B96A854570E2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AC5-B8E2-45A1-BA2D-696681946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64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5954-0EE0-4A7F-9D93-B96A854570E2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AC5-B8E2-45A1-BA2D-696681946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35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5954-0EE0-4A7F-9D93-B96A854570E2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DAAC5-B8E2-45A1-BA2D-696681946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485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Pgb</a:t>
            </a:r>
            <a:r>
              <a:rPr lang="pt-BR" dirty="0" smtClean="0"/>
              <a:t> 2020 – pontos Importantes</a:t>
            </a:r>
            <a:endParaRPr lang="pt-BR" dirty="0"/>
          </a:p>
        </p:txBody>
      </p:sp>
      <p:pic>
        <p:nvPicPr>
          <p:cNvPr id="1026" name="Picture 2" descr="Procura-se um gam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3" y="2057401"/>
            <a:ext cx="5205942" cy="29283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ganização | O Barquinho Cultur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60" y="3094441"/>
            <a:ext cx="5827172" cy="32777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15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-485223" y="-10010"/>
            <a:ext cx="3629025" cy="669925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Pais e filhos:</a:t>
            </a:r>
            <a:endParaRPr lang="pt-BR" sz="3600" dirty="0"/>
          </a:p>
        </p:txBody>
      </p:sp>
      <p:grpSp>
        <p:nvGrpSpPr>
          <p:cNvPr id="6" name="Grupo 5"/>
          <p:cNvGrpSpPr/>
          <p:nvPr/>
        </p:nvGrpSpPr>
        <p:grpSpPr>
          <a:xfrm>
            <a:off x="209550" y="755846"/>
            <a:ext cx="4544531" cy="693182"/>
            <a:chOff x="533400" y="800100"/>
            <a:chExt cx="4544531" cy="693182"/>
          </a:xfrm>
        </p:grpSpPr>
        <p:cxnSp>
          <p:nvCxnSpPr>
            <p:cNvPr id="7" name="Conector de seta reta 6"/>
            <p:cNvCxnSpPr/>
            <p:nvPr/>
          </p:nvCxnSpPr>
          <p:spPr>
            <a:xfrm>
              <a:off x="533400" y="984766"/>
              <a:ext cx="285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>
              <a:off x="533400" y="1308616"/>
              <a:ext cx="285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971550" y="800100"/>
              <a:ext cx="289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Moro com meus pais:  36,2%</a:t>
              </a:r>
              <a:endParaRPr lang="pt-BR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971550" y="1123950"/>
              <a:ext cx="4106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Moro com meus filhos e esposa(o): 31,7%</a:t>
              </a:r>
              <a:endParaRPr lang="pt-BR" dirty="0"/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209550" y="1625134"/>
            <a:ext cx="921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43,4% possuem 1 filho e 37,6% possuem 2; 44,4% possui filhos de até 5 anos e 30,3% até 10 anos</a:t>
            </a:r>
          </a:p>
        </p:txBody>
      </p:sp>
      <p:sp>
        <p:nvSpPr>
          <p:cNvPr id="12" name="Elipse 11"/>
          <p:cNvSpPr/>
          <p:nvPr/>
        </p:nvSpPr>
        <p:spPr>
          <a:xfrm>
            <a:off x="5991225" y="399510"/>
            <a:ext cx="2010881" cy="1033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78,7% tem filhos que jogam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-42310" y="2027212"/>
            <a:ext cx="2743200" cy="669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 err="1" smtClean="0"/>
              <a:t>eSports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02349" y="2679087"/>
            <a:ext cx="3943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44,7% das pessoas jogam e praticam 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12,1% não, mas pretendem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</p:txBody>
      </p:sp>
      <p:sp>
        <p:nvSpPr>
          <p:cNvPr id="16" name="CaixaDeTexto 15"/>
          <p:cNvSpPr txBox="1"/>
          <p:nvPr/>
        </p:nvSpPr>
        <p:spPr>
          <a:xfrm>
            <a:off x="4705183" y="2693088"/>
            <a:ext cx="6351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25,5% assistem menos de 1x por semana e 19,7% diariamente 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68,6% acompanham pelo </a:t>
            </a:r>
            <a:r>
              <a:rPr lang="pt-BR" dirty="0" err="1" smtClean="0"/>
              <a:t>Youtube</a:t>
            </a:r>
            <a:r>
              <a:rPr lang="pt-BR" dirty="0" smtClean="0"/>
              <a:t> e 39,7% em redes sociais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-48898" y="3511356"/>
            <a:ext cx="4754081" cy="669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Hábitos de consumo: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705183" y="3934430"/>
            <a:ext cx="2691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Atividades: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41,8% assistem </a:t>
            </a:r>
            <a:r>
              <a:rPr lang="pt-BR" dirty="0" err="1" smtClean="0"/>
              <a:t>TV’s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40,0% escutam músicas</a:t>
            </a:r>
          </a:p>
        </p:txBody>
      </p:sp>
      <p:sp>
        <p:nvSpPr>
          <p:cNvPr id="19" name="Elipse 18"/>
          <p:cNvSpPr/>
          <p:nvPr/>
        </p:nvSpPr>
        <p:spPr>
          <a:xfrm>
            <a:off x="125610" y="4491055"/>
            <a:ext cx="2617590" cy="1770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64,1</a:t>
            </a:r>
            <a:r>
              <a:rPr lang="pt-BR" sz="1600" dirty="0" smtClean="0"/>
              <a:t>% os jogos estão entre suas principais formas de diversão</a:t>
            </a:r>
          </a:p>
        </p:txBody>
      </p:sp>
      <p:sp>
        <p:nvSpPr>
          <p:cNvPr id="21" name="Elipse 20"/>
          <p:cNvSpPr/>
          <p:nvPr/>
        </p:nvSpPr>
        <p:spPr>
          <a:xfrm>
            <a:off x="2669838" y="5104290"/>
            <a:ext cx="2574963" cy="1667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57,1% consideram como principal forma de entretenimento</a:t>
            </a:r>
            <a:endParaRPr lang="pt-BR" sz="1600" dirty="0" smtClean="0"/>
          </a:p>
        </p:txBody>
      </p:sp>
      <p:cxnSp>
        <p:nvCxnSpPr>
          <p:cNvPr id="27" name="Conector angulado 26"/>
          <p:cNvCxnSpPr>
            <a:endCxn id="21" idx="0"/>
          </p:cNvCxnSpPr>
          <p:nvPr/>
        </p:nvCxnSpPr>
        <p:spPr>
          <a:xfrm>
            <a:off x="2125118" y="4602408"/>
            <a:ext cx="1832202" cy="501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5325335" y="5175772"/>
            <a:ext cx="2895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Consumo: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34,7% salgadinhos/</a:t>
            </a:r>
            <a:r>
              <a:rPr lang="pt-BR" dirty="0" err="1" smtClean="0"/>
              <a:t>snacks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30,8% refrigerantes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8065004" y="3846318"/>
            <a:ext cx="27885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Assistem: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64,6% </a:t>
            </a:r>
            <a:r>
              <a:rPr lang="pt-BR" dirty="0" err="1" smtClean="0"/>
              <a:t>Netflix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18,7% </a:t>
            </a:r>
            <a:r>
              <a:rPr lang="pt-BR" dirty="0" err="1" smtClean="0"/>
              <a:t>Amazon</a:t>
            </a:r>
            <a:r>
              <a:rPr lang="pt-BR" dirty="0" smtClean="0"/>
              <a:t> Prime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11,3% Telecine Play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- 9,9% </a:t>
            </a:r>
            <a:r>
              <a:rPr lang="pt-BR" dirty="0" err="1" smtClean="0"/>
              <a:t>Youtube</a:t>
            </a:r>
            <a:r>
              <a:rPr lang="pt-BR" dirty="0" smtClean="0"/>
              <a:t> Premium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8827041" y="5476432"/>
            <a:ext cx="1800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Escutam: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38,7% </a:t>
            </a:r>
            <a:r>
              <a:rPr lang="pt-BR" dirty="0" err="1" smtClean="0"/>
              <a:t>spotify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12,1% </a:t>
            </a:r>
            <a:r>
              <a:rPr lang="pt-BR" dirty="0" err="1" smtClean="0"/>
              <a:t>deezer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299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tângulo de cantos arredondados 11"/>
          <p:cNvSpPr/>
          <p:nvPr/>
        </p:nvSpPr>
        <p:spPr>
          <a:xfrm>
            <a:off x="635280" y="2562432"/>
            <a:ext cx="4965420" cy="19714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369330" y="2562432"/>
            <a:ext cx="4746345" cy="19714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369330" y="495507"/>
            <a:ext cx="4746345" cy="19524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14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205650" cy="6858000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559080" y="2543382"/>
            <a:ext cx="4555845" cy="19143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6334125" y="2543382"/>
            <a:ext cx="4829175" cy="19143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59080" y="4562681"/>
            <a:ext cx="4555845" cy="18857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27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573"/>
            <a:ext cx="4419600" cy="59475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pt-BR" sz="3600" dirty="0" smtClean="0"/>
              <a:t>Perfil do gamer</a:t>
            </a:r>
            <a:endParaRPr lang="pt-BR" sz="3600" dirty="0"/>
          </a:p>
        </p:txBody>
      </p:sp>
      <p:grpSp>
        <p:nvGrpSpPr>
          <p:cNvPr id="22" name="Grupo 21"/>
          <p:cNvGrpSpPr/>
          <p:nvPr/>
        </p:nvGrpSpPr>
        <p:grpSpPr>
          <a:xfrm>
            <a:off x="278987" y="1475896"/>
            <a:ext cx="2256468" cy="693182"/>
            <a:chOff x="488537" y="798112"/>
            <a:chExt cx="2256468" cy="693182"/>
          </a:xfrm>
        </p:grpSpPr>
        <p:sp>
          <p:nvSpPr>
            <p:cNvPr id="8" name="CaixaDeTexto 7"/>
            <p:cNvSpPr txBox="1"/>
            <p:nvPr/>
          </p:nvSpPr>
          <p:spPr>
            <a:xfrm>
              <a:off x="926687" y="798112"/>
              <a:ext cx="1818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Mulheres:  53,8%</a:t>
              </a:r>
              <a:endParaRPr lang="pt-BR" dirty="0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488537" y="982778"/>
              <a:ext cx="2142463" cy="508516"/>
              <a:chOff x="488537" y="982778"/>
              <a:chExt cx="2142463" cy="508516"/>
            </a:xfrm>
          </p:grpSpPr>
          <p:cxnSp>
            <p:nvCxnSpPr>
              <p:cNvPr id="5" name="Conector de seta reta 4"/>
              <p:cNvCxnSpPr/>
              <p:nvPr/>
            </p:nvCxnSpPr>
            <p:spPr>
              <a:xfrm>
                <a:off x="488537" y="982778"/>
                <a:ext cx="285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de seta reta 6"/>
              <p:cNvCxnSpPr/>
              <p:nvPr/>
            </p:nvCxnSpPr>
            <p:spPr>
              <a:xfrm>
                <a:off x="488537" y="1306628"/>
                <a:ext cx="285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/>
              <p:cNvSpPr txBox="1"/>
              <p:nvPr/>
            </p:nvSpPr>
            <p:spPr>
              <a:xfrm>
                <a:off x="926687" y="1121962"/>
                <a:ext cx="1704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Homens:  46,2%</a:t>
                </a:r>
                <a:endParaRPr lang="pt-BR" dirty="0"/>
              </a:p>
            </p:txBody>
          </p:sp>
        </p:grpSp>
      </p:grpSp>
      <p:sp>
        <p:nvSpPr>
          <p:cNvPr id="10" name="Elipse 9"/>
          <p:cNvSpPr/>
          <p:nvPr/>
        </p:nvSpPr>
        <p:spPr>
          <a:xfrm>
            <a:off x="3505200" y="647700"/>
            <a:ext cx="2133600" cy="889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Faixa </a:t>
            </a:r>
            <a:r>
              <a:rPr lang="pt-BR" sz="1600" dirty="0" smtClean="0"/>
              <a:t>etária:</a:t>
            </a:r>
          </a:p>
          <a:p>
            <a:pPr algn="ctr"/>
            <a:r>
              <a:rPr lang="pt-BR" sz="1600" dirty="0" smtClean="0"/>
              <a:t>25 a 34 anos </a:t>
            </a:r>
          </a:p>
          <a:p>
            <a:pPr algn="ctr"/>
            <a:r>
              <a:rPr lang="pt-BR" sz="1600" dirty="0" smtClean="0"/>
              <a:t>34,7%</a:t>
            </a:r>
            <a:endParaRPr lang="pt-BR" sz="1600" dirty="0"/>
          </a:p>
        </p:txBody>
      </p:sp>
      <p:sp>
        <p:nvSpPr>
          <p:cNvPr id="11" name="Elipse 10"/>
          <p:cNvSpPr/>
          <p:nvPr/>
        </p:nvSpPr>
        <p:spPr>
          <a:xfrm>
            <a:off x="5851015" y="1440650"/>
            <a:ext cx="2133600" cy="889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Faixa etária:</a:t>
            </a:r>
          </a:p>
          <a:p>
            <a:pPr algn="ctr"/>
            <a:r>
              <a:rPr lang="pt-BR" sz="1600" dirty="0" smtClean="0"/>
              <a:t>16 a 24 anos </a:t>
            </a:r>
          </a:p>
          <a:p>
            <a:pPr algn="ctr"/>
            <a:r>
              <a:rPr lang="pt-BR" sz="1600" dirty="0" smtClean="0"/>
              <a:t>34,6%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47700" y="2351746"/>
            <a:ext cx="10406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Plataformas que costuma jogar: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Celular/Smartphone: 86,7%  --&gt; plataforma preferida: 52,0% (obs.: preferencia para fazer compras: 29,2%)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Videogame: 43,0%  </a:t>
            </a:r>
            <a:r>
              <a:rPr lang="pt-BR" dirty="0" smtClean="0">
                <a:sym typeface="Wingdings" panose="05000000000000000000" pitchFamily="2" charset="2"/>
              </a:rPr>
              <a:t>  </a:t>
            </a:r>
            <a:r>
              <a:rPr lang="pt-BR" dirty="0" smtClean="0"/>
              <a:t>plataforma preferida: 19,9% (obs.: preferencia para fazer compras: 19,2%)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47700" y="3719834"/>
            <a:ext cx="2376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Velocidade de internet: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100 </a:t>
            </a:r>
            <a:r>
              <a:rPr lang="pt-BR" dirty="0" err="1" smtClean="0"/>
              <a:t>Mega</a:t>
            </a:r>
            <a:r>
              <a:rPr lang="pt-BR" dirty="0" smtClean="0"/>
              <a:t>: 13,2%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50  </a:t>
            </a:r>
            <a:r>
              <a:rPr lang="pt-BR" dirty="0" err="1" smtClean="0"/>
              <a:t>Mega</a:t>
            </a:r>
            <a:r>
              <a:rPr lang="pt-BR" dirty="0" smtClean="0"/>
              <a:t>: 12,6%</a:t>
            </a:r>
            <a:endParaRPr lang="pt-BR" dirty="0" smtClean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3482241"/>
            <a:ext cx="4591691" cy="1629002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647700" y="5087922"/>
            <a:ext cx="6056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Realidade virtual: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Já ouvi falar: 64,0% -&gt; tem vontade de experimentar: 87,9%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944831" y="3838782"/>
            <a:ext cx="665519" cy="2508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4239240" y="1240470"/>
            <a:ext cx="665519" cy="25082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83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649" y="70109"/>
            <a:ext cx="1973851" cy="6699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Mobile: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88754" y="1490675"/>
            <a:ext cx="2256468" cy="693182"/>
            <a:chOff x="533400" y="800100"/>
            <a:chExt cx="2256468" cy="693182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533400" y="984766"/>
              <a:ext cx="285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>
              <a:off x="533400" y="1308616"/>
              <a:ext cx="285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/>
            <p:cNvSpPr txBox="1"/>
            <p:nvPr/>
          </p:nvSpPr>
          <p:spPr>
            <a:xfrm>
              <a:off x="971550" y="800100"/>
              <a:ext cx="1818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Mulheres:  70,5%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971550" y="1123950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Homens:  29,5%</a:t>
              </a:r>
              <a:endParaRPr lang="pt-BR" dirty="0"/>
            </a:p>
          </p:txBody>
        </p:sp>
      </p:grpSp>
      <p:sp>
        <p:nvSpPr>
          <p:cNvPr id="9" name="Elipse 8"/>
          <p:cNvSpPr/>
          <p:nvPr/>
        </p:nvSpPr>
        <p:spPr>
          <a:xfrm>
            <a:off x="4095750" y="838200"/>
            <a:ext cx="2133600" cy="889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Faixa etária:</a:t>
            </a:r>
          </a:p>
          <a:p>
            <a:pPr algn="ctr"/>
            <a:r>
              <a:rPr lang="pt-BR" sz="1600" dirty="0" smtClean="0"/>
              <a:t>25 a 34 anos </a:t>
            </a:r>
          </a:p>
          <a:p>
            <a:pPr algn="ctr"/>
            <a:r>
              <a:rPr lang="pt-BR" sz="1600" dirty="0" smtClean="0"/>
              <a:t>34,7%</a:t>
            </a:r>
            <a:endParaRPr lang="pt-BR" sz="1600" dirty="0"/>
          </a:p>
        </p:txBody>
      </p:sp>
      <p:sp>
        <p:nvSpPr>
          <p:cNvPr id="10" name="Elipse 9"/>
          <p:cNvSpPr/>
          <p:nvPr/>
        </p:nvSpPr>
        <p:spPr>
          <a:xfrm>
            <a:off x="6400800" y="1162050"/>
            <a:ext cx="2133600" cy="889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Faixa etária:</a:t>
            </a:r>
          </a:p>
          <a:p>
            <a:pPr algn="ctr"/>
            <a:r>
              <a:rPr lang="pt-BR" sz="1600" dirty="0" smtClean="0"/>
              <a:t>16 a 24 anos </a:t>
            </a:r>
          </a:p>
          <a:p>
            <a:pPr algn="ctr"/>
            <a:r>
              <a:rPr lang="pt-BR" sz="1600" dirty="0" smtClean="0"/>
              <a:t>34,6%</a:t>
            </a:r>
            <a:endParaRPr lang="pt-BR" sz="1600" dirty="0"/>
          </a:p>
        </p:txBody>
      </p:sp>
      <p:sp>
        <p:nvSpPr>
          <p:cNvPr id="11" name="Elipse 10"/>
          <p:cNvSpPr/>
          <p:nvPr/>
        </p:nvSpPr>
        <p:spPr>
          <a:xfrm>
            <a:off x="9008112" y="800100"/>
            <a:ext cx="2133600" cy="889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Classe social</a:t>
            </a:r>
          </a:p>
          <a:p>
            <a:pPr algn="ctr"/>
            <a:r>
              <a:rPr lang="pt-BR" sz="1600" dirty="0" smtClean="0"/>
              <a:t>B2/C1:</a:t>
            </a:r>
          </a:p>
          <a:p>
            <a:pPr algn="ctr"/>
            <a:r>
              <a:rPr lang="pt-BR" sz="1600" dirty="0" smtClean="0"/>
              <a:t>55,3%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19100" y="2404492"/>
            <a:ext cx="213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Sistema operacional:</a:t>
            </a:r>
          </a:p>
          <a:p>
            <a:pPr marL="285750" indent="-285750">
              <a:buFontTx/>
              <a:buChar char="-"/>
            </a:pPr>
            <a:r>
              <a:rPr lang="pt-BR" dirty="0" err="1" smtClean="0"/>
              <a:t>Android</a:t>
            </a:r>
            <a:r>
              <a:rPr lang="pt-BR" dirty="0" smtClean="0"/>
              <a:t>: 81,4%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19100" y="3043506"/>
            <a:ext cx="479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Marca de celular: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Samsung: 51,2% -&gt; melhor experiência: 26,8%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789274" y="3050823"/>
            <a:ext cx="3490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- Além de jogos 77,9% das pessoas </a:t>
            </a:r>
          </a:p>
          <a:p>
            <a:pPr algn="ctr"/>
            <a:r>
              <a:rPr lang="pt-BR" dirty="0" smtClean="0"/>
              <a:t>assiste filmes/séries e leituras</a:t>
            </a:r>
          </a:p>
          <a:p>
            <a:pPr algn="ctr"/>
            <a:r>
              <a:rPr lang="pt-BR" dirty="0" smtClean="0"/>
              <a:t>- 92,4% das pessoas jogam em casa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75821" y="3848315"/>
            <a:ext cx="365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- 48,6% jogam com outros jogadores 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19100" y="4412471"/>
            <a:ext cx="4919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as pessoas buscam informações sobre jogos: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Redes Sociais: 38,3% </a:t>
            </a:r>
          </a:p>
          <a:p>
            <a:pPr marL="285750" indent="-285750">
              <a:buFontTx/>
              <a:buChar char="-"/>
            </a:pPr>
            <a:r>
              <a:rPr lang="pt-BR" dirty="0" err="1" smtClean="0"/>
              <a:t>Youtube</a:t>
            </a:r>
            <a:r>
              <a:rPr lang="pt-BR" dirty="0" smtClean="0"/>
              <a:t>: 37,4%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75821" y="5550912"/>
            <a:ext cx="650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- 37,9% compram jogos em lojas de varejo e 19,3% em lojas online 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4829790" y="1400949"/>
            <a:ext cx="665519" cy="25082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86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8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1" y="0"/>
            <a:ext cx="3724275" cy="669925"/>
          </a:xfrm>
        </p:spPr>
        <p:txBody>
          <a:bodyPr>
            <a:normAutofit fontScale="90000"/>
          </a:bodyPr>
          <a:lstStyle/>
          <a:p>
            <a:r>
              <a:rPr lang="pt-BR" dirty="0"/>
              <a:t>C</a:t>
            </a:r>
            <a:r>
              <a:rPr lang="pt-BR" dirty="0" smtClean="0"/>
              <a:t>omputador: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85725" y="1401462"/>
            <a:ext cx="2256468" cy="693182"/>
            <a:chOff x="533400" y="800100"/>
            <a:chExt cx="2256468" cy="693182"/>
          </a:xfrm>
        </p:grpSpPr>
        <p:cxnSp>
          <p:nvCxnSpPr>
            <p:cNvPr id="6" name="Conector de seta reta 5"/>
            <p:cNvCxnSpPr/>
            <p:nvPr/>
          </p:nvCxnSpPr>
          <p:spPr>
            <a:xfrm>
              <a:off x="533400" y="984766"/>
              <a:ext cx="285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533400" y="1308616"/>
              <a:ext cx="285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971550" y="800100"/>
              <a:ext cx="1818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Mulheres:  33,9%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971550" y="1123950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Homens: 66,1%</a:t>
              </a:r>
              <a:endParaRPr lang="pt-BR" dirty="0"/>
            </a:p>
          </p:txBody>
        </p:sp>
      </p:grpSp>
      <p:sp>
        <p:nvSpPr>
          <p:cNvPr id="10" name="Elipse 9"/>
          <p:cNvSpPr/>
          <p:nvPr/>
        </p:nvSpPr>
        <p:spPr>
          <a:xfrm>
            <a:off x="3406935" y="473591"/>
            <a:ext cx="2133600" cy="889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Faixa etária:</a:t>
            </a:r>
          </a:p>
          <a:p>
            <a:pPr algn="ctr"/>
            <a:r>
              <a:rPr lang="pt-BR" sz="1600" dirty="0" smtClean="0"/>
              <a:t>25 a 34 anos 29,7%</a:t>
            </a:r>
            <a:endParaRPr lang="pt-BR" sz="1600" dirty="0"/>
          </a:p>
        </p:txBody>
      </p:sp>
      <p:sp>
        <p:nvSpPr>
          <p:cNvPr id="11" name="Elipse 10"/>
          <p:cNvSpPr/>
          <p:nvPr/>
        </p:nvSpPr>
        <p:spPr>
          <a:xfrm>
            <a:off x="5711984" y="842065"/>
            <a:ext cx="2133600" cy="889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Faixa etária:</a:t>
            </a:r>
          </a:p>
          <a:p>
            <a:pPr algn="ctr"/>
            <a:r>
              <a:rPr lang="pt-BR" sz="1600" dirty="0" smtClean="0"/>
              <a:t>16 a 24 anos </a:t>
            </a:r>
          </a:p>
          <a:p>
            <a:pPr algn="ctr"/>
            <a:r>
              <a:rPr lang="pt-BR" sz="1600" dirty="0" smtClean="0"/>
              <a:t>44,3%</a:t>
            </a:r>
            <a:endParaRPr lang="pt-BR" sz="1600" dirty="0"/>
          </a:p>
        </p:txBody>
      </p:sp>
      <p:sp>
        <p:nvSpPr>
          <p:cNvPr id="12" name="Elipse 11"/>
          <p:cNvSpPr/>
          <p:nvPr/>
        </p:nvSpPr>
        <p:spPr>
          <a:xfrm>
            <a:off x="8319297" y="435491"/>
            <a:ext cx="2133600" cy="889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Classe social</a:t>
            </a:r>
          </a:p>
          <a:p>
            <a:pPr algn="ctr"/>
            <a:r>
              <a:rPr lang="pt-BR" sz="1600" dirty="0" smtClean="0"/>
              <a:t>B2/C1:</a:t>
            </a:r>
          </a:p>
          <a:p>
            <a:pPr algn="ctr"/>
            <a:r>
              <a:rPr lang="pt-BR" sz="1600" dirty="0" smtClean="0"/>
              <a:t>50,5%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09549" y="2080817"/>
            <a:ext cx="3937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Tipo de computador: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Laptop/Notebook: 54,3%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Desktop: 34,1%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Desktop gamer personalizado: 19,6%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Desktop gamer: 11,3%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09550" y="3556278"/>
            <a:ext cx="3937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Melhor experiência: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Desktop gamer personalizado: 45,5%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Desktop gamer: 20,5%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09550" y="4561269"/>
            <a:ext cx="4440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Marca de computador: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Samsung: 26,6%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Dell: 21,2% --&gt; melhor experiência: 15,6% 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560331" y="2174816"/>
            <a:ext cx="3929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- Além de jogos 73,0% das pessoas </a:t>
            </a:r>
          </a:p>
          <a:p>
            <a:pPr algn="ctr"/>
            <a:r>
              <a:rPr lang="pt-BR" dirty="0" smtClean="0"/>
              <a:t>assiste filmes/séries e leituras</a:t>
            </a:r>
          </a:p>
          <a:p>
            <a:pPr marL="285750" indent="-285750" algn="ctr">
              <a:buFontTx/>
              <a:buChar char="-"/>
            </a:pPr>
            <a:r>
              <a:rPr lang="pt-BR" dirty="0" smtClean="0"/>
              <a:t>33,0% adquiriram seu computador </a:t>
            </a:r>
          </a:p>
          <a:p>
            <a:pPr algn="ctr"/>
            <a:r>
              <a:rPr lang="pt-BR" dirty="0" smtClean="0"/>
              <a:t>em lojas físicas e 20,5% em lojas digitais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250534" y="3506368"/>
            <a:ext cx="4929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65,0% das pessoas jogam com outros jogadores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54,9% utilizam a </a:t>
            </a:r>
            <a:r>
              <a:rPr lang="pt-BR" dirty="0" err="1" smtClean="0"/>
              <a:t>Steam</a:t>
            </a:r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 smtClean="0"/>
          </a:p>
        </p:txBody>
      </p:sp>
      <p:sp>
        <p:nvSpPr>
          <p:cNvPr id="18" name="CaixaDeTexto 17"/>
          <p:cNvSpPr txBox="1"/>
          <p:nvPr/>
        </p:nvSpPr>
        <p:spPr>
          <a:xfrm>
            <a:off x="5560331" y="4461131"/>
            <a:ext cx="4919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as pessoas buscam informações sobre jogos:</a:t>
            </a:r>
          </a:p>
          <a:p>
            <a:pPr marL="285750" indent="-285750">
              <a:buFontTx/>
              <a:buChar char="-"/>
            </a:pPr>
            <a:r>
              <a:rPr lang="pt-BR" dirty="0" err="1" smtClean="0"/>
              <a:t>Youtube</a:t>
            </a:r>
            <a:r>
              <a:rPr lang="pt-BR" dirty="0" smtClean="0"/>
              <a:t>: 56,4%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Redes sociais: 36,3%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09550" y="5584419"/>
            <a:ext cx="667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- 47,5% compram jogos em lojas online e 24,3% em lojas tradicionais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09550" y="6046869"/>
            <a:ext cx="548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 Vantagem: 53,0% posso customizar e 40,6% outros usos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6446025" y="1401462"/>
            <a:ext cx="665519" cy="25082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60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2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476250" y="-36513"/>
            <a:ext cx="2942268" cy="669925"/>
          </a:xfrm>
        </p:spPr>
        <p:txBody>
          <a:bodyPr>
            <a:normAutofit/>
          </a:bodyPr>
          <a:lstStyle/>
          <a:p>
            <a:r>
              <a:rPr lang="pt-BR" sz="3600" dirty="0" smtClean="0"/>
              <a:t>Console</a:t>
            </a:r>
            <a:r>
              <a:rPr lang="pt-BR" dirty="0" smtClean="0"/>
              <a:t>: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189852" y="1656133"/>
            <a:ext cx="2256468" cy="693182"/>
            <a:chOff x="533400" y="800100"/>
            <a:chExt cx="2256468" cy="693182"/>
          </a:xfrm>
        </p:grpSpPr>
        <p:cxnSp>
          <p:nvCxnSpPr>
            <p:cNvPr id="6" name="Conector de seta reta 5"/>
            <p:cNvCxnSpPr/>
            <p:nvPr/>
          </p:nvCxnSpPr>
          <p:spPr>
            <a:xfrm>
              <a:off x="533400" y="984766"/>
              <a:ext cx="285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533400" y="1308616"/>
              <a:ext cx="285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971550" y="800100"/>
              <a:ext cx="1818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Mulheres:  33,7%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971550" y="1123950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Homens: 63,7%</a:t>
              </a:r>
              <a:endParaRPr lang="pt-BR" dirty="0"/>
            </a:p>
          </p:txBody>
        </p:sp>
      </p:grpSp>
      <p:sp>
        <p:nvSpPr>
          <p:cNvPr id="10" name="Elipse 9"/>
          <p:cNvSpPr/>
          <p:nvPr/>
        </p:nvSpPr>
        <p:spPr>
          <a:xfrm>
            <a:off x="3113718" y="336550"/>
            <a:ext cx="2133600" cy="889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Faixa etária:</a:t>
            </a:r>
          </a:p>
          <a:p>
            <a:pPr algn="ctr"/>
            <a:r>
              <a:rPr lang="pt-BR" sz="1600" dirty="0" smtClean="0"/>
              <a:t>25 a 34 anos </a:t>
            </a:r>
          </a:p>
          <a:p>
            <a:pPr algn="ctr"/>
            <a:r>
              <a:rPr lang="pt-BR" sz="1600" dirty="0" smtClean="0"/>
              <a:t>37,5%</a:t>
            </a:r>
            <a:endParaRPr lang="pt-BR" sz="1600" dirty="0"/>
          </a:p>
        </p:txBody>
      </p:sp>
      <p:sp>
        <p:nvSpPr>
          <p:cNvPr id="11" name="Elipse 10"/>
          <p:cNvSpPr/>
          <p:nvPr/>
        </p:nvSpPr>
        <p:spPr>
          <a:xfrm>
            <a:off x="5418768" y="660400"/>
            <a:ext cx="2133600" cy="889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Faixa etária:</a:t>
            </a:r>
          </a:p>
          <a:p>
            <a:pPr algn="ctr"/>
            <a:r>
              <a:rPr lang="pt-BR" sz="1600" dirty="0" smtClean="0"/>
              <a:t>16 a 24 anos </a:t>
            </a:r>
          </a:p>
          <a:p>
            <a:pPr algn="ctr"/>
            <a:r>
              <a:rPr lang="pt-BR" sz="1600" dirty="0" smtClean="0"/>
              <a:t>29,6%</a:t>
            </a:r>
            <a:endParaRPr lang="pt-BR" sz="1600" dirty="0"/>
          </a:p>
        </p:txBody>
      </p:sp>
      <p:sp>
        <p:nvSpPr>
          <p:cNvPr id="12" name="Elipse 11"/>
          <p:cNvSpPr/>
          <p:nvPr/>
        </p:nvSpPr>
        <p:spPr>
          <a:xfrm>
            <a:off x="8026080" y="298450"/>
            <a:ext cx="2133600" cy="889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Classe social</a:t>
            </a:r>
          </a:p>
          <a:p>
            <a:pPr algn="ctr"/>
            <a:r>
              <a:rPr lang="pt-BR" sz="1600" dirty="0" smtClean="0"/>
              <a:t>B2/C1:</a:t>
            </a:r>
          </a:p>
          <a:p>
            <a:pPr algn="ctr"/>
            <a:r>
              <a:rPr lang="pt-BR" sz="1600" dirty="0" smtClean="0"/>
              <a:t>55,8%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27638" y="2579463"/>
            <a:ext cx="5186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Videogame: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Playstation 4: 38,4% </a:t>
            </a:r>
            <a:r>
              <a:rPr lang="pt-BR" dirty="0" smtClean="0">
                <a:sym typeface="Wingdings" panose="05000000000000000000" pitchFamily="2" charset="2"/>
              </a:rPr>
              <a:t> melhor experiência: 35,7%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Xbox: 29,4% </a:t>
            </a:r>
            <a:r>
              <a:rPr lang="pt-BR" dirty="0" smtClean="0">
                <a:sym typeface="Wingdings" panose="05000000000000000000" pitchFamily="2" charset="2"/>
              </a:rPr>
              <a:t> melhor experiência: 10,2%</a:t>
            </a:r>
            <a:endParaRPr lang="pt-BR" dirty="0" smtClean="0"/>
          </a:p>
        </p:txBody>
      </p:sp>
      <p:sp>
        <p:nvSpPr>
          <p:cNvPr id="17" name="CaixaDeTexto 16"/>
          <p:cNvSpPr txBox="1"/>
          <p:nvPr/>
        </p:nvSpPr>
        <p:spPr>
          <a:xfrm>
            <a:off x="6176244" y="1840799"/>
            <a:ext cx="5483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- Além de jogos 47,9% das pessoas </a:t>
            </a:r>
          </a:p>
          <a:p>
            <a:pPr algn="ctr"/>
            <a:r>
              <a:rPr lang="pt-BR" dirty="0" smtClean="0"/>
              <a:t>assiste filmes/séries e leituras e 47,5% apenas para jogar</a:t>
            </a:r>
          </a:p>
          <a:p>
            <a:pPr marL="285750" indent="-285750" algn="ctr">
              <a:buFontTx/>
              <a:buChar char="-"/>
            </a:pPr>
            <a:r>
              <a:rPr lang="pt-BR" dirty="0" smtClean="0"/>
              <a:t>38,9% adquiriram seu console</a:t>
            </a:r>
          </a:p>
          <a:p>
            <a:pPr algn="ctr"/>
            <a:r>
              <a:rPr lang="pt-BR" dirty="0" smtClean="0"/>
              <a:t>em lojas físicas e 23,6% em lojas digitais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27638" y="3710789"/>
            <a:ext cx="4929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58,2% das pessoas jogam com outros jogadores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53,7% utilizam a Playstation Network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327638" y="4592627"/>
            <a:ext cx="4919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as pessoas buscam informações sobre jogos:</a:t>
            </a:r>
          </a:p>
          <a:p>
            <a:pPr marL="285750" indent="-285750">
              <a:buFontTx/>
              <a:buChar char="-"/>
            </a:pPr>
            <a:r>
              <a:rPr lang="pt-BR" dirty="0" err="1" smtClean="0"/>
              <a:t>Youtube</a:t>
            </a:r>
            <a:r>
              <a:rPr lang="pt-BR" dirty="0" smtClean="0"/>
              <a:t>: 52,1%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Redes sociais: 35,9%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27638" y="5683958"/>
            <a:ext cx="760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 Vantagem: 32,3% jogos que gosto estão nesta plataforma e 30,4% outros usos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847758" y="913845"/>
            <a:ext cx="665519" cy="25082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0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0133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109</TotalTime>
  <Words>687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</vt:lpstr>
      <vt:lpstr>Trilha de Vapor</vt:lpstr>
      <vt:lpstr>Pgb 2020 – pontos Importantes</vt:lpstr>
      <vt:lpstr>Perfil do gamer</vt:lpstr>
      <vt:lpstr>Apresentação do PowerPoint</vt:lpstr>
      <vt:lpstr>Mobile:</vt:lpstr>
      <vt:lpstr>Apresentação do PowerPoint</vt:lpstr>
      <vt:lpstr>Computador:</vt:lpstr>
      <vt:lpstr>Apresentação do PowerPoint</vt:lpstr>
      <vt:lpstr>Console:</vt:lpstr>
      <vt:lpstr>Apresentação do PowerPoint</vt:lpstr>
      <vt:lpstr>Pais e filhos: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 do gamer</dc:title>
  <dc:creator>Nathalia Leite</dc:creator>
  <cp:lastModifiedBy>Nathalia Leite</cp:lastModifiedBy>
  <cp:revision>31</cp:revision>
  <dcterms:created xsi:type="dcterms:W3CDTF">2021-05-13T01:04:16Z</dcterms:created>
  <dcterms:modified xsi:type="dcterms:W3CDTF">2021-05-13T02:53:35Z</dcterms:modified>
</cp:coreProperties>
</file>