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43891200" cy="32918400"/>
  <p:notesSz cx="6858000" cy="9144000"/>
  <p:defaultTextStyle>
    <a:defPPr>
      <a:defRPr lang="en-US"/>
    </a:defPPr>
    <a:lvl1pPr marL="0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313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627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29936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250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6563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59873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3186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6500" algn="l" defTabSz="3686627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94" autoAdjust="0"/>
    <p:restoredTop sz="96366" autoAdjust="0"/>
  </p:normalViewPr>
  <p:slideViewPr>
    <p:cSldViewPr snapToGrid="0" snapToObjects="1">
      <p:cViewPr>
        <p:scale>
          <a:sx n="33" d="100"/>
          <a:sy n="33" d="100"/>
        </p:scale>
        <p:origin x="-1380" y="-295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02" d="100"/>
          <a:sy n="102" d="100"/>
        </p:scale>
        <p:origin x="151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F77051E-B811-D949-830F-55D35BA79C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EC375-152E-3F4A-8C1A-308E3DFABC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30E4C-56B7-2443-B370-610F8D1BCD9C}" type="datetimeFigureOut">
              <a:rPr lang="en-US" smtClean="0"/>
              <a:t>10/5/2024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D90D4-C48B-C647-BA8A-B43CFA99A4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0E78B-91EF-F148-8F7B-2AEC532510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D0152-5968-C24B-9EC0-2DFF74304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48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D2FD1-B169-9B41-A890-0ECD81C3476C}" type="datetimeFigureOut">
              <a:rPr lang="en-US" smtClean="0"/>
              <a:t>10/5/2024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943EA-69D9-7E49-97CD-A49926F617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27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313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627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29936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250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6563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59873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3186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6500" algn="l" defTabSz="368662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67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earch Poster Templa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EF9FD4DC-6D1E-6F4D-BCB4-7D5D013189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693332" y="2847985"/>
            <a:ext cx="38727020" cy="10509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000" b="0"/>
            </a:lvl1pPr>
          </a:lstStyle>
          <a:p>
            <a:pPr lvl="0"/>
            <a:r>
              <a:rPr lang="en-US" dirty="0"/>
              <a:t>Academic Research Poster Template (48 x 36 inches)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01D15369-934C-AA47-8A68-44FE1D41EBF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693331" y="4217250"/>
            <a:ext cx="38727019" cy="7205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4000" b="0"/>
            </a:lvl1pPr>
          </a:lstStyle>
          <a:p>
            <a:pPr lvl="0"/>
            <a:r>
              <a:rPr lang="en-US" dirty="0"/>
              <a:t>Your name and the name of the people who contributed to this presentation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D9161BB-E4C1-BC4C-9123-ECF00498250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870170" y="31426150"/>
            <a:ext cx="22098000" cy="105092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Placeholder for the unit name here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BAE5435-96FF-144D-925A-41F517E71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3331" y="1437368"/>
            <a:ext cx="38727019" cy="1410618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+mj-lt"/>
              </a:defRPr>
            </a:lvl1pPr>
          </a:lstStyle>
          <a:p>
            <a:pPr lvl="0"/>
            <a:r>
              <a:rPr lang="en-US" dirty="0"/>
              <a:t>ACADEMIC RESEARCH POSTER TEMPLATE</a:t>
            </a:r>
          </a:p>
        </p:txBody>
      </p:sp>
      <p:sp>
        <p:nvSpPr>
          <p:cNvPr id="32" name="Picture Placeholder 297">
            <a:extLst>
              <a:ext uri="{FF2B5EF4-FFF2-40B4-BE49-F238E27FC236}">
                <a16:creationId xmlns:a16="http://schemas.microsoft.com/office/drawing/2014/main" id="{24905A2D-18D8-5445-982D-34141A3D966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658419" y="23142121"/>
            <a:ext cx="10872248" cy="512969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anchor="ctr" anchorCtr="0"/>
          <a:lstStyle>
            <a:lvl1pPr algn="ctr">
              <a:buNone/>
              <a:defRPr sz="3600"/>
            </a:lvl1pPr>
          </a:lstStyle>
          <a:p>
            <a:r>
              <a:rPr lang="en-US" dirty="0"/>
              <a:t>Photo placeholder</a:t>
            </a:r>
          </a:p>
        </p:txBody>
      </p:sp>
      <p:pic>
        <p:nvPicPr>
          <p:cNvPr id="33" name="Picture 32" descr="The University of Iowa">
            <a:extLst>
              <a:ext uri="{FF2B5EF4-FFF2-40B4-BE49-F238E27FC236}">
                <a16:creationId xmlns:a16="http://schemas.microsoft.com/office/drawing/2014/main" id="{DC426F20-9C0F-134F-B583-1084093205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72618" y="30276414"/>
            <a:ext cx="5562075" cy="264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9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83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6">
            <a:extLst>
              <a:ext uri="{FF2B5EF4-FFF2-40B4-BE49-F238E27FC236}">
                <a16:creationId xmlns:a16="http://schemas.microsoft.com/office/drawing/2014/main" id="{56301810-3BAC-024F-9AA5-6C873855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43891200" cy="553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37931725" indent="-37474525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b="0" i="0" baseline="0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9" name="Rectangle 36">
            <a:extLst>
              <a:ext uri="{FF2B5EF4-FFF2-40B4-BE49-F238E27FC236}">
                <a16:creationId xmlns:a16="http://schemas.microsoft.com/office/drawing/2014/main" id="{C8B539FA-8886-6E44-8F11-70815B6AF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30932772"/>
            <a:ext cx="43891200" cy="198562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37931725" indent="-37474525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b="0" i="0" baseline="0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06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dt="0"/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4400" b="1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822960" indent="-822960" algn="l" defTabSz="3291840" rtl="0" eaLnBrk="1" latinLnBrk="0" hangingPunct="1">
        <a:lnSpc>
          <a:spcPct val="100000"/>
        </a:lnSpc>
        <a:spcBef>
          <a:spcPts val="3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1pPr>
      <a:lvl2pPr marL="2468880" indent="-822960" algn="l" defTabSz="3291840" rtl="0" eaLnBrk="1" latinLnBrk="0" hangingPunct="1">
        <a:lnSpc>
          <a:spcPct val="100000"/>
        </a:lnSpc>
        <a:spcBef>
          <a:spcPts val="1800"/>
        </a:spcBef>
        <a:buFont typeface="Roboto" panose="02000000000000000000" pitchFamily="2" charset="0"/>
        <a:buChar char="–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2pPr>
      <a:lvl3pPr marL="4114800" indent="-822960" algn="l" defTabSz="329184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3pPr>
      <a:lvl4pPr marL="5760720" indent="-822960" algn="l" defTabSz="329184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‒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4pPr>
      <a:lvl5pPr marL="7406640" indent="-822960" algn="l" defTabSz="329184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 Placeholder 154">
            <a:extLst>
              <a:ext uri="{FF2B5EF4-FFF2-40B4-BE49-F238E27FC236}">
                <a16:creationId xmlns:a16="http://schemas.microsoft.com/office/drawing/2014/main" id="{13B9D7AA-93F5-CA4B-9D34-40D48C8F5B7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628550" y="4217988"/>
            <a:ext cx="38727062" cy="719137"/>
          </a:xfrm>
        </p:spPr>
        <p:txBody>
          <a:bodyPr/>
          <a:lstStyle/>
          <a:p>
            <a:r>
              <a:rPr lang="en-US" sz="5000" dirty="0"/>
              <a:t>Nathan DePuy, Jonathan Templin</a:t>
            </a:r>
          </a:p>
        </p:txBody>
      </p:sp>
      <p:sp>
        <p:nvSpPr>
          <p:cNvPr id="292" name="Title 291">
            <a:extLst>
              <a:ext uri="{FF2B5EF4-FFF2-40B4-BE49-F238E27FC236}">
                <a16:creationId xmlns:a16="http://schemas.microsoft.com/office/drawing/2014/main" id="{88570F26-AB79-504A-8858-4501DCE10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550" y="1436688"/>
            <a:ext cx="38727062" cy="1411287"/>
          </a:xfrm>
        </p:spPr>
        <p:txBody>
          <a:bodyPr/>
          <a:lstStyle/>
          <a:p>
            <a:r>
              <a:rPr lang="en-US" dirty="0"/>
              <a:t>Evaluating solutions to the label-switching issue when estimating latent variable models with the NUTS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 Placeholder 14">
                <a:extLst>
                  <a:ext uri="{FF2B5EF4-FFF2-40B4-BE49-F238E27FC236}">
                    <a16:creationId xmlns:a16="http://schemas.microsoft.com/office/drawing/2014/main" id="{BDBDE9B8-0C6F-CC41-99FF-80ED5251E0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24552" y="6111396"/>
                <a:ext cx="9196388" cy="5661504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3291840" rtl="0" eaLnBrk="1" latinLnBrk="0" hangingPunct="1">
                  <a:lnSpc>
                    <a:spcPct val="100000"/>
                  </a:lnSpc>
                  <a:spcBef>
                    <a:spcPts val="3600"/>
                  </a:spcBef>
                  <a:buFont typeface="Arial" panose="020B0604020202020204" pitchFamily="34" charset="0"/>
                  <a:buNone/>
                  <a:defRPr sz="5400" kern="1200">
                    <a:solidFill>
                      <a:schemeClr val="tx1"/>
                    </a:solidFill>
                    <a:latin typeface="+mj-lt"/>
                    <a:ea typeface="Roboto" panose="02000000000000000000" pitchFamily="2" charset="0"/>
                    <a:cs typeface="Arial" panose="020B0604020202020204" pitchFamily="34" charset="0"/>
                  </a:defRPr>
                </a:lvl1pPr>
                <a:lvl2pPr marL="246888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Roboto" panose="02000000000000000000" pitchFamily="2" charset="0"/>
                  <a:buChar char="–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2pPr>
                <a:lvl3pPr marL="411480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3pPr>
                <a:lvl4pPr marL="576072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‒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4pPr>
                <a:lvl5pPr marL="740664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5pPr>
                <a:lvl6pPr marL="905256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9848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34440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99032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/>
                  <a:t>Introduction</a:t>
                </a:r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3700" u="sng" dirty="0"/>
                  <a:t>Label switching</a:t>
                </a:r>
                <a:r>
                  <a:rPr lang="en-US" sz="3700" dirty="0"/>
                  <a:t>: convergence of MCMC onto differing modes in posterior densities (Qiu &amp; Yuan, 2023)</a:t>
                </a:r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3700" dirty="0"/>
                  <a:t>Appears in Bayesian item response models that parameterize factor loadings </a:t>
                </a:r>
                <a14:m>
                  <m:oMath xmlns:m="http://schemas.openxmlformats.org/officeDocument/2006/math">
                    <m:r>
                      <a:rPr lang="en-US" sz="37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7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700" dirty="0"/>
                  <a:t> or item discrimination </a:t>
                </a:r>
                <a14:m>
                  <m:oMath xmlns:m="http://schemas.openxmlformats.org/officeDocument/2006/math">
                    <m:r>
                      <a:rPr lang="en-US" sz="37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7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700" dirty="0"/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endParaRPr lang="en-US" sz="4800" dirty="0"/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endParaRPr lang="en-US" sz="4800" dirty="0"/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endParaRPr lang="en-US" sz="4800" dirty="0"/>
              </a:p>
            </p:txBody>
          </p:sp>
        </mc:Choice>
        <mc:Fallback xmlns="">
          <p:sp>
            <p:nvSpPr>
              <p:cNvPr id="119" name="Text Placeholder 14">
                <a:extLst>
                  <a:ext uri="{FF2B5EF4-FFF2-40B4-BE49-F238E27FC236}">
                    <a16:creationId xmlns:a16="http://schemas.microsoft.com/office/drawing/2014/main" id="{BDBDE9B8-0C6F-CC41-99FF-80ED5251E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552" y="6111396"/>
                <a:ext cx="9196388" cy="5661504"/>
              </a:xfrm>
              <a:prstGeom prst="rect">
                <a:avLst/>
              </a:prstGeom>
              <a:blipFill>
                <a:blip r:embed="rId3"/>
                <a:stretch>
                  <a:fillRect l="-3512" t="-3017" r="-2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1B45F0A-3FB7-E64D-8AD9-EC1DF4C7C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51050" y="15041210"/>
            <a:ext cx="226827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Graphic Elements">
                <a:extLst>
                  <a:ext uri="{FF2B5EF4-FFF2-40B4-BE49-F238E27FC236}">
                    <a16:creationId xmlns:a16="http://schemas.microsoft.com/office/drawing/2014/main" id="{264C95D4-EC7F-274B-BA48-1FD9D62848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22454" y="15439942"/>
                <a:ext cx="8498118" cy="912648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3291840" rtl="0" eaLnBrk="1" latinLnBrk="0" hangingPunct="1">
                  <a:lnSpc>
                    <a:spcPct val="100000"/>
                  </a:lnSpc>
                  <a:spcBef>
                    <a:spcPts val="3600"/>
                  </a:spcBef>
                  <a:buFont typeface="Arial" panose="020B0604020202020204" pitchFamily="34" charset="0"/>
                  <a:buNone/>
                  <a:defRPr sz="5400" kern="1200">
                    <a:solidFill>
                      <a:schemeClr val="tx1"/>
                    </a:solidFill>
                    <a:latin typeface="+mj-lt"/>
                    <a:ea typeface="Roboto" panose="02000000000000000000" pitchFamily="2" charset="0"/>
                    <a:cs typeface="Arial" panose="020B0604020202020204" pitchFamily="34" charset="0"/>
                  </a:defRPr>
                </a:lvl1pPr>
                <a:lvl2pPr marL="246888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Roboto" panose="02000000000000000000" pitchFamily="2" charset="0"/>
                  <a:buChar char="–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2pPr>
                <a:lvl3pPr marL="411480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3pPr>
                <a:lvl4pPr marL="576072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‒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4pPr>
                <a:lvl5pPr marL="7406640" indent="-822960" algn="l" defTabSz="329184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5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5pPr>
                <a:lvl6pPr marL="905256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9848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34440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990320" indent="-822960" algn="l" defTabSz="329184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Font typeface="Arial" panose="020B0604020202020204" pitchFamily="34" charset="0"/>
                  <a:buChar char="•"/>
                  <a:defRPr sz="64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/>
                  <a:t>Methods</a:t>
                </a:r>
                <a:endParaRPr lang="en-US" sz="4800" dirty="0"/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3700" dirty="0"/>
                  <a:t>Parameters sampled with the NUTS algorithm in Stan (</a:t>
                </a:r>
                <a:r>
                  <a:rPr lang="en-US" sz="3700" dirty="0" err="1"/>
                  <a:t>Gabry</a:t>
                </a:r>
                <a:r>
                  <a:rPr lang="en-US" sz="3700" dirty="0"/>
                  <a:t>, </a:t>
                </a:r>
                <a:r>
                  <a:rPr lang="en-US" sz="3700" dirty="0" err="1"/>
                  <a:t>Če</a:t>
                </a:r>
                <a:r>
                  <a:rPr lang="en-US" sz="3700" b="0" i="0" dirty="0" err="1">
                    <a:solidFill>
                      <a:schemeClr val="accent2"/>
                    </a:solidFill>
                    <a:effectLst/>
                  </a:rPr>
                  <a:t>š</a:t>
                </a:r>
                <a:r>
                  <a:rPr lang="en-US" sz="3700" dirty="0" err="1"/>
                  <a:t>novar</a:t>
                </a:r>
                <a:r>
                  <a:rPr lang="en-US" sz="3700" dirty="0"/>
                  <a:t>, Johnson, &amp; </a:t>
                </a:r>
                <a:r>
                  <a:rPr lang="en-US" sz="3700" dirty="0" err="1"/>
                  <a:t>Bronder</a:t>
                </a:r>
                <a:r>
                  <a:rPr lang="en-US" sz="3700" dirty="0"/>
                  <a:t>, 2024) </a:t>
                </a:r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3700" dirty="0"/>
                  <a:t>Chain convergence determined using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7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7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US" sz="3700" b="0" i="1" dirty="0" smtClean="0">
                        <a:latin typeface="Cambria Math" panose="02040503050406030204" pitchFamily="18" charset="0"/>
                      </a:rPr>
                      <m:t>≤1.05</m:t>
                    </m:r>
                  </m:oMath>
                </a14:m>
                <a:r>
                  <a:rPr lang="en-US" sz="3700" b="0" dirty="0"/>
                  <a:t> </a:t>
                </a:r>
                <a:r>
                  <a:rPr lang="en-US" sz="3700" dirty="0"/>
                  <a:t>(</a:t>
                </a:r>
                <a:r>
                  <a:rPr lang="en-US" sz="3700" dirty="0" err="1"/>
                  <a:t>Vehtari</a:t>
                </a:r>
                <a:r>
                  <a:rPr lang="en-US" sz="3700" dirty="0"/>
                  <a:t> et al., 2021)</a:t>
                </a:r>
                <a:endParaRPr lang="en-US" sz="3700" b="0" dirty="0"/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3700" dirty="0"/>
                  <a:t>Parameter recovery performance evaluated using bias and RMSE estimates</a:t>
                </a:r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3700" dirty="0"/>
                  <a:t>Each condition replicated 100 times in parallel</a:t>
                </a:r>
                <a:r>
                  <a:rPr lang="en-US" sz="3700" b="1" dirty="0"/>
                  <a:t> </a:t>
                </a:r>
                <a:r>
                  <a:rPr lang="en-US" sz="3700" dirty="0"/>
                  <a:t>using clusters within a High-performance computing environment</a:t>
                </a:r>
              </a:p>
              <a:p>
                <a:pPr marL="685800" indent="-685800">
                  <a:spcBef>
                    <a:spcPts val="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endParaRPr lang="en-US" sz="3700" b="0" dirty="0"/>
              </a:p>
            </p:txBody>
          </p:sp>
        </mc:Choice>
        <mc:Fallback xmlns="">
          <p:sp>
            <p:nvSpPr>
              <p:cNvPr id="173" name="Graphic Elements">
                <a:extLst>
                  <a:ext uri="{FF2B5EF4-FFF2-40B4-BE49-F238E27FC236}">
                    <a16:creationId xmlns:a16="http://schemas.microsoft.com/office/drawing/2014/main" id="{264C95D4-EC7F-274B-BA48-1FD9D6284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454" y="15439942"/>
                <a:ext cx="8498118" cy="9126481"/>
              </a:xfrm>
              <a:prstGeom prst="rect">
                <a:avLst/>
              </a:prstGeom>
              <a:blipFill>
                <a:blip r:embed="rId4"/>
                <a:stretch>
                  <a:fillRect l="-3802" t="-1870" r="-1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777251F-E2BA-9346-A915-5CF46FFD8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94914" y="25115473"/>
            <a:ext cx="226827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14">
            <a:extLst>
              <a:ext uri="{FF2B5EF4-FFF2-40B4-BE49-F238E27FC236}">
                <a16:creationId xmlns:a16="http://schemas.microsoft.com/office/drawing/2014/main" id="{4C80770E-32A3-5E49-A5A6-AEE1C60724B2}"/>
              </a:ext>
            </a:extLst>
          </p:cNvPr>
          <p:cNvSpPr txBox="1">
            <a:spLocks/>
          </p:cNvSpPr>
          <p:nvPr/>
        </p:nvSpPr>
        <p:spPr>
          <a:xfrm>
            <a:off x="1594914" y="25482142"/>
            <a:ext cx="8498118" cy="4588284"/>
          </a:xfrm>
          <a:prstGeom prst="rect">
            <a:avLst/>
          </a:prstGeom>
        </p:spPr>
        <p:txBody>
          <a:bodyPr/>
          <a:lstStyle>
            <a:lvl1pPr marL="0" indent="0" algn="l" defTabSz="3291840" rtl="0" eaLnBrk="1" latinLnBrk="0" hangingPunct="1">
              <a:lnSpc>
                <a:spcPct val="100000"/>
              </a:lnSpc>
              <a:spcBef>
                <a:spcPts val="3600"/>
              </a:spcBef>
              <a:buFont typeface="Arial" panose="020B0604020202020204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46888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Roboto" panose="02000000000000000000" pitchFamily="2" charset="0"/>
              <a:buChar char="–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11480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76072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‒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40664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905256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b="1" dirty="0"/>
              <a:t>References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en-US" b="1" dirty="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1800"/>
              </a:spcAft>
            </a:pPr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3D87E4-169D-37F2-43BD-3D2E4E4B51E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5"/>
          <a:srcRect/>
          <a:stretch/>
        </p:blipFill>
        <p:spPr>
          <a:xfrm>
            <a:off x="10851798" y="18335709"/>
            <a:ext cx="11093802" cy="110938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4ED834-05FC-E599-5739-95F741D2850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6"/>
          <a:srcRect/>
          <a:stretch/>
        </p:blipFill>
        <p:spPr>
          <a:xfrm>
            <a:off x="21945600" y="18335709"/>
            <a:ext cx="11093802" cy="110938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63AFEC-CE83-C788-FCD2-C35C9663A3E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7"/>
          <a:srcRect/>
          <a:stretch/>
        </p:blipFill>
        <p:spPr>
          <a:xfrm>
            <a:off x="21945600" y="6307138"/>
            <a:ext cx="11093802" cy="110938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5A3ABB-ADF3-6032-E8CB-748F79D2166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8"/>
          <a:srcRect/>
          <a:stretch/>
        </p:blipFill>
        <p:spPr>
          <a:xfrm>
            <a:off x="10851798" y="6307138"/>
            <a:ext cx="11093802" cy="11093802"/>
          </a:xfrm>
          <a:prstGeom prst="rect">
            <a:avLst/>
          </a:prstGeom>
        </p:spPr>
      </p:pic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D906B1A5-4449-3797-3FCD-D6F33B5E0F04}"/>
              </a:ext>
            </a:extLst>
          </p:cNvPr>
          <p:cNvSpPr txBox="1">
            <a:spLocks/>
          </p:cNvSpPr>
          <p:nvPr/>
        </p:nvSpPr>
        <p:spPr>
          <a:xfrm>
            <a:off x="33435493" y="6112518"/>
            <a:ext cx="10152267" cy="919722"/>
          </a:xfrm>
          <a:prstGeom prst="rect">
            <a:avLst/>
          </a:prstGeom>
        </p:spPr>
        <p:txBody>
          <a:bodyPr/>
          <a:lstStyle>
            <a:lvl1pPr marL="0" indent="0" algn="l" defTabSz="3291840" rtl="0" eaLnBrk="1" latinLnBrk="0" hangingPunct="1">
              <a:lnSpc>
                <a:spcPct val="100000"/>
              </a:lnSpc>
              <a:spcBef>
                <a:spcPts val="3600"/>
              </a:spcBef>
              <a:buFont typeface="Arial" panose="020B0604020202020204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46888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Roboto" panose="02000000000000000000" pitchFamily="2" charset="0"/>
              <a:buChar char="–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11480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76072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‒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40664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905256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b="1" dirty="0"/>
              <a:t>Findings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D4D0AF-9473-A27F-F35E-6E84CE4D8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549793" y="23400121"/>
            <a:ext cx="226827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raphic Elements">
            <a:extLst>
              <a:ext uri="{FF2B5EF4-FFF2-40B4-BE49-F238E27FC236}">
                <a16:creationId xmlns:a16="http://schemas.microsoft.com/office/drawing/2014/main" id="{33342844-C0E0-E86D-08C7-924E16EC0E68}"/>
              </a:ext>
            </a:extLst>
          </p:cNvPr>
          <p:cNvSpPr txBox="1">
            <a:spLocks/>
          </p:cNvSpPr>
          <p:nvPr/>
        </p:nvSpPr>
        <p:spPr>
          <a:xfrm>
            <a:off x="33549793" y="23735647"/>
            <a:ext cx="10085592" cy="977363"/>
          </a:xfrm>
          <a:prstGeom prst="rect">
            <a:avLst/>
          </a:prstGeom>
        </p:spPr>
        <p:txBody>
          <a:bodyPr/>
          <a:lstStyle>
            <a:lvl1pPr marL="0" indent="0" algn="l" defTabSz="3291840" rtl="0" eaLnBrk="1" latinLnBrk="0" hangingPunct="1">
              <a:lnSpc>
                <a:spcPct val="100000"/>
              </a:lnSpc>
              <a:spcBef>
                <a:spcPts val="3600"/>
              </a:spcBef>
              <a:buFont typeface="Arial" panose="020B0604020202020204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46888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Roboto" panose="02000000000000000000" pitchFamily="2" charset="0"/>
              <a:buChar char="–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11480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576072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‒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7406640" indent="-822960" algn="l" defTabSz="329184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905256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b="1" dirty="0"/>
              <a:t>Further Information</a:t>
            </a:r>
            <a:endParaRPr lang="en-US" sz="2800" b="1" dirty="0">
              <a:latin typeface="+mn-lt"/>
              <a:cs typeface="Arial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CEA90B9-D6C7-FDFC-2542-C08E04942D1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3886795" y="26461247"/>
            <a:ext cx="2741279" cy="296826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8410039-E389-2243-F4F4-52C0ACB86E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226409" y="26807004"/>
            <a:ext cx="2732360" cy="28827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6" name="Data Table " descr="This table is a placeholder. Please add your own alt text. ">
                <a:extLst>
                  <a:ext uri="{FF2B5EF4-FFF2-40B4-BE49-F238E27FC236}">
                    <a16:creationId xmlns:a16="http://schemas.microsoft.com/office/drawing/2014/main" id="{19E67442-856F-8D14-5159-256818CCF4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3385155"/>
                  </p:ext>
                </p:extLst>
              </p:nvPr>
            </p:nvGraphicFramePr>
            <p:xfrm>
              <a:off x="33549793" y="7200002"/>
              <a:ext cx="10085592" cy="7332159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8628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971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7257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3400" b="1" u="sng" dirty="0">
                              <a:ln>
                                <a:noFill/>
                                <a:prstDash val="dash"/>
                              </a:ln>
                              <a:solidFill>
                                <a:schemeClr val="tx1"/>
                              </a:solidFill>
                              <a:latin typeface="Roboto Bold" panose="02000000000000000000" pitchFamily="2" charset="0"/>
                              <a:ea typeface="Roboto Bold" panose="02000000000000000000" pitchFamily="2" charset="0"/>
                              <a:cs typeface="Roboto Bold" panose="02000000000000000000" pitchFamily="2" charset="0"/>
                            </a:rPr>
                            <a:t>2PL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5224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Bias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RMSE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̂"/>
                                        <m:ctrlPr>
                                          <a:rPr lang="en-US" sz="36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6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</m:acc>
                                  </m:sub>
                                </m:sSub>
                                <m:r>
                                  <a:rPr lang="en-US" sz="36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323694"/>
                      </a:ext>
                    </a:extLst>
                  </a:tr>
                  <a:tr h="3908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All Positive True/</a:t>
                          </a:r>
                          <a:r>
                            <a:rPr lang="en-US" sz="34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Inits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0.114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0.256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63332579"/>
                      </a:ext>
                    </a:extLst>
                  </a:tr>
                  <a:tr h="3908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 True/</a:t>
                          </a:r>
                          <a:r>
                            <a:rPr lang="en-US" sz="34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Inits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-1.585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2.521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2595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29002552"/>
                      </a:ext>
                    </a:extLst>
                  </a:tr>
                  <a:tr h="3908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-1.827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2.632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1553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08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-0.639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1.472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2135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08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-1.514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2.386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1995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081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-1.185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2.081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2517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1354592"/>
                      </a:ext>
                    </a:extLst>
                  </a:tr>
                  <a:tr h="77807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0.097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2423537"/>
                      </a:ext>
                    </a:extLst>
                  </a:tr>
                  <a:tr h="778074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0.018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0.201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71033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6" name="Data Table " descr="This table is a placeholder. Please add your own alt text. ">
                <a:extLst>
                  <a:ext uri="{FF2B5EF4-FFF2-40B4-BE49-F238E27FC236}">
                    <a16:creationId xmlns:a16="http://schemas.microsoft.com/office/drawing/2014/main" id="{19E67442-856F-8D14-5159-256818CCF4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3385155"/>
                  </p:ext>
                </p:extLst>
              </p:nvPr>
            </p:nvGraphicFramePr>
            <p:xfrm>
              <a:off x="33549793" y="7200002"/>
              <a:ext cx="10085592" cy="7332159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8628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971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1816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3400" b="1" u="sng" dirty="0">
                              <a:ln>
                                <a:noFill/>
                                <a:prstDash val="dash"/>
                              </a:ln>
                              <a:solidFill>
                                <a:schemeClr val="tx1"/>
                              </a:solidFill>
                              <a:latin typeface="Roboto Bold" panose="02000000000000000000" pitchFamily="2" charset="0"/>
                              <a:ea typeface="Roboto Bold" panose="02000000000000000000" pitchFamily="2" charset="0"/>
                              <a:cs typeface="Roboto Bold" panose="02000000000000000000" pitchFamily="2" charset="0"/>
                            </a:rPr>
                            <a:t>2PL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7975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Bias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RMSE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252979" t="-116304" r="-1915" b="-11619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323694"/>
                      </a:ext>
                    </a:extLst>
                  </a:tr>
                  <a:tr h="104108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All Positive True/</a:t>
                          </a:r>
                          <a:r>
                            <a:rPr lang="en-US" sz="34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Inits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0.114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0.256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63332579"/>
                      </a:ext>
                    </a:extLst>
                  </a:tr>
                  <a:tr h="104108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 True/</a:t>
                          </a:r>
                          <a:r>
                            <a:rPr lang="en-US" sz="34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Inits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-1.585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2.521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2595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29002552"/>
                      </a:ext>
                    </a:extLst>
                  </a:tr>
                  <a:tr h="52292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-1.827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2.632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1553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292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-0.639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1.472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2135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292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-1.514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2.386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1995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2292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-1.185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2.081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2517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1354592"/>
                      </a:ext>
                    </a:extLst>
                  </a:tr>
                  <a:tr h="104108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0.097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2423537"/>
                      </a:ext>
                    </a:extLst>
                  </a:tr>
                  <a:tr h="104108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0.018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0.201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71033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9" name="Data Table " descr="This table is a placeholder. Please add your own alt text. ">
                <a:extLst>
                  <a:ext uri="{FF2B5EF4-FFF2-40B4-BE49-F238E27FC236}">
                    <a16:creationId xmlns:a16="http://schemas.microsoft.com/office/drawing/2014/main" id="{4F04465D-C41D-F342-8CF4-DBE07EFA9B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6077397"/>
                  </p:ext>
                </p:extLst>
              </p:nvPr>
            </p:nvGraphicFramePr>
            <p:xfrm>
              <a:off x="33549793" y="15047020"/>
              <a:ext cx="10085592" cy="7973705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8628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971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62809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3400" u="sng" dirty="0">
                              <a:ln>
                                <a:noFill/>
                                <a:prstDash val="dash"/>
                              </a:ln>
                              <a:solidFill>
                                <a:schemeClr val="tx1"/>
                              </a:solidFill>
                              <a:latin typeface="Roboto Bold" panose="02000000000000000000" pitchFamily="2" charset="0"/>
                              <a:ea typeface="Roboto Bold" panose="02000000000000000000" pitchFamily="2" charset="0"/>
                              <a:cs typeface="Roboto Bold" panose="02000000000000000000" pitchFamily="2" charset="0"/>
                            </a:rPr>
                            <a:t>Bifactor</a:t>
                          </a:r>
                          <a:endParaRPr lang="en-US" sz="3400" b="1" u="sng" dirty="0">
                            <a:ln>
                              <a:noFill/>
                              <a:prstDash val="dash"/>
                            </a:ln>
                            <a:solidFill>
                              <a:schemeClr val="tx1"/>
                            </a:solidFill>
                            <a:latin typeface="Roboto Bold" panose="02000000000000000000" pitchFamily="2" charset="0"/>
                            <a:ea typeface="Roboto Bold" panose="02000000000000000000" pitchFamily="2" charset="0"/>
                            <a:cs typeface="Roboto Bold" panose="02000000000000000000" pitchFamily="2" charset="0"/>
                          </a:endParaRP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Bias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RMSE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̂"/>
                                        <m:ctrlPr>
                                          <a:rPr lang="en-US" sz="36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6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</m:acc>
                                  </m:sub>
                                </m:sSub>
                                <m:r>
                                  <a:rPr lang="en-US" sz="3600" b="1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323694"/>
                      </a:ext>
                    </a:extLst>
                  </a:tr>
                  <a:tr h="50974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All Positive</a:t>
                          </a:r>
                        </a:p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True/</a:t>
                          </a:r>
                          <a:r>
                            <a:rPr lang="en-US" sz="36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Init.</a:t>
                          </a:r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0.163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712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3129617"/>
                      </a:ext>
                    </a:extLst>
                  </a:tr>
                  <a:tr h="50974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 True/Init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-0.816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1.756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2252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9518421"/>
                      </a:ext>
                    </a:extLst>
                  </a:tr>
                  <a:tr h="50974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-1.543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2.421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2847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845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-0.883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1.753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2572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407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-1.525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2.422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1881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2407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-0.455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1.212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1929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1354592"/>
                      </a:ext>
                    </a:extLst>
                  </a:tr>
                  <a:tr h="101509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2423537"/>
                      </a:ext>
                    </a:extLst>
                  </a:tr>
                  <a:tr h="101509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0.313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79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71033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9" name="Data Table " descr="This table is a placeholder. Please add your own alt text. ">
                <a:extLst>
                  <a:ext uri="{FF2B5EF4-FFF2-40B4-BE49-F238E27FC236}">
                    <a16:creationId xmlns:a16="http://schemas.microsoft.com/office/drawing/2014/main" id="{4F04465D-C41D-F342-8CF4-DBE07EFA9B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6077397"/>
                  </p:ext>
                </p:extLst>
              </p:nvPr>
            </p:nvGraphicFramePr>
            <p:xfrm>
              <a:off x="33549793" y="15047020"/>
              <a:ext cx="10085592" cy="7973705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8628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971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86280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62809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3400" u="sng" dirty="0">
                              <a:ln>
                                <a:noFill/>
                                <a:prstDash val="dash"/>
                              </a:ln>
                              <a:solidFill>
                                <a:schemeClr val="tx1"/>
                              </a:solidFill>
                              <a:latin typeface="Roboto Bold" panose="02000000000000000000" pitchFamily="2" charset="0"/>
                              <a:ea typeface="Roboto Bold" panose="02000000000000000000" pitchFamily="2" charset="0"/>
                              <a:cs typeface="Roboto Bold" panose="02000000000000000000" pitchFamily="2" charset="0"/>
                            </a:rPr>
                            <a:t>Bifactor</a:t>
                          </a:r>
                          <a:endParaRPr lang="en-US" sz="3400" b="1" u="sng" dirty="0">
                            <a:ln>
                              <a:noFill/>
                              <a:prstDash val="dash"/>
                            </a:ln>
                            <a:solidFill>
                              <a:schemeClr val="tx1"/>
                            </a:solidFill>
                            <a:latin typeface="Roboto Bold" panose="02000000000000000000" pitchFamily="2" charset="0"/>
                            <a:ea typeface="Roboto Bold" panose="02000000000000000000" pitchFamily="2" charset="0"/>
                            <a:cs typeface="Roboto Bold" panose="02000000000000000000" pitchFamily="2" charset="0"/>
                          </a:endParaRP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2">
                              <a:lumMod val="7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7975"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Bias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RMSE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252979" t="-119565" r="-1915" b="-12728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323694"/>
                      </a:ext>
                    </a:extLst>
                  </a:tr>
                  <a:tr h="110204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All Positive</a:t>
                          </a:r>
                        </a:p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True/</a:t>
                          </a:r>
                          <a:r>
                            <a:rPr lang="en-US" sz="36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Init.</a:t>
                          </a:r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0.163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712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3129617"/>
                      </a:ext>
                    </a:extLst>
                  </a:tr>
                  <a:tr h="110204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 True/Init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-0.816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1.756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2252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9518421"/>
                      </a:ext>
                    </a:extLst>
                  </a:tr>
                  <a:tr h="55340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-1.543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2.421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2847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8454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ADVI/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-0.883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1.753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2572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5340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-1.525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2.422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1881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5340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Random/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-0.455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1.212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1929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1354592"/>
                      </a:ext>
                    </a:extLst>
                  </a:tr>
                  <a:tr h="110204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α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0.121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32423537"/>
                      </a:ext>
                    </a:extLst>
                  </a:tr>
                  <a:tr h="110204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Std. Sum Score/</a:t>
                          </a:r>
                          <a:r>
                            <a:rPr lang="el-GR" sz="36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+μ</a:t>
                          </a:r>
                          <a:endParaRPr lang="en-US" sz="3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4763" marR="4763" marT="4763" marB="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-0.021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0.313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3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79</a:t>
                          </a:r>
                        </a:p>
                      </a:txBody>
                      <a:tcPr marL="4763" marR="4763" marT="4763" marB="0" anchor="b">
                        <a:lnL>
                          <a:noFill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71033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B3FFEAF3-026A-06DE-40D5-B41D053C48CA}"/>
              </a:ext>
            </a:extLst>
          </p:cNvPr>
          <p:cNvSpPr txBox="1"/>
          <p:nvPr/>
        </p:nvSpPr>
        <p:spPr>
          <a:xfrm>
            <a:off x="1025412" y="29392742"/>
            <a:ext cx="103946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3600" dirty="0"/>
              <a:t>View article and citations by scanning the QR code above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7DCBDAD-B550-672E-4200-B051B8AD9FA0}"/>
              </a:ext>
            </a:extLst>
          </p:cNvPr>
          <p:cNvSpPr txBox="1"/>
          <p:nvPr/>
        </p:nvSpPr>
        <p:spPr>
          <a:xfrm>
            <a:off x="33549793" y="24707850"/>
            <a:ext cx="10085592" cy="331885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1800"/>
              </a:spcBef>
              <a:spcAft>
                <a:spcPts val="1400"/>
              </a:spcAft>
            </a:pPr>
            <a:r>
              <a:rPr lang="en-US" sz="3600" dirty="0"/>
              <a:t>Scan the QR code below to access reproducible code, additional visualizations, and more on GitHub</a:t>
            </a:r>
          </a:p>
          <a:p>
            <a:pPr algn="l">
              <a:lnSpc>
                <a:spcPct val="130000"/>
              </a:lnSpc>
              <a:spcBef>
                <a:spcPts val="1800"/>
              </a:spcBef>
              <a:spcAft>
                <a:spcPts val="1400"/>
              </a:spcAft>
            </a:pPr>
            <a:endParaRPr lang="en-US" sz="3600" dirty="0">
              <a:cs typeface="Georgia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B0E367-C0F1-1871-4B6D-1DA2DC1C494F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2084664" y="11096754"/>
            <a:ext cx="3864239" cy="30625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B1FA96-FEF6-5BC0-E202-81A3A3FADE0F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6381475" y="11109454"/>
            <a:ext cx="3711557" cy="294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33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IOWA BRAND 2021">
      <a:dk1>
        <a:srgbClr val="000000"/>
      </a:dk1>
      <a:lt1>
        <a:srgbClr val="FFFFFF"/>
      </a:lt1>
      <a:dk2>
        <a:srgbClr val="62666A"/>
      </a:dk2>
      <a:lt2>
        <a:srgbClr val="BBBCBC"/>
      </a:lt2>
      <a:accent1>
        <a:srgbClr val="FFCD00"/>
      </a:accent1>
      <a:accent2>
        <a:srgbClr val="000000"/>
      </a:accent2>
      <a:accent3>
        <a:srgbClr val="BBBCBC"/>
      </a:accent3>
      <a:accent4>
        <a:srgbClr val="00A9E0"/>
      </a:accent4>
      <a:accent5>
        <a:srgbClr val="00AF66"/>
      </a:accent5>
      <a:accent6>
        <a:srgbClr val="FF8200"/>
      </a:accent6>
      <a:hlink>
        <a:srgbClr val="00558C"/>
      </a:hlink>
      <a:folHlink>
        <a:srgbClr val="636669"/>
      </a:folHlink>
    </a:clrScheme>
    <a:fontScheme name="University of Iowa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3600" b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rtlCol="0">
        <a:spAutoFit/>
      </a:bodyPr>
      <a:lstStyle>
        <a:defPPr algn="l">
          <a:lnSpc>
            <a:spcPct val="130000"/>
          </a:lnSpc>
          <a:spcBef>
            <a:spcPts val="1800"/>
          </a:spcBef>
          <a:spcAft>
            <a:spcPts val="1400"/>
          </a:spcAft>
          <a:defRPr sz="2800" dirty="0">
            <a:cs typeface="Georgia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9CCDD9754E9B40B13882595ECD5F7A" ma:contentTypeVersion="0" ma:contentTypeDescription="Create a new document." ma:contentTypeScope="" ma:versionID="48ffdc5cb6ca8bf97cbe1bd0206e10b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4B8143-C3D6-460D-830C-A8DBEE8551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7FFD54-27B0-415C-8654-D843242BD071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421B56A-5C82-479A-80D0-662CC28B93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5828</TotalTime>
  <Words>290</Words>
  <Application>Microsoft Office PowerPoint</Application>
  <PresentationFormat>Custom</PresentationFormat>
  <Paragraphs>91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Cambria Math</vt:lpstr>
      <vt:lpstr>Georgia</vt:lpstr>
      <vt:lpstr>Roboto</vt:lpstr>
      <vt:lpstr>Roboto Bold</vt:lpstr>
      <vt:lpstr>Office Theme</vt:lpstr>
      <vt:lpstr>Evaluating solutions to the label-switching issue when estimating latent variable models with the NUTS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ryan-potter@uiowa.edu</dc:creator>
  <cp:lastModifiedBy>DePuy, Nathan</cp:lastModifiedBy>
  <cp:revision>423</cp:revision>
  <dcterms:created xsi:type="dcterms:W3CDTF">2020-01-21T18:13:39Z</dcterms:created>
  <dcterms:modified xsi:type="dcterms:W3CDTF">2024-10-05T12:10:17Z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0x010100579CCDD9754E9B40B13882595ECD5F7A</vt:lpwstr>
  </property>
</Properties>
</file>