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66" autoAdjust="0"/>
  </p:normalViewPr>
  <p:slideViewPr>
    <p:cSldViewPr snapToGrid="0" snapToObjects="1">
      <p:cViewPr>
        <p:scale>
          <a:sx n="25" d="100"/>
          <a:sy n="25" d="100"/>
        </p:scale>
        <p:origin x="396" y="-3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6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EF9FD4DC-6D1E-6F4D-BCB4-7D5D013189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93332" y="2847985"/>
            <a:ext cx="38727020" cy="1050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000" b="0"/>
            </a:lvl1pPr>
          </a:lstStyle>
          <a:p>
            <a:pPr lvl="0"/>
            <a:r>
              <a:rPr lang="en-US" dirty="0"/>
              <a:t>Academic Research Poster Template (48 x 36 inches)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1D15369-934C-AA47-8A68-44FE1D41E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93331" y="4217250"/>
            <a:ext cx="38727019" cy="720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4000" b="0"/>
            </a:lvl1pPr>
          </a:lstStyle>
          <a:p>
            <a:pPr lvl="0"/>
            <a:r>
              <a:rPr lang="en-US" dirty="0"/>
              <a:t>Your name and the name of the people who contributed to this presentation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9161BB-E4C1-BC4C-9123-ECF0049825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70170" y="31426150"/>
            <a:ext cx="22098000" cy="1050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 for the unit name here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AE5435-96FF-144D-925A-41F517E71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3331" y="1437368"/>
            <a:ext cx="38727019" cy="141061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ACADEMIC RESEARCH POSTER TEMPLATE</a:t>
            </a:r>
          </a:p>
        </p:txBody>
      </p:sp>
      <p:sp>
        <p:nvSpPr>
          <p:cNvPr id="32" name="Picture Placeholder 297">
            <a:extLst>
              <a:ext uri="{FF2B5EF4-FFF2-40B4-BE49-F238E27FC236}">
                <a16:creationId xmlns:a16="http://schemas.microsoft.com/office/drawing/2014/main" id="{24905A2D-18D8-5445-982D-34141A3D966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658419" y="23142121"/>
            <a:ext cx="10872248" cy="51296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 anchorCtr="0"/>
          <a:lstStyle>
            <a:lvl1pPr algn="ctr">
              <a:buNone/>
              <a:defRPr sz="3600"/>
            </a:lvl1pPr>
          </a:lstStyle>
          <a:p>
            <a:r>
              <a:rPr lang="en-US" dirty="0"/>
              <a:t>Photo placeholder</a:t>
            </a:r>
          </a:p>
        </p:txBody>
      </p:sp>
      <p:pic>
        <p:nvPicPr>
          <p:cNvPr id="33" name="Picture 32" descr="The University of Iowa">
            <a:extLst>
              <a:ext uri="{FF2B5EF4-FFF2-40B4-BE49-F238E27FC236}">
                <a16:creationId xmlns:a16="http://schemas.microsoft.com/office/drawing/2014/main" id="{DC426F20-9C0F-134F-B583-108409320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72618" y="30276414"/>
            <a:ext cx="5562075" cy="26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>
            <a:extLst>
              <a:ext uri="{FF2B5EF4-FFF2-40B4-BE49-F238E27FC236}">
                <a16:creationId xmlns:a16="http://schemas.microsoft.com/office/drawing/2014/main" id="{56301810-3BAC-024F-9AA5-6C873855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553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C8B539FA-8886-6E44-8F11-70815B6AF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932772"/>
            <a:ext cx="43891200" cy="19856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4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822960" indent="-822960" algn="l" defTabSz="3291840" rtl="0" eaLnBrk="1" latinLnBrk="0" hangingPunct="1">
        <a:lnSpc>
          <a:spcPct val="100000"/>
        </a:lnSpc>
        <a:spcBef>
          <a:spcPts val="3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468880" indent="-822960" algn="l" defTabSz="3291840" rtl="0" eaLnBrk="1" latinLnBrk="0" hangingPunct="1">
        <a:lnSpc>
          <a:spcPct val="100000"/>
        </a:lnSpc>
        <a:spcBef>
          <a:spcPts val="1800"/>
        </a:spcBef>
        <a:buFont typeface="Roboto" panose="02000000000000000000" pitchFamily="2" charset="0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411480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576072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‒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740664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13B9D7AA-93F5-CA4B-9D34-40D48C8F5B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28550" y="4217988"/>
            <a:ext cx="38727062" cy="719137"/>
          </a:xfrm>
        </p:spPr>
        <p:txBody>
          <a:bodyPr/>
          <a:lstStyle/>
          <a:p>
            <a:r>
              <a:rPr lang="en-US" sz="5000" dirty="0"/>
              <a:t>Nathan DePuy, Jonathan Templin</a:t>
            </a:r>
          </a:p>
        </p:txBody>
      </p:sp>
      <p:sp>
        <p:nvSpPr>
          <p:cNvPr id="292" name="Title 291">
            <a:extLst>
              <a:ext uri="{FF2B5EF4-FFF2-40B4-BE49-F238E27FC236}">
                <a16:creationId xmlns:a16="http://schemas.microsoft.com/office/drawing/2014/main" id="{88570F26-AB79-504A-8858-4501DCE1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50" y="1436688"/>
            <a:ext cx="38727062" cy="1411287"/>
          </a:xfrm>
        </p:spPr>
        <p:txBody>
          <a:bodyPr/>
          <a:lstStyle/>
          <a:p>
            <a:r>
              <a:rPr lang="en-US" dirty="0"/>
              <a:t>Evaluating solutions to the label-switching issue when estimating latent variable models with the NUTS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Introduction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u="sng" dirty="0"/>
                  <a:t>Label switching</a:t>
                </a:r>
                <a:r>
                  <a:rPr lang="en-US" sz="3700" dirty="0"/>
                  <a:t>: convergence of MCMC onto differing modes in posterior densities (Qiu &amp; Yuan, 2023)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Issue arises in Bayesian item response models that parameterize factor loadings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700" dirty="0"/>
                  <a:t> or item discrimination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7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</p:txBody>
          </p:sp>
        </mc:Choice>
        <mc:Fallback xmlns="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  <a:blipFill>
                <a:blip r:embed="rId3"/>
                <a:stretch>
                  <a:fillRect l="-3512" t="-3017" r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B45F0A-3FB7-E64D-8AD9-EC1DF4C7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050" y="15041210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Methods</a:t>
                </a: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Parameters sampled with the NUTS algorithm in </a:t>
                </a:r>
                <a:r>
                  <a:rPr lang="en-US" sz="3700" i="1" dirty="0"/>
                  <a:t>Stan</a:t>
                </a:r>
                <a:r>
                  <a:rPr lang="en-US" sz="3700" dirty="0"/>
                  <a:t> (</a:t>
                </a:r>
                <a:r>
                  <a:rPr lang="en-US" sz="3700" dirty="0" err="1"/>
                  <a:t>Gabry</a:t>
                </a:r>
                <a:r>
                  <a:rPr lang="en-US" sz="3700" dirty="0"/>
                  <a:t>, </a:t>
                </a:r>
                <a:r>
                  <a:rPr lang="en-US" sz="3700" dirty="0" err="1"/>
                  <a:t>Če</a:t>
                </a:r>
                <a:r>
                  <a:rPr lang="en-US" sz="3700" b="0" i="0" dirty="0" err="1">
                    <a:solidFill>
                      <a:schemeClr val="accent2"/>
                    </a:solidFill>
                    <a:effectLst/>
                  </a:rPr>
                  <a:t>š</a:t>
                </a:r>
                <a:r>
                  <a:rPr lang="en-US" sz="3700" dirty="0" err="1"/>
                  <a:t>novar</a:t>
                </a:r>
                <a:r>
                  <a:rPr lang="en-US" sz="3700" dirty="0"/>
                  <a:t>, Johnson, &amp; </a:t>
                </a:r>
                <a:r>
                  <a:rPr lang="en-US" sz="3700" dirty="0" err="1"/>
                  <a:t>Bronder</a:t>
                </a:r>
                <a:r>
                  <a:rPr lang="en-US" sz="3700" dirty="0"/>
                  <a:t>, 2024) 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Chain convergence determined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7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700" b="0" i="1" dirty="0" smtClean="0">
                        <a:latin typeface="Cambria Math" panose="02040503050406030204" pitchFamily="18" charset="0"/>
                      </a:rPr>
                      <m:t>≤1.05</m:t>
                    </m:r>
                  </m:oMath>
                </a14:m>
                <a:r>
                  <a:rPr lang="en-US" sz="3700" b="0" dirty="0"/>
                  <a:t> </a:t>
                </a:r>
                <a:r>
                  <a:rPr lang="en-US" sz="3700" dirty="0"/>
                  <a:t>(</a:t>
                </a:r>
                <a:r>
                  <a:rPr lang="en-US" sz="3700" dirty="0" err="1"/>
                  <a:t>Vehtari</a:t>
                </a:r>
                <a:r>
                  <a:rPr lang="en-US" sz="3700" dirty="0"/>
                  <a:t> et al., 2021)</a:t>
                </a:r>
                <a:endParaRPr lang="en-US" sz="3700" b="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 recovery performance evaluated using bias and RMSE estimates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Each condition replicated 100 times in parallel</a:t>
                </a:r>
                <a:r>
                  <a:rPr lang="en-US" sz="3700" b="1" dirty="0"/>
                  <a:t> </a:t>
                </a:r>
                <a:r>
                  <a:rPr lang="en-US" sz="3700" dirty="0"/>
                  <a:t>using clusters within a High-performance computing environment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3700" b="0" dirty="0"/>
              </a:p>
            </p:txBody>
          </p:sp>
        </mc:Choice>
        <mc:Fallback xmlns="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  <a:blipFill>
                <a:blip r:embed="rId4"/>
                <a:stretch>
                  <a:fillRect l="-3802" t="-1870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7251F-E2BA-9346-A915-5CF46FFD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94914" y="25115473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4C80770E-32A3-5E49-A5A6-AEE1C60724B2}"/>
              </a:ext>
            </a:extLst>
          </p:cNvPr>
          <p:cNvSpPr txBox="1">
            <a:spLocks/>
          </p:cNvSpPr>
          <p:nvPr/>
        </p:nvSpPr>
        <p:spPr>
          <a:xfrm>
            <a:off x="1594914" y="25482142"/>
            <a:ext cx="8498118" cy="4588284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References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b="1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</a:pPr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D87E4-169D-37F2-43BD-3D2E4E4B51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/>
          <a:srcRect/>
          <a:stretch/>
        </p:blipFill>
        <p:spPr>
          <a:xfrm>
            <a:off x="10851798" y="18345235"/>
            <a:ext cx="11093802" cy="11093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4ED834-05FC-E599-5739-95F741D285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/>
          <a:srcRect/>
          <a:stretch/>
        </p:blipFill>
        <p:spPr>
          <a:xfrm>
            <a:off x="21945600" y="18335709"/>
            <a:ext cx="11093802" cy="11093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3AFEC-CE83-C788-FCD2-C35C9663A3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/>
          <a:srcRect/>
          <a:stretch/>
        </p:blipFill>
        <p:spPr>
          <a:xfrm>
            <a:off x="21945600" y="6230938"/>
            <a:ext cx="11093802" cy="110938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5A3ABB-ADF3-6032-E8CB-748F79D216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8"/>
          <a:srcRect/>
          <a:stretch/>
        </p:blipFill>
        <p:spPr>
          <a:xfrm>
            <a:off x="10851798" y="6259340"/>
            <a:ext cx="11093802" cy="11093802"/>
          </a:xfrm>
          <a:prstGeom prst="rect">
            <a:avLst/>
          </a:prstGeom>
        </p:spPr>
      </p:pic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D906B1A5-4449-3797-3FCD-D6F33B5E0F04}"/>
              </a:ext>
            </a:extLst>
          </p:cNvPr>
          <p:cNvSpPr txBox="1">
            <a:spLocks/>
          </p:cNvSpPr>
          <p:nvPr/>
        </p:nvSpPr>
        <p:spPr>
          <a:xfrm>
            <a:off x="33435493" y="6112518"/>
            <a:ext cx="10152267" cy="919722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Findings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D4D0AF-9473-A27F-F35E-6E84CE4D8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549793" y="23400121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Elements">
            <a:extLst>
              <a:ext uri="{FF2B5EF4-FFF2-40B4-BE49-F238E27FC236}">
                <a16:creationId xmlns:a16="http://schemas.microsoft.com/office/drawing/2014/main" id="{33342844-C0E0-E86D-08C7-924E16EC0E68}"/>
              </a:ext>
            </a:extLst>
          </p:cNvPr>
          <p:cNvSpPr txBox="1">
            <a:spLocks/>
          </p:cNvSpPr>
          <p:nvPr/>
        </p:nvSpPr>
        <p:spPr>
          <a:xfrm>
            <a:off x="33549793" y="23735647"/>
            <a:ext cx="10085592" cy="977363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Further Information</a:t>
            </a:r>
            <a:endParaRPr lang="en-US" sz="2800" b="1" dirty="0">
              <a:latin typeface="+mn-lt"/>
              <a:cs typeface="Arial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EA90B9-D6C7-FDFC-2542-C08E04942D1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886795" y="26461247"/>
            <a:ext cx="2741279" cy="2968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410039-E389-2243-F4F4-52C0ACB86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26409" y="26807004"/>
            <a:ext cx="2732360" cy="2882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856040"/>
                  </p:ext>
                </p:extLst>
              </p:nvPr>
            </p:nvGraphicFramePr>
            <p:xfrm>
              <a:off x="33549793" y="7200002"/>
              <a:ext cx="10085592" cy="733476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7257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 </a:t>
                          </a:r>
                          <a14:m>
                            <m:oMath xmlns:m="http://schemas.openxmlformats.org/officeDocument/2006/math">
                              <m:r>
                                <a:rPr lang="en-US" sz="3400" b="1" i="0" u="none" smtClean="0">
                                  <a:ln>
                                    <a:noFill/>
                                    <a:prstDash val="dash"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Roboto Bold" panose="02000000000000000000" pitchFamily="2" charset="0"/>
                                  <a:cs typeface="Roboto Bold" panose="02000000000000000000" pitchFamily="2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3400" b="1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(True</a:t>
                          </a:r>
                          <a:r>
                            <a:rPr lang="en-US" sz="3400" b="1" u="none" baseline="0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vs. EAP)</a:t>
                          </a:r>
                          <a:endParaRPr lang="en-US" sz="3400" b="1" u="none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5224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≥ 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𝟎𝟓</m:t>
                                    </m:r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856040"/>
                  </p:ext>
                </p:extLst>
              </p:nvPr>
            </p:nvGraphicFramePr>
            <p:xfrm>
              <a:off x="33549793" y="7200002"/>
              <a:ext cx="10085592" cy="733476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81" t="-25882" r="-543" b="-136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0579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52979" t="-116304" r="-1915" b="-1161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827223"/>
                  </p:ext>
                </p:extLst>
              </p:nvPr>
            </p:nvGraphicFramePr>
            <p:xfrm>
              <a:off x="33549793" y="15047020"/>
              <a:ext cx="10085592" cy="798087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i="0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400" b="1" i="1" u="none" smtClean="0">
                                      <a:ln>
                                        <a:noFill/>
                                        <a:prstDash val="dash"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Bold" panose="02000000000000000000" pitchFamily="2" charset="0"/>
                                      <a:cs typeface="Roboto Bold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1" i="0" u="none" smtClean="0">
                                      <a:ln>
                                        <a:noFill/>
                                        <a:prstDash val="dash"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Bold" panose="02000000000000000000" pitchFamily="2" charset="0"/>
                                      <a:cs typeface="Roboto Bold" panose="02000000000000000000" pitchFamily="2" charset="0"/>
                                    </a:rPr>
                                    <m:t>𝛌</m:t>
                                  </m:r>
                                </m:e>
                                <m:sub>
                                  <m:r>
                                    <a:rPr lang="en-US" sz="3400" b="1" i="0" u="none" smtClean="0">
                                      <a:ln>
                                        <a:noFill/>
                                        <a:prstDash val="dash"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Bold" panose="02000000000000000000" pitchFamily="2" charset="0"/>
                                      <a:cs typeface="Roboto Bold" panose="02000000000000000000" pitchFamily="2" charset="0"/>
                                    </a:rPr>
                                    <m:t>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400" b="1" i="0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(True</a:t>
                          </a:r>
                          <a:r>
                            <a:rPr lang="en-US" sz="3400" b="1" i="0" u="none" baseline="0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 vs. EAP</a:t>
                          </a:r>
                          <a:r>
                            <a:rPr lang="en-US" sz="3400" b="1" i="0" u="none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)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≥ 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𝟎𝟓</m:t>
                                    </m:r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2.396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2406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-0.694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1.501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2.469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473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827223"/>
                  </p:ext>
                </p:extLst>
              </p:nvPr>
            </p:nvGraphicFramePr>
            <p:xfrm>
              <a:off x="33549793" y="15047020"/>
              <a:ext cx="10085592" cy="798087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7373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81" t="-22581" r="-543" b="-13580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0579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52979" t="-123913" r="-1915" b="-1272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2.396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2406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-0.694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1.501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2.469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1538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473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B3FFEAF3-026A-06DE-40D5-B41D053C48CA}"/>
              </a:ext>
            </a:extLst>
          </p:cNvPr>
          <p:cNvSpPr txBox="1"/>
          <p:nvPr/>
        </p:nvSpPr>
        <p:spPr>
          <a:xfrm>
            <a:off x="1025412" y="29392742"/>
            <a:ext cx="10394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View article and citations by scanning the QR code above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CBDAD-B550-672E-4200-B051B8AD9FA0}"/>
              </a:ext>
            </a:extLst>
          </p:cNvPr>
          <p:cNvSpPr txBox="1"/>
          <p:nvPr/>
        </p:nvSpPr>
        <p:spPr>
          <a:xfrm>
            <a:off x="33549793" y="24707850"/>
            <a:ext cx="10085592" cy="33188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r>
              <a:rPr lang="en-US" sz="3600" dirty="0"/>
              <a:t>Scan the QR code below to access reproducible code, additional visualizations, and more on GitHub</a:t>
            </a:r>
          </a:p>
          <a:p>
            <a:pPr algn="l"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endParaRPr lang="en-US" sz="3600" dirty="0">
              <a:cs typeface="Georgi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E367-C0F1-1871-4B6D-1DA2DC1C494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084664" y="11096754"/>
            <a:ext cx="3864239" cy="306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1FA96-FEF6-5BC0-E202-81A3A3FADE0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6381475" y="11109454"/>
            <a:ext cx="3711557" cy="2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OWA BRAND 2021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000000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3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algn="l">
          <a:lnSpc>
            <a:spcPct val="130000"/>
          </a:lnSpc>
          <a:spcBef>
            <a:spcPts val="1800"/>
          </a:spcBef>
          <a:spcAft>
            <a:spcPts val="1400"/>
          </a:spcAft>
          <a:defRPr sz="2800" dirty="0">
            <a:cs typeface="Georgi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7FFD54-27B0-415C-8654-D843242BD07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5909</TotalTime>
  <Words>305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Georgia</vt:lpstr>
      <vt:lpstr>Roboto</vt:lpstr>
      <vt:lpstr>Roboto Bold</vt:lpstr>
      <vt:lpstr>Office Theme</vt:lpstr>
      <vt:lpstr>Evaluating solutions to the label-switching issue when estimating latent variable models with the NUTS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DePuy, Nathan</cp:lastModifiedBy>
  <cp:revision>446</cp:revision>
  <dcterms:created xsi:type="dcterms:W3CDTF">2020-01-21T18:13:39Z</dcterms:created>
  <dcterms:modified xsi:type="dcterms:W3CDTF">2024-10-05T15:35:20Z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