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</p:sldMasterIdLst>
  <p:notesMasterIdLst>
    <p:notesMasterId r:id="rId36"/>
  </p:notesMasterIdLst>
  <p:handoutMasterIdLst>
    <p:handoutMasterId r:id="rId37"/>
  </p:handoutMasterIdLst>
  <p:sldIdLst>
    <p:sldId id="348" r:id="rId6"/>
    <p:sldId id="407" r:id="rId7"/>
    <p:sldId id="408" r:id="rId8"/>
    <p:sldId id="409" r:id="rId9"/>
    <p:sldId id="410" r:id="rId10"/>
    <p:sldId id="411" r:id="rId11"/>
    <p:sldId id="412" r:id="rId12"/>
    <p:sldId id="413" r:id="rId13"/>
    <p:sldId id="414" r:id="rId14"/>
    <p:sldId id="415" r:id="rId15"/>
    <p:sldId id="416" r:id="rId16"/>
    <p:sldId id="417" r:id="rId17"/>
    <p:sldId id="418" r:id="rId18"/>
    <p:sldId id="419" r:id="rId19"/>
    <p:sldId id="420" r:id="rId20"/>
    <p:sldId id="387" r:id="rId21"/>
    <p:sldId id="388" r:id="rId22"/>
    <p:sldId id="423" r:id="rId23"/>
    <p:sldId id="428" r:id="rId24"/>
    <p:sldId id="427" r:id="rId25"/>
    <p:sldId id="426" r:id="rId26"/>
    <p:sldId id="425" r:id="rId27"/>
    <p:sldId id="424" r:id="rId28"/>
    <p:sldId id="390" r:id="rId29"/>
    <p:sldId id="391" r:id="rId30"/>
    <p:sldId id="392" r:id="rId31"/>
    <p:sldId id="406" r:id="rId32"/>
    <p:sldId id="393" r:id="rId33"/>
    <p:sldId id="362" r:id="rId34"/>
    <p:sldId id="349" r:id="rId35"/>
  </p:sldIdLst>
  <p:sldSz cx="12192000" cy="6858000"/>
  <p:notesSz cx="6858000" cy="9144000"/>
  <p:defaultTextStyle>
    <a:defPPr>
      <a:defRPr lang="en-US"/>
    </a:defPPr>
    <a:lvl1pPr marL="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BCFD1"/>
    <a:srgbClr val="F0F0F0"/>
    <a:srgbClr val="015068"/>
    <a:srgbClr val="0885AC"/>
    <a:srgbClr val="076F91"/>
    <a:srgbClr val="076E8F"/>
    <a:srgbClr val="06698A"/>
    <a:srgbClr val="015168"/>
    <a:srgbClr val="00B0F0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38" autoAdjust="0"/>
    <p:restoredTop sz="90233" autoAdjust="0"/>
  </p:normalViewPr>
  <p:slideViewPr>
    <p:cSldViewPr snapToGrid="0">
      <p:cViewPr>
        <p:scale>
          <a:sx n="114" d="100"/>
          <a:sy n="114" d="100"/>
        </p:scale>
        <p:origin x="-80" y="-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5" d="100"/>
          <a:sy n="95" d="100"/>
        </p:scale>
        <p:origin x="281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60895-255A-1C4C-8A7B-48A6FCC47E92}" type="datetime1">
              <a:rPr lang="en-CA" smtClean="0">
                <a:latin typeface="Arial" panose="020B0604020202020204" pitchFamily="34" charset="0"/>
                <a:cs typeface="Arial" panose="020B0604020202020204" pitchFamily="34" charset="0"/>
              </a:rPr>
              <a:t>10/20/15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9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399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0CB99-47E3-46F4-AAEB-3919FBEFC01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016387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FFFB994-B51A-7449-B85A-B64DF9DCCDDC}" type="datetime1">
              <a:rPr lang="en-CA" smtClean="0"/>
              <a:pPr/>
              <a:t>10/20/15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263312-38AA-4E1E-B2B5-0F8F122B24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07159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363" rtl="0" eaLnBrk="1" latinLnBrk="0" hangingPunct="1">
      <a:lnSpc>
        <a:spcPct val="90000"/>
      </a:lnSpc>
      <a:spcAft>
        <a:spcPts val="333"/>
      </a:spcAft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12981" indent="-105829" algn="l" defTabSz="914363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328070" indent="-115090" algn="l" defTabSz="914363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482846" indent="-146838" algn="l" defTabSz="914363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615132" indent="-115090" algn="l" defTabSz="914363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590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whole “How did </a:t>
            </a:r>
            <a:r>
              <a:rPr lang="en-US" baseline="0" dirty="0" err="1" smtClean="0"/>
              <a:t>devOps</a:t>
            </a:r>
            <a:r>
              <a:rPr lang="en-US" baseline="0" dirty="0" smtClean="0"/>
              <a:t> start” story</a:t>
            </a:r>
            <a:endParaRPr lang="en-US" dirty="0" smtClean="0"/>
          </a:p>
          <a:p>
            <a:r>
              <a:rPr lang="en-US" dirty="0" err="1" smtClean="0"/>
              <a:t>Dev</a:t>
            </a:r>
            <a:r>
              <a:rPr lang="en-US" dirty="0" smtClean="0"/>
              <a:t> would often throw stuff over the wall</a:t>
            </a:r>
            <a:r>
              <a:rPr lang="en-US" baseline="0" dirty="0" smtClean="0"/>
              <a:t>.</a:t>
            </a:r>
            <a:endParaRPr lang="en-US" dirty="0" smtClean="0"/>
          </a:p>
          <a:p>
            <a:r>
              <a:rPr lang="en-US" dirty="0" smtClean="0"/>
              <a:t>Pitchforks and torches,</a:t>
            </a:r>
            <a:r>
              <a:rPr lang="en-US" baseline="0" dirty="0" smtClean="0"/>
              <a:t> marched over and got them to care about care about these things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54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944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tools can be used for syntactical</a:t>
            </a:r>
            <a:r>
              <a:rPr lang="en-US" baseline="0" dirty="0" smtClean="0"/>
              <a:t> correctness.  But in combination with a CI pipeline they can be used to enforce policy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220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still </a:t>
            </a:r>
            <a:r>
              <a:rPr lang="en-US" dirty="0" err="1" smtClean="0"/>
              <a:t>Dev</a:t>
            </a:r>
            <a:r>
              <a:rPr lang="en-US" dirty="0" smtClean="0"/>
              <a:t>  &amp; Ops right..  So what can</a:t>
            </a:r>
            <a:r>
              <a:rPr lang="en-US" baseline="0" dirty="0" smtClean="0"/>
              <a:t> Ops learn from Dev.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030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90s – first half</a:t>
            </a:r>
            <a:r>
              <a:rPr lang="en-US" baseline="0" dirty="0" smtClean="0"/>
              <a:t> of 2000s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847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90s – first half</a:t>
            </a:r>
            <a:r>
              <a:rPr lang="en-US" baseline="0" dirty="0" smtClean="0"/>
              <a:t> of 2000s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847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90s – first half</a:t>
            </a:r>
            <a:r>
              <a:rPr lang="en-US" baseline="0" dirty="0" smtClean="0"/>
              <a:t> of 2000s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847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90s – first half</a:t>
            </a:r>
            <a:r>
              <a:rPr lang="en-US" baseline="0" dirty="0" smtClean="0"/>
              <a:t> of 2000s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847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90s – first half</a:t>
            </a:r>
            <a:r>
              <a:rPr lang="en-US" baseline="0" dirty="0" smtClean="0"/>
              <a:t> of 2000s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847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90s – first half</a:t>
            </a:r>
            <a:r>
              <a:rPr lang="en-US" baseline="0" dirty="0" smtClean="0"/>
              <a:t> of 2000s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847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u="non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Junit</a:t>
            </a:r>
            <a:r>
              <a:rPr lang="en-US" sz="900" u="non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and Selenium</a:t>
            </a:r>
          </a:p>
          <a:p>
            <a:r>
              <a:rPr lang="en-US" sz="900" u="non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By 2008ish I think most people </a:t>
            </a:r>
            <a:r>
              <a:rPr lang="en-US" sz="900" u="none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got it</a:t>
            </a:r>
            <a:endParaRPr lang="en-US" sz="900" u="none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n-US" sz="900" u="non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If there was an error in production you could write tests to avoid the same situation in the future.</a:t>
            </a:r>
          </a:p>
          <a:p>
            <a:endParaRPr lang="en-US" sz="900" u="none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n-US" sz="900" u="non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You can mention that even </a:t>
            </a:r>
            <a:r>
              <a:rPr lang="en-US" sz="900" u="non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sysadmins</a:t>
            </a:r>
            <a:r>
              <a:rPr lang="en-US" sz="900" u="non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without Chef or any of this stuff do “integration/acceptance tests” even though they don’t know it today. Every time you’re on a server and do</a:t>
            </a:r>
          </a:p>
          <a:p>
            <a:endParaRPr lang="en-US" sz="900" u="none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n-US" sz="900" u="non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</a:t>
            </a:r>
            <a:r>
              <a:rPr lang="en-US" sz="900" u="non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sbin</a:t>
            </a:r>
            <a:r>
              <a:rPr lang="en-US" sz="900" u="non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/service </a:t>
            </a:r>
            <a:r>
              <a:rPr lang="en-US" sz="900" u="non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httpd</a:t>
            </a:r>
            <a:r>
              <a:rPr lang="en-US" sz="900" u="non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status</a:t>
            </a:r>
          </a:p>
          <a:p>
            <a:endParaRPr lang="en-US" sz="900" u="none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n-US" sz="900" u="non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</a:t>
            </a:r>
          </a:p>
          <a:p>
            <a:endParaRPr lang="en-US" sz="900" u="none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n-US" sz="900" u="non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netstat</a:t>
            </a:r>
            <a:r>
              <a:rPr lang="en-US" sz="900" u="non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-an |</a:t>
            </a:r>
            <a:r>
              <a:rPr lang="en-US" sz="900" u="non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grep</a:t>
            </a:r>
            <a:r>
              <a:rPr lang="en-US" sz="900" u="non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80</a:t>
            </a:r>
          </a:p>
          <a:p>
            <a:endParaRPr lang="en-US" sz="900" u="none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n-US" sz="900" u="non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</a:t>
            </a:r>
          </a:p>
          <a:p>
            <a:endParaRPr lang="en-US" sz="900" u="none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n-US" sz="900" u="non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telnet 127.0.0.1 80 (and check whether you get a 200 OK)</a:t>
            </a:r>
          </a:p>
          <a:p>
            <a:endParaRPr lang="en-US" sz="900" u="none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n-US" sz="900" u="non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you’re doing “acceptance testing”. So why not formalize this?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949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260314" y="1872244"/>
            <a:ext cx="8229600" cy="1003163"/>
          </a:xfrm>
        </p:spPr>
        <p:txBody>
          <a:bodyPr wrap="square" lIns="91440" tIns="91440" rIns="91440" bIns="91440" anchor="ctr" anchorCtr="0">
            <a:noAutofit/>
          </a:bodyPr>
          <a:lstStyle>
            <a:lvl1pPr>
              <a:lnSpc>
                <a:spcPct val="90000"/>
              </a:lnSpc>
              <a:defRPr sz="36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260314" y="2588353"/>
            <a:ext cx="8229600" cy="461665"/>
          </a:xfrm>
        </p:spPr>
        <p:txBody>
          <a:bodyPr wrap="square" lIns="91440" tIns="91440" rIns="91440" bIns="91440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0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2260314" y="3140336"/>
            <a:ext cx="8229600" cy="430887"/>
          </a:xfrm>
        </p:spPr>
        <p:txBody>
          <a:bodyPr wrap="square" lIns="91440" tIns="91440" rIns="91440" bIns="91440">
            <a:spAutoFit/>
          </a:bodyPr>
          <a:lstStyle>
            <a:lvl1pPr marL="0" indent="0">
              <a:buNone/>
              <a:defRPr sz="1600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231775" indent="0">
              <a:buNone/>
              <a:defRPr sz="1600" b="1"/>
            </a:lvl2pPr>
            <a:lvl3pPr marL="457200" indent="0">
              <a:buNone/>
              <a:defRPr sz="1600" b="1"/>
            </a:lvl3pPr>
            <a:lvl4pPr marL="630238" indent="0">
              <a:buNone/>
              <a:defRPr sz="1600" b="1"/>
            </a:lvl4pPr>
            <a:lvl5pPr marL="801687" indent="0"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494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8000" y="1392148"/>
            <a:ext cx="11173968" cy="4009465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86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8000" y="1392148"/>
            <a:ext cx="11173968" cy="400946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31775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30238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801687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608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4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041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260314" y="1872244"/>
            <a:ext cx="8229600" cy="1003163"/>
          </a:xfrm>
        </p:spPr>
        <p:txBody>
          <a:bodyPr wrap="square" lIns="91440" tIns="91440" rIns="91440" bIns="91440" anchor="ctr" anchorCtr="0">
            <a:noAutofit/>
          </a:bodyPr>
          <a:lstStyle>
            <a:lvl1pPr>
              <a:lnSpc>
                <a:spcPct val="90000"/>
              </a:lnSpc>
              <a:defRPr sz="36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260314" y="2588353"/>
            <a:ext cx="8229600" cy="461665"/>
          </a:xfrm>
        </p:spPr>
        <p:txBody>
          <a:bodyPr wrap="square" lIns="91440" tIns="91440" rIns="91440" bIns="91440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3">
                    <a:lumMod val="50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53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260314" y="1872244"/>
            <a:ext cx="8229600" cy="1003163"/>
          </a:xfrm>
        </p:spPr>
        <p:txBody>
          <a:bodyPr wrap="square" lIns="91440" tIns="91440" rIns="91440" bIns="91440" anchor="ctr" anchorCtr="0">
            <a:noAutofit/>
          </a:bodyPr>
          <a:lstStyle>
            <a:lvl1pPr>
              <a:lnSpc>
                <a:spcPct val="90000"/>
              </a:lnSpc>
              <a:defRPr sz="36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260314" y="2588353"/>
            <a:ext cx="8229600" cy="461665"/>
          </a:xfrm>
        </p:spPr>
        <p:txBody>
          <a:bodyPr wrap="square" lIns="91440" tIns="91440" rIns="91440" bIns="91440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3">
                    <a:lumMod val="50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89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1355416"/>
            <a:ext cx="3809999" cy="414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68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508000" y="457199"/>
            <a:ext cx="11176000" cy="4985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508000" y="1392148"/>
            <a:ext cx="11176000" cy="43053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7692" y="6000162"/>
            <a:ext cx="574906" cy="56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6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4" r:id="rId3"/>
    <p:sldLayoutId id="2147483721" r:id="rId4"/>
    <p:sldLayoutId id="2147483722" r:id="rId5"/>
    <p:sldLayoutId id="2147483725" r:id="rId6"/>
    <p:sldLayoutId id="2147483726" r:id="rId7"/>
    <p:sldLayoutId id="2147483723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3600" b="1" kern="1200" cap="none" spc="0" baseline="0" dirty="0" smtClean="0">
          <a:ln w="3175">
            <a:noFill/>
          </a:ln>
          <a:solidFill>
            <a:schemeClr val="accent1"/>
          </a:solidFill>
          <a:effectLst/>
          <a:latin typeface="+mj-lt"/>
          <a:ea typeface="+mn-ea"/>
          <a:cs typeface="Arial" charset="0"/>
        </a:defRPr>
      </a:lvl1pPr>
    </p:titleStyle>
    <p:bodyStyle>
      <a:lvl1pPr marL="231775" indent="-231775" algn="l" defTabSz="914363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2400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1pPr>
      <a:lvl2pPr marL="457200" indent="-225425" algn="l" defTabSz="914363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2000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2pPr>
      <a:lvl3pPr marL="630238" indent="-173038" algn="l" defTabSz="914363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1800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3pPr>
      <a:lvl4pPr marL="801688" indent="-171450" algn="l" defTabSz="914363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1600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4pPr>
      <a:lvl5pPr marL="974725" indent="-173038" algn="l" defTabSz="914363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1600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288" userDrawn="1">
          <p15:clr>
            <a:srgbClr val="F26B43"/>
          </p15:clr>
        </p15:guide>
        <p15:guide id="4" orient="horz" pos="4032" userDrawn="1">
          <p15:clr>
            <a:srgbClr val="F26B43"/>
          </p15:clr>
        </p15:guide>
        <p15:guide id="5" pos="320" userDrawn="1">
          <p15:clr>
            <a:srgbClr val="F26B43"/>
          </p15:clr>
        </p15:guide>
        <p15:guide id="6" pos="7360" userDrawn="1">
          <p15:clr>
            <a:srgbClr val="F26B43"/>
          </p15:clr>
        </p15:guide>
        <p15:guide id="7" orient="horz" pos="864" userDrawn="1">
          <p15:clr>
            <a:srgbClr val="F26B43"/>
          </p15:clr>
        </p15:guide>
        <p15:guide id="8" orient="horz" pos="3576" userDrawn="1">
          <p15:clr>
            <a:srgbClr val="F26B43"/>
          </p15:clr>
        </p15:guide>
        <p15:guide id="9" orient="horz" pos="1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ggs.chef.io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t.ly/farmer-nathen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ggs.chef.io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t.ly/farmer-nathen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2260313" y="1872244"/>
            <a:ext cx="9247931" cy="1003163"/>
          </a:xfrm>
        </p:spPr>
        <p:txBody>
          <a:bodyPr/>
          <a:lstStyle/>
          <a:p>
            <a:r>
              <a:rPr lang="en-US" dirty="0" smtClean="0"/>
              <a:t>Chef Cookbook Workflow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2260314" y="2588353"/>
            <a:ext cx="8229600" cy="466794"/>
          </a:xfrm>
        </p:spPr>
        <p:txBody>
          <a:bodyPr/>
          <a:lstStyle/>
          <a:p>
            <a:r>
              <a:rPr lang="en-US" dirty="0" smtClean="0"/>
              <a:t>Testing your infrastructure code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auto">
          <a:xfrm>
            <a:off x="2260314" y="3140336"/>
            <a:ext cx="8229600" cy="1446550"/>
          </a:xfrm>
        </p:spPr>
        <p:txBody>
          <a:bodyPr/>
          <a:lstStyle/>
          <a:p>
            <a:r>
              <a:rPr lang="en-US" sz="2400" dirty="0" smtClean="0"/>
              <a:t>Nathen Harvey - @</a:t>
            </a:r>
            <a:r>
              <a:rPr lang="en-US" sz="2400" dirty="0" err="1" smtClean="0"/>
              <a:t>nathenharvey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7104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you experienced?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Experience with Infrastructure as Code or Configuration Management?</a:t>
            </a:r>
          </a:p>
          <a:p>
            <a:r>
              <a:rPr lang="en-US" dirty="0" smtClean="0"/>
              <a:t>Experience with Chef?</a:t>
            </a:r>
          </a:p>
          <a:p>
            <a:r>
              <a:rPr lang="en-US" dirty="0" smtClean="0"/>
              <a:t>Experience writing automated tests?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27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Which version control system do your use?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9204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Which version control system do your use?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cp</a:t>
            </a:r>
            <a:r>
              <a:rPr lang="en-US" dirty="0" smtClean="0">
                <a:latin typeface="Courier New"/>
                <a:cs typeface="Courier New"/>
              </a:rPr>
              <a:t> foo </a:t>
            </a:r>
            <a:r>
              <a:rPr lang="en-US" dirty="0" err="1" smtClean="0">
                <a:latin typeface="Courier New"/>
                <a:cs typeface="Courier New"/>
              </a:rPr>
              <a:t>foo.bak</a:t>
            </a:r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4238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Which version control system do your use?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cp</a:t>
            </a:r>
            <a:r>
              <a:rPr lang="en-US" dirty="0" smtClean="0">
                <a:latin typeface="Courier New"/>
                <a:cs typeface="Courier New"/>
              </a:rPr>
              <a:t> foo </a:t>
            </a:r>
            <a:r>
              <a:rPr lang="en-US" dirty="0" err="1" smtClean="0">
                <a:latin typeface="Courier New"/>
                <a:cs typeface="Courier New"/>
              </a:rPr>
              <a:t>foo.bak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cp</a:t>
            </a:r>
            <a:r>
              <a:rPr lang="en-US" dirty="0" smtClean="0">
                <a:latin typeface="Courier New"/>
                <a:cs typeface="Courier New"/>
              </a:rPr>
              <a:t> foo{,.</a:t>
            </a:r>
            <a:r>
              <a:rPr lang="en-US" dirty="0">
                <a:latin typeface="Courier New"/>
                <a:cs typeface="Courier New"/>
              </a:rPr>
              <a:t>`date +%</a:t>
            </a:r>
            <a:r>
              <a:rPr lang="en-US" dirty="0" err="1">
                <a:latin typeface="Courier New"/>
                <a:cs typeface="Courier New"/>
              </a:rPr>
              <a:t>Y%m%d%H%M</a:t>
            </a:r>
            <a:r>
              <a:rPr lang="en-US" dirty="0">
                <a:latin typeface="Courier New"/>
                <a:cs typeface="Courier New"/>
              </a:rPr>
              <a:t>`</a:t>
            </a:r>
            <a:r>
              <a:rPr lang="en-US" dirty="0" smtClean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302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Which version control system do your use?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cp</a:t>
            </a:r>
            <a:r>
              <a:rPr lang="en-US" dirty="0" smtClean="0">
                <a:latin typeface="Courier New"/>
                <a:cs typeface="Courier New"/>
              </a:rPr>
              <a:t> foo </a:t>
            </a:r>
            <a:r>
              <a:rPr lang="en-US" dirty="0" err="1" smtClean="0">
                <a:latin typeface="Courier New"/>
                <a:cs typeface="Courier New"/>
              </a:rPr>
              <a:t>foo.bak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cp</a:t>
            </a:r>
            <a:r>
              <a:rPr lang="en-US" dirty="0" smtClean="0">
                <a:latin typeface="Courier New"/>
                <a:cs typeface="Courier New"/>
              </a:rPr>
              <a:t> foo{,.</a:t>
            </a:r>
            <a:r>
              <a:rPr lang="en-US" dirty="0">
                <a:latin typeface="Courier New"/>
                <a:cs typeface="Courier New"/>
              </a:rPr>
              <a:t>`date +%</a:t>
            </a:r>
            <a:r>
              <a:rPr lang="en-US" dirty="0" err="1">
                <a:latin typeface="Courier New"/>
                <a:cs typeface="Courier New"/>
              </a:rPr>
              <a:t>Y%m%d%H%M</a:t>
            </a:r>
            <a:r>
              <a:rPr lang="en-US" dirty="0">
                <a:latin typeface="Courier New"/>
                <a:cs typeface="Courier New"/>
              </a:rPr>
              <a:t>`</a:t>
            </a:r>
            <a:r>
              <a:rPr lang="en-US" dirty="0" smtClean="0">
                <a:latin typeface="Courier New"/>
                <a:cs typeface="Courier New"/>
              </a:rPr>
              <a:t>}</a:t>
            </a:r>
          </a:p>
          <a:p>
            <a:r>
              <a:rPr lang="en-US" dirty="0" err="1">
                <a:latin typeface="Courier New"/>
                <a:cs typeface="Courier New"/>
              </a:rPr>
              <a:t>cp</a:t>
            </a:r>
            <a:r>
              <a:rPr lang="en-US" dirty="0">
                <a:latin typeface="Courier New"/>
                <a:cs typeface="Courier New"/>
              </a:rPr>
              <a:t> foo{,.`date +%</a:t>
            </a:r>
            <a:r>
              <a:rPr lang="en-US" dirty="0" err="1">
                <a:latin typeface="Courier New"/>
                <a:cs typeface="Courier New"/>
              </a:rPr>
              <a:t>Y%m%d%H%M</a:t>
            </a:r>
            <a:r>
              <a:rPr lang="en-US" dirty="0" smtClean="0">
                <a:latin typeface="Courier New"/>
                <a:cs typeface="Courier New"/>
              </a:rPr>
              <a:t>`-`$USER`}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1891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git-r-don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499790"/>
            <a:ext cx="12735526" cy="945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95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457199"/>
            <a:ext cx="11176000" cy="507831"/>
          </a:xfrm>
        </p:spPr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is a Two-Way Street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08000" y="1392148"/>
            <a:ext cx="3669727" cy="4009465"/>
          </a:xfrm>
        </p:spPr>
        <p:txBody>
          <a:bodyPr/>
          <a:lstStyle/>
          <a:p>
            <a:r>
              <a:rPr lang="en-US" dirty="0" smtClean="0"/>
              <a:t>It’s great when developers care about</a:t>
            </a:r>
          </a:p>
          <a:p>
            <a:r>
              <a:rPr lang="en-US" b="1" dirty="0" smtClean="0"/>
              <a:t>Uptime!</a:t>
            </a:r>
          </a:p>
          <a:p>
            <a:r>
              <a:rPr lang="en-US" b="1" dirty="0" smtClean="0"/>
              <a:t>Scaling!</a:t>
            </a:r>
          </a:p>
          <a:p>
            <a:r>
              <a:rPr lang="en-US" b="1" dirty="0" smtClean="0"/>
              <a:t>Deployment!</a:t>
            </a:r>
          </a:p>
          <a:p>
            <a:r>
              <a:rPr lang="en-US" dirty="0" smtClean="0"/>
              <a:t>Put them on call!  etc. etc. etc.</a:t>
            </a:r>
            <a:endParaRPr lang="en-US" dirty="0"/>
          </a:p>
        </p:txBody>
      </p:sp>
      <p:pic>
        <p:nvPicPr>
          <p:cNvPr id="5" name="Picture 4" descr="devgir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0549" y="1102849"/>
            <a:ext cx="6464989" cy="484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51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457199"/>
            <a:ext cx="11176000" cy="507831"/>
          </a:xfrm>
        </p:spPr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is a Two-Way Street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05052" y="1392148"/>
            <a:ext cx="5576916" cy="4009465"/>
          </a:xfrm>
        </p:spPr>
        <p:txBody>
          <a:bodyPr/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Operations</a:t>
            </a:r>
            <a:r>
              <a:rPr lang="en-US" dirty="0" smtClean="0"/>
              <a:t> also has as much or more to learn from developers</a:t>
            </a:r>
            <a:endParaRPr lang="en-US" dirty="0"/>
          </a:p>
        </p:txBody>
      </p:sp>
      <p:pic>
        <p:nvPicPr>
          <p:cNvPr id="4" name="droppedImage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1147329"/>
            <a:ext cx="5067300" cy="55527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7813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457199"/>
            <a:ext cx="11176000" cy="507831"/>
          </a:xfrm>
        </p:spPr>
        <p:txBody>
          <a:bodyPr/>
          <a:lstStyle/>
          <a:p>
            <a:r>
              <a:rPr lang="en-US" dirty="0" smtClean="0"/>
              <a:t>Software Development Workflow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08000" y="1392148"/>
            <a:ext cx="5585911" cy="4009465"/>
          </a:xfrm>
        </p:spPr>
        <p:txBody>
          <a:bodyPr/>
          <a:lstStyle/>
          <a:p>
            <a:pPr lvl="0">
              <a:defRPr sz="1800"/>
            </a:pPr>
            <a:r>
              <a:rPr lang="en-US" sz="3600" dirty="0"/>
              <a:t>Write some </a:t>
            </a:r>
            <a:r>
              <a:rPr lang="en-US" sz="3600" dirty="0" smtClean="0"/>
              <a:t>code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8077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457199"/>
            <a:ext cx="11176000" cy="507831"/>
          </a:xfrm>
        </p:spPr>
        <p:txBody>
          <a:bodyPr/>
          <a:lstStyle/>
          <a:p>
            <a:r>
              <a:rPr lang="en-US" dirty="0" smtClean="0"/>
              <a:t>Software Development Workflow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08000" y="1392148"/>
            <a:ext cx="5585911" cy="4009465"/>
          </a:xfrm>
        </p:spPr>
        <p:txBody>
          <a:bodyPr/>
          <a:lstStyle/>
          <a:p>
            <a:pPr lvl="0">
              <a:defRPr sz="1800"/>
            </a:pPr>
            <a:r>
              <a:rPr lang="en-US" sz="3600" dirty="0"/>
              <a:t>Write some </a:t>
            </a:r>
            <a:r>
              <a:rPr lang="en-US" sz="3600" dirty="0" smtClean="0"/>
              <a:t>code</a:t>
            </a:r>
          </a:p>
          <a:p>
            <a:pPr lvl="0">
              <a:defRPr sz="1800"/>
            </a:pPr>
            <a:r>
              <a:rPr lang="en-US" sz="3600" dirty="0" smtClean="0"/>
              <a:t>&lt;ad-hoc verification here&gt;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444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Nathen Harvey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900" dirty="0" smtClean="0"/>
              <a:t>VP, Community Development at Chef</a:t>
            </a:r>
          </a:p>
          <a:p>
            <a:r>
              <a:rPr lang="en-US" sz="3900" dirty="0" smtClean="0"/>
              <a:t>Co-host of the Food Fight Show</a:t>
            </a:r>
          </a:p>
          <a:p>
            <a:r>
              <a:rPr lang="en-US" sz="3900" dirty="0" smtClean="0"/>
              <a:t>Co-organizer of </a:t>
            </a:r>
            <a:r>
              <a:rPr lang="en-US" sz="3900" dirty="0" err="1" smtClean="0"/>
              <a:t>DevOpsDC</a:t>
            </a:r>
            <a:r>
              <a:rPr lang="en-US" sz="3900" dirty="0" smtClean="0"/>
              <a:t> </a:t>
            </a:r>
            <a:r>
              <a:rPr lang="en-US" sz="3900" dirty="0" err="1" smtClean="0"/>
              <a:t>meetup</a:t>
            </a:r>
            <a:endParaRPr lang="en-US" sz="3900" dirty="0" smtClean="0"/>
          </a:p>
          <a:p>
            <a:endParaRPr lang="en-US" sz="3900" dirty="0" smtClean="0"/>
          </a:p>
          <a:p>
            <a:r>
              <a:rPr lang="en-US" sz="3900" dirty="0" smtClean="0"/>
              <a:t>Occasional farmer – </a:t>
            </a:r>
            <a:r>
              <a:rPr lang="en-US" sz="3900" dirty="0" smtClean="0">
                <a:hlinkClick r:id="rId2"/>
              </a:rPr>
              <a:t>http://bit.ly/farmer-nathen</a:t>
            </a:r>
            <a:endParaRPr lang="en-US" sz="3900" dirty="0"/>
          </a:p>
          <a:p>
            <a:r>
              <a:rPr lang="en-US" sz="3900" dirty="0" smtClean="0"/>
              <a:t>Love Eggs – </a:t>
            </a:r>
            <a:r>
              <a:rPr lang="en-US" sz="3900" dirty="0" smtClean="0">
                <a:hlinkClick r:id="rId3"/>
              </a:rPr>
              <a:t>http://eggs.chef.io</a:t>
            </a:r>
            <a:endParaRPr lang="en-US" sz="3900" dirty="0" smtClean="0"/>
          </a:p>
          <a:p>
            <a:endParaRPr lang="en-US" sz="3900" dirty="0"/>
          </a:p>
          <a:p>
            <a:r>
              <a:rPr lang="en-US" sz="3900" dirty="0" smtClean="0"/>
              <a:t>@</a:t>
            </a:r>
            <a:r>
              <a:rPr lang="en-US" sz="3900" dirty="0" err="1" smtClean="0"/>
              <a:t>nathenharvey</a:t>
            </a:r>
            <a:endParaRPr lang="en-US" sz="3900" dirty="0" smtClean="0"/>
          </a:p>
          <a:p>
            <a:r>
              <a:rPr lang="en-US" sz="3900" dirty="0" err="1" smtClean="0"/>
              <a:t>nharvey@chef.io</a:t>
            </a:r>
            <a:endParaRPr lang="en-US" sz="3900" dirty="0"/>
          </a:p>
        </p:txBody>
      </p:sp>
      <p:pic>
        <p:nvPicPr>
          <p:cNvPr id="6" name="Picture 5" descr="nathen_bw_r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3895" y="541421"/>
            <a:ext cx="2435726" cy="2435726"/>
          </a:xfrm>
          <a:prstGeom prst="rect">
            <a:avLst/>
          </a:prstGeom>
        </p:spPr>
      </p:pic>
      <p:pic>
        <p:nvPicPr>
          <p:cNvPr id="7" name="Picture 6" descr="foodfight_head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90525" y="4568754"/>
            <a:ext cx="2449763" cy="125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1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457199"/>
            <a:ext cx="11176000" cy="507831"/>
          </a:xfrm>
        </p:spPr>
        <p:txBody>
          <a:bodyPr/>
          <a:lstStyle/>
          <a:p>
            <a:r>
              <a:rPr lang="en-US" dirty="0" smtClean="0"/>
              <a:t>Software Development Workflow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08000" y="1392148"/>
            <a:ext cx="5585911" cy="4009465"/>
          </a:xfrm>
        </p:spPr>
        <p:txBody>
          <a:bodyPr/>
          <a:lstStyle/>
          <a:p>
            <a:pPr lvl="0">
              <a:defRPr sz="1800"/>
            </a:pPr>
            <a:r>
              <a:rPr lang="en-US" sz="3600" dirty="0"/>
              <a:t>Write some code</a:t>
            </a:r>
          </a:p>
          <a:p>
            <a:pPr lvl="0">
              <a:defRPr sz="1800"/>
            </a:pPr>
            <a:r>
              <a:rPr lang="en-US" sz="3600" dirty="0"/>
              <a:t>&lt;ad-hoc verification here&gt;</a:t>
            </a:r>
          </a:p>
          <a:p>
            <a:pPr lvl="0">
              <a:defRPr sz="1800"/>
            </a:pPr>
            <a:r>
              <a:rPr lang="en-US" sz="3600" dirty="0"/>
              <a:t>Go to pre-</a:t>
            </a:r>
            <a:r>
              <a:rPr lang="en-US" sz="3600" dirty="0" smtClean="0"/>
              <a:t>production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8742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457199"/>
            <a:ext cx="11176000" cy="507831"/>
          </a:xfrm>
        </p:spPr>
        <p:txBody>
          <a:bodyPr/>
          <a:lstStyle/>
          <a:p>
            <a:r>
              <a:rPr lang="en-US" dirty="0" smtClean="0"/>
              <a:t>Software Development Workflow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08000" y="1392148"/>
            <a:ext cx="5585911" cy="4009465"/>
          </a:xfrm>
        </p:spPr>
        <p:txBody>
          <a:bodyPr/>
          <a:lstStyle/>
          <a:p>
            <a:pPr lvl="0">
              <a:defRPr sz="1800"/>
            </a:pPr>
            <a:r>
              <a:rPr lang="en-US" sz="3600" dirty="0"/>
              <a:t>Write some code</a:t>
            </a:r>
          </a:p>
          <a:p>
            <a:pPr lvl="0">
              <a:defRPr sz="1800"/>
            </a:pPr>
            <a:r>
              <a:rPr lang="en-US" sz="3600" dirty="0"/>
              <a:t>&lt;ad-hoc verification here&gt;</a:t>
            </a:r>
          </a:p>
          <a:p>
            <a:pPr lvl="0">
              <a:defRPr sz="1800"/>
            </a:pPr>
            <a:r>
              <a:rPr lang="en-US" sz="3600" dirty="0"/>
              <a:t>Go to pre-production</a:t>
            </a:r>
          </a:p>
          <a:p>
            <a:pPr lvl="0">
              <a:defRPr sz="1800"/>
            </a:pPr>
            <a:r>
              <a:rPr lang="en-US" sz="3600" dirty="0"/>
              <a:t>&lt;ad-hoc verification here</a:t>
            </a:r>
            <a:r>
              <a:rPr lang="en-US" sz="3600" dirty="0" smtClean="0"/>
              <a:t>&gt;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9340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457199"/>
            <a:ext cx="11176000" cy="507831"/>
          </a:xfrm>
        </p:spPr>
        <p:txBody>
          <a:bodyPr/>
          <a:lstStyle/>
          <a:p>
            <a:r>
              <a:rPr lang="en-US" dirty="0" smtClean="0"/>
              <a:t>Software Development Workflow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08000" y="1392148"/>
            <a:ext cx="5585911" cy="4009465"/>
          </a:xfrm>
        </p:spPr>
        <p:txBody>
          <a:bodyPr/>
          <a:lstStyle/>
          <a:p>
            <a:pPr lvl="0">
              <a:defRPr sz="1800"/>
            </a:pPr>
            <a:r>
              <a:rPr lang="en-US" sz="3600" dirty="0"/>
              <a:t>Write some code</a:t>
            </a:r>
          </a:p>
          <a:p>
            <a:pPr lvl="0">
              <a:defRPr sz="1800"/>
            </a:pPr>
            <a:r>
              <a:rPr lang="en-US" sz="3600" dirty="0"/>
              <a:t>&lt;ad-hoc verification here&gt;</a:t>
            </a:r>
          </a:p>
          <a:p>
            <a:pPr lvl="0">
              <a:defRPr sz="1800"/>
            </a:pPr>
            <a:r>
              <a:rPr lang="en-US" sz="3600" dirty="0"/>
              <a:t>Go to pre-production</a:t>
            </a:r>
          </a:p>
          <a:p>
            <a:pPr lvl="0">
              <a:defRPr sz="1800"/>
            </a:pPr>
            <a:r>
              <a:rPr lang="en-US" sz="3600" dirty="0"/>
              <a:t>&lt;ad-hoc verification here&gt;</a:t>
            </a:r>
          </a:p>
          <a:p>
            <a:pPr lvl="0">
              <a:defRPr sz="1800"/>
            </a:pPr>
            <a:r>
              <a:rPr lang="en-US" sz="3600" dirty="0"/>
              <a:t>Go to production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30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457199"/>
            <a:ext cx="11176000" cy="507831"/>
          </a:xfrm>
        </p:spPr>
        <p:txBody>
          <a:bodyPr/>
          <a:lstStyle/>
          <a:p>
            <a:r>
              <a:rPr lang="en-US" dirty="0" smtClean="0"/>
              <a:t>Software Development Workflow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08000" y="1392148"/>
            <a:ext cx="5585911" cy="4009465"/>
          </a:xfrm>
        </p:spPr>
        <p:txBody>
          <a:bodyPr/>
          <a:lstStyle/>
          <a:p>
            <a:pPr lvl="0">
              <a:defRPr sz="1800"/>
            </a:pPr>
            <a:r>
              <a:rPr lang="en-US" sz="3600" dirty="0"/>
              <a:t>Write some code</a:t>
            </a:r>
          </a:p>
          <a:p>
            <a:pPr lvl="0">
              <a:defRPr sz="1800"/>
            </a:pPr>
            <a:r>
              <a:rPr lang="en-US" sz="3600" dirty="0"/>
              <a:t>&lt;ad-hoc verification here&gt;</a:t>
            </a:r>
          </a:p>
          <a:p>
            <a:pPr lvl="0">
              <a:defRPr sz="1800"/>
            </a:pPr>
            <a:r>
              <a:rPr lang="en-US" sz="3600" dirty="0"/>
              <a:t>Go to pre-production</a:t>
            </a:r>
          </a:p>
          <a:p>
            <a:pPr lvl="0">
              <a:defRPr sz="1800"/>
            </a:pPr>
            <a:r>
              <a:rPr lang="en-US" sz="3600" dirty="0"/>
              <a:t>&lt;ad-hoc verification here&gt;</a:t>
            </a:r>
          </a:p>
          <a:p>
            <a:pPr lvl="0">
              <a:defRPr sz="1800"/>
            </a:pPr>
            <a:r>
              <a:rPr lang="en-US" sz="3600" dirty="0"/>
              <a:t>Go to production</a:t>
            </a:r>
          </a:p>
          <a:p>
            <a:pPr lvl="0">
              <a:defRPr sz="1800"/>
            </a:pPr>
            <a:r>
              <a:rPr lang="en-US" sz="3600" b="1" dirty="0"/>
              <a:t>Production failure</a:t>
            </a:r>
          </a:p>
          <a:p>
            <a:endParaRPr lang="en-US" dirty="0"/>
          </a:p>
        </p:txBody>
      </p:sp>
      <p:pic>
        <p:nvPicPr>
          <p:cNvPr id="4" name="dropped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19900" y="1616869"/>
            <a:ext cx="5000625" cy="42481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8077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457199"/>
            <a:ext cx="11176000" cy="507831"/>
          </a:xfrm>
        </p:spPr>
        <p:txBody>
          <a:bodyPr/>
          <a:lstStyle/>
          <a:p>
            <a:r>
              <a:rPr lang="en-US" dirty="0" smtClean="0"/>
              <a:t>Software Development Workflow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08000" y="1392148"/>
            <a:ext cx="6744534" cy="4009465"/>
          </a:xfrm>
        </p:spPr>
        <p:txBody>
          <a:bodyPr/>
          <a:lstStyle/>
          <a:p>
            <a:pPr marL="277178" indent="-277178" defTabSz="406527">
              <a:spcBef>
                <a:spcPts val="825"/>
              </a:spcBef>
              <a:defRPr sz="1800"/>
            </a:pPr>
            <a:r>
              <a:rPr lang="en-US" sz="3600" dirty="0"/>
              <a:t>Write some code</a:t>
            </a:r>
          </a:p>
          <a:p>
            <a:pPr marL="277178" indent="-277178" defTabSz="406527">
              <a:spcBef>
                <a:spcPts val="825"/>
              </a:spcBef>
              <a:defRPr sz="1800"/>
            </a:pPr>
            <a:r>
              <a:rPr lang="en-US" sz="3600" dirty="0"/>
              <a:t>Write and run some </a:t>
            </a:r>
            <a:r>
              <a:rPr lang="en-US" sz="3600" b="1" dirty="0"/>
              <a:t>unit tests</a:t>
            </a:r>
            <a:endParaRPr lang="en-US" sz="3600" dirty="0"/>
          </a:p>
          <a:p>
            <a:pPr marL="277178" indent="-277178" defTabSz="406527">
              <a:spcBef>
                <a:spcPts val="825"/>
              </a:spcBef>
              <a:defRPr sz="1800"/>
            </a:pPr>
            <a:r>
              <a:rPr lang="en-US" sz="3600" dirty="0"/>
              <a:t>Go to pre-production</a:t>
            </a:r>
          </a:p>
          <a:p>
            <a:pPr marL="277178" indent="-277178" defTabSz="406527">
              <a:spcBef>
                <a:spcPts val="825"/>
              </a:spcBef>
              <a:defRPr sz="1800"/>
            </a:pPr>
            <a:r>
              <a:rPr lang="en-US" sz="3600" dirty="0"/>
              <a:t>Run some </a:t>
            </a:r>
            <a:r>
              <a:rPr lang="en-US" sz="3600" b="1" dirty="0"/>
              <a:t>integration/acceptance tests</a:t>
            </a:r>
            <a:endParaRPr lang="en-US" sz="3600" dirty="0"/>
          </a:p>
          <a:p>
            <a:pPr marL="277178" indent="-277178" defTabSz="406527">
              <a:spcBef>
                <a:spcPts val="825"/>
              </a:spcBef>
              <a:defRPr sz="1800"/>
            </a:pPr>
            <a:r>
              <a:rPr lang="en-US" sz="3600" dirty="0"/>
              <a:t>Go to production</a:t>
            </a:r>
          </a:p>
          <a:p>
            <a:pPr marL="277178" indent="-277178" defTabSz="406527">
              <a:spcBef>
                <a:spcPts val="825"/>
              </a:spcBef>
              <a:defRPr sz="1800"/>
            </a:pPr>
            <a:r>
              <a:rPr lang="en-US" sz="3600" b="1" dirty="0"/>
              <a:t>Lowered chance of production failure</a:t>
            </a:r>
          </a:p>
          <a:p>
            <a:endParaRPr lang="en-US" dirty="0"/>
          </a:p>
        </p:txBody>
      </p:sp>
      <p:pic>
        <p:nvPicPr>
          <p:cNvPr id="4" name="dropped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00875" y="1619250"/>
            <a:ext cx="4933951" cy="421030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1021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457199"/>
            <a:ext cx="11176000" cy="507831"/>
          </a:xfrm>
        </p:spPr>
        <p:txBody>
          <a:bodyPr/>
          <a:lstStyle/>
          <a:p>
            <a:r>
              <a:rPr lang="en-US" dirty="0" smtClean="0"/>
              <a:t>Old Chef Cookbook Workflow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08000" y="1392148"/>
            <a:ext cx="6154082" cy="4009465"/>
          </a:xfrm>
        </p:spPr>
        <p:txBody>
          <a:bodyPr/>
          <a:lstStyle/>
          <a:p>
            <a:pPr lvl="0">
              <a:defRPr sz="1800"/>
            </a:pPr>
            <a:r>
              <a:rPr lang="en-US" sz="3600" dirty="0"/>
              <a:t>Write some cookbook code</a:t>
            </a:r>
          </a:p>
          <a:p>
            <a:pPr lvl="0">
              <a:defRPr sz="1800"/>
            </a:pPr>
            <a:r>
              <a:rPr lang="en-US" sz="3600" dirty="0"/>
              <a:t>&lt;ad-hoc verification here&gt;</a:t>
            </a:r>
          </a:p>
          <a:p>
            <a:pPr lvl="0">
              <a:defRPr sz="1800"/>
            </a:pPr>
            <a:r>
              <a:rPr lang="en-US" sz="3600" dirty="0"/>
              <a:t>Go to pre-production</a:t>
            </a:r>
          </a:p>
          <a:p>
            <a:pPr lvl="0">
              <a:defRPr sz="1800"/>
            </a:pPr>
            <a:r>
              <a:rPr lang="en-US" sz="3600" dirty="0"/>
              <a:t>&lt;ad-hoc verification </a:t>
            </a:r>
            <a:r>
              <a:rPr lang="en-US" sz="3600" dirty="0" smtClean="0"/>
              <a:t>here</a:t>
            </a:r>
            <a:endParaRPr lang="en-US" sz="3600" dirty="0"/>
          </a:p>
          <a:p>
            <a:pPr lvl="0">
              <a:defRPr sz="1800"/>
            </a:pPr>
            <a:r>
              <a:rPr lang="en-US" sz="3600" dirty="0"/>
              <a:t>Go to production</a:t>
            </a:r>
          </a:p>
          <a:p>
            <a:pPr lvl="0">
              <a:defRPr sz="1800"/>
            </a:pPr>
            <a:r>
              <a:rPr lang="en-US" sz="3600" b="1" dirty="0"/>
              <a:t>Whoops, broke production</a:t>
            </a:r>
          </a:p>
          <a:p>
            <a:endParaRPr lang="en-US" sz="3600" dirty="0"/>
          </a:p>
        </p:txBody>
      </p:sp>
      <p:pic>
        <p:nvPicPr>
          <p:cNvPr id="4" name="dropped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29425" y="2371725"/>
            <a:ext cx="6083114" cy="282892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2853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457199"/>
            <a:ext cx="11176000" cy="507831"/>
          </a:xfrm>
        </p:spPr>
        <p:txBody>
          <a:bodyPr/>
          <a:lstStyle/>
          <a:p>
            <a:r>
              <a:rPr lang="en-US" dirty="0" smtClean="0"/>
              <a:t>New Chef Cookbook Workflow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08000" y="1392148"/>
            <a:ext cx="6399175" cy="4009465"/>
          </a:xfrm>
        </p:spPr>
        <p:txBody>
          <a:bodyPr/>
          <a:lstStyle/>
          <a:p>
            <a:pPr lvl="0">
              <a:defRPr sz="1800"/>
            </a:pPr>
            <a:r>
              <a:rPr lang="en-US" sz="3600" dirty="0"/>
              <a:t>Write some cookbook code</a:t>
            </a:r>
          </a:p>
          <a:p>
            <a:pPr lvl="0">
              <a:defRPr sz="1800"/>
            </a:pPr>
            <a:r>
              <a:rPr lang="en-US" sz="3600" dirty="0"/>
              <a:t>Check for </a:t>
            </a:r>
            <a:r>
              <a:rPr lang="en-US" sz="3600" b="1" dirty="0"/>
              <a:t>code correctness</a:t>
            </a:r>
            <a:endParaRPr lang="en-US" sz="3600" dirty="0"/>
          </a:p>
          <a:p>
            <a:pPr lvl="0">
              <a:defRPr sz="1800"/>
            </a:pPr>
            <a:r>
              <a:rPr lang="en-US" sz="3600" dirty="0"/>
              <a:t>Write and run some </a:t>
            </a:r>
            <a:r>
              <a:rPr lang="en-US" sz="3600" b="1" dirty="0"/>
              <a:t>unit tests</a:t>
            </a:r>
            <a:endParaRPr lang="en-US" sz="3600" dirty="0"/>
          </a:p>
          <a:p>
            <a:pPr lvl="0">
              <a:defRPr sz="1800"/>
            </a:pPr>
            <a:r>
              <a:rPr lang="en-US" sz="3600" dirty="0"/>
              <a:t>Go to pre-production</a:t>
            </a:r>
          </a:p>
          <a:p>
            <a:pPr lvl="0">
              <a:defRPr sz="1800"/>
            </a:pPr>
            <a:r>
              <a:rPr lang="en-US" sz="3600" dirty="0"/>
              <a:t>Run some </a:t>
            </a:r>
            <a:r>
              <a:rPr lang="en-US" sz="3600" b="1" dirty="0"/>
              <a:t>integration tests</a:t>
            </a:r>
            <a:endParaRPr lang="en-US" sz="3600" dirty="0"/>
          </a:p>
          <a:p>
            <a:pPr lvl="0">
              <a:defRPr sz="1800"/>
            </a:pPr>
            <a:r>
              <a:rPr lang="en-US" sz="3600" dirty="0"/>
              <a:t>Go to production</a:t>
            </a:r>
          </a:p>
          <a:p>
            <a:endParaRPr lang="en-US" dirty="0"/>
          </a:p>
        </p:txBody>
      </p:sp>
      <p:pic>
        <p:nvPicPr>
          <p:cNvPr id="5" name="Picture 4" descr="JeanLucPicar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09867" y="1412575"/>
            <a:ext cx="4305526" cy="344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89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 smtClean="0"/>
              <a:t>Did chef-client complete successfully?</a:t>
            </a:r>
          </a:p>
          <a:p>
            <a:r>
              <a:rPr lang="en-US" sz="4000" dirty="0" smtClean="0"/>
              <a:t>Did the recipe put the node in the desired state?</a:t>
            </a:r>
          </a:p>
          <a:p>
            <a:r>
              <a:rPr lang="en-US" sz="4000" dirty="0" smtClean="0"/>
              <a:t>Are the resources properly defined?</a:t>
            </a:r>
          </a:p>
          <a:p>
            <a:r>
              <a:rPr lang="en-US" sz="4000" dirty="0" smtClean="0"/>
              <a:t>Does the code following our style guide?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5987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457199"/>
            <a:ext cx="11176000" cy="507831"/>
          </a:xfrm>
        </p:spPr>
        <p:txBody>
          <a:bodyPr/>
          <a:lstStyle/>
          <a:p>
            <a:r>
              <a:rPr lang="en-US" dirty="0" smtClean="0"/>
              <a:t>Tools of the Trade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 sz="1800"/>
            </a:pPr>
            <a:r>
              <a:rPr lang="en-US" sz="3600" b="1" dirty="0"/>
              <a:t>Code correctness</a:t>
            </a:r>
            <a:r>
              <a:rPr lang="en-US" sz="3600" dirty="0"/>
              <a:t>: </a:t>
            </a:r>
            <a:r>
              <a:rPr lang="en-US" sz="3600" dirty="0" err="1"/>
              <a:t>Foodcritic</a:t>
            </a:r>
            <a:r>
              <a:rPr lang="en-US" sz="3600" dirty="0"/>
              <a:t>, </a:t>
            </a:r>
            <a:r>
              <a:rPr lang="en-US" sz="3600" dirty="0" err="1"/>
              <a:t>Rubocop</a:t>
            </a:r>
            <a:endParaRPr lang="en-US" sz="3600" dirty="0"/>
          </a:p>
          <a:p>
            <a:pPr lvl="0">
              <a:defRPr sz="1800"/>
            </a:pPr>
            <a:r>
              <a:rPr lang="en-US" sz="3600" b="1" dirty="0"/>
              <a:t>Unit tests</a:t>
            </a:r>
            <a:r>
              <a:rPr lang="en-US" sz="3600" dirty="0"/>
              <a:t>: </a:t>
            </a:r>
            <a:r>
              <a:rPr lang="en-US" sz="3600" dirty="0" err="1"/>
              <a:t>ChefSpec</a:t>
            </a:r>
            <a:endParaRPr lang="en-US" sz="3600" dirty="0"/>
          </a:p>
          <a:p>
            <a:pPr lvl="0">
              <a:defRPr sz="1800"/>
            </a:pPr>
            <a:r>
              <a:rPr lang="en-US" sz="3600" b="1" dirty="0"/>
              <a:t>Integration </a:t>
            </a:r>
            <a:r>
              <a:rPr lang="en-US" sz="3600" b="1" dirty="0" smtClean="0"/>
              <a:t>tests</a:t>
            </a:r>
            <a:r>
              <a:rPr lang="en-US" sz="3600" dirty="0" smtClean="0"/>
              <a:t>: </a:t>
            </a:r>
            <a:r>
              <a:rPr lang="en-US" sz="3600" dirty="0"/>
              <a:t>Test Kitchen, </a:t>
            </a:r>
            <a:r>
              <a:rPr lang="en-US" sz="3600" dirty="0" err="1"/>
              <a:t>ServerSpec</a:t>
            </a:r>
            <a:r>
              <a:rPr lang="en-US" sz="3600" dirty="0"/>
              <a:t>, BATS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6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r>
              <a:rPr lang="en-US" dirty="0" smtClean="0"/>
              <a:t>What Questions</a:t>
            </a:r>
            <a:r>
              <a:rPr lang="en-US" dirty="0"/>
              <a:t> </a:t>
            </a:r>
            <a:r>
              <a:rPr lang="en-US" dirty="0" smtClean="0"/>
              <a:t>Can I Answer For You?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 bwMode="auto">
          <a:xfrm>
            <a:off x="2260314" y="3223327"/>
            <a:ext cx="8229600" cy="1020792"/>
          </a:xfrm>
        </p:spPr>
        <p:txBody>
          <a:bodyPr/>
          <a:lstStyle/>
          <a:p>
            <a:r>
              <a:rPr lang="en-US" dirty="0" smtClean="0"/>
              <a:t>Thank you!</a:t>
            </a:r>
          </a:p>
          <a:p>
            <a:endParaRPr lang="en-US" dirty="0"/>
          </a:p>
          <a:p>
            <a:r>
              <a:rPr lang="en-US" dirty="0" smtClean="0"/>
              <a:t>@</a:t>
            </a:r>
            <a:r>
              <a:rPr lang="en-US" dirty="0" err="1" smtClean="0"/>
              <a:t>nathenharvey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61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Nathen Harvey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900" dirty="0" smtClean="0"/>
              <a:t>VP, Community Development at Chef</a:t>
            </a:r>
          </a:p>
          <a:p>
            <a:r>
              <a:rPr lang="en-US" sz="3900" dirty="0" smtClean="0"/>
              <a:t>Co-host of the Food Fight Show</a:t>
            </a:r>
          </a:p>
          <a:p>
            <a:r>
              <a:rPr lang="en-US" sz="3900" dirty="0" smtClean="0"/>
              <a:t>Co-organizer of </a:t>
            </a:r>
            <a:r>
              <a:rPr lang="en-US" sz="3900" dirty="0" err="1" smtClean="0"/>
              <a:t>DevOpsDC</a:t>
            </a:r>
            <a:r>
              <a:rPr lang="en-US" sz="3900" dirty="0" smtClean="0"/>
              <a:t> </a:t>
            </a:r>
            <a:r>
              <a:rPr lang="en-US" sz="3900" dirty="0" err="1" smtClean="0"/>
              <a:t>meetup</a:t>
            </a:r>
            <a:endParaRPr lang="en-US" sz="3900" dirty="0" smtClean="0"/>
          </a:p>
          <a:p>
            <a:endParaRPr lang="en-US" sz="3900" dirty="0" smtClean="0"/>
          </a:p>
          <a:p>
            <a:r>
              <a:rPr lang="en-US" sz="3900" dirty="0" smtClean="0"/>
              <a:t>Occasional farmer – </a:t>
            </a:r>
            <a:r>
              <a:rPr lang="en-US" sz="3900" dirty="0" smtClean="0">
                <a:hlinkClick r:id="rId2"/>
              </a:rPr>
              <a:t>http://bit.ly/farmer-nathen</a:t>
            </a:r>
            <a:endParaRPr lang="en-US" sz="3900" dirty="0"/>
          </a:p>
          <a:p>
            <a:r>
              <a:rPr lang="en-US" sz="3900" dirty="0" smtClean="0"/>
              <a:t>Love Eggs – </a:t>
            </a:r>
            <a:r>
              <a:rPr lang="en-US" sz="3900" dirty="0" smtClean="0">
                <a:hlinkClick r:id="rId3"/>
              </a:rPr>
              <a:t>http://eggs.chef.io</a:t>
            </a:r>
            <a:endParaRPr lang="en-US" sz="3900" dirty="0" smtClean="0"/>
          </a:p>
          <a:p>
            <a:endParaRPr lang="en-US" sz="3900" dirty="0"/>
          </a:p>
          <a:p>
            <a:r>
              <a:rPr lang="en-US" sz="3900" dirty="0" smtClean="0"/>
              <a:t>@</a:t>
            </a:r>
            <a:r>
              <a:rPr lang="en-US" sz="3900" dirty="0" err="1" smtClean="0"/>
              <a:t>nathenharvey</a:t>
            </a:r>
            <a:endParaRPr lang="en-US" sz="3900" dirty="0" smtClean="0"/>
          </a:p>
          <a:p>
            <a:r>
              <a:rPr lang="en-US" sz="3900" dirty="0" err="1" smtClean="0"/>
              <a:t>nharvey@chef.io</a:t>
            </a:r>
            <a:endParaRPr lang="en-US" sz="3900" dirty="0"/>
          </a:p>
        </p:txBody>
      </p:sp>
      <p:pic>
        <p:nvPicPr>
          <p:cNvPr id="6" name="Picture 5" descr="nathen_bw_r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3895" y="541421"/>
            <a:ext cx="2435726" cy="2435726"/>
          </a:xfrm>
          <a:prstGeom prst="rect">
            <a:avLst/>
          </a:prstGeom>
        </p:spPr>
      </p:pic>
      <p:pic>
        <p:nvPicPr>
          <p:cNvPr id="7" name="Picture 6" descr="foodfight_head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90525" y="4568754"/>
            <a:ext cx="2449763" cy="1259878"/>
          </a:xfrm>
          <a:prstGeom prst="rect">
            <a:avLst/>
          </a:prstGeom>
        </p:spPr>
      </p:pic>
      <p:pic>
        <p:nvPicPr>
          <p:cNvPr id="2" name="Picture 1" descr="Nathen_Harvey___LinkedI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81600" y="4267200"/>
            <a:ext cx="3002782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7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System Administrator?</a:t>
            </a:r>
          </a:p>
        </p:txBody>
      </p:sp>
    </p:spTree>
    <p:extLst>
      <p:ext uri="{BB962C8B-B14F-4D97-AF65-F5344CB8AC3E}">
        <p14:creationId xmlns:p14="http://schemas.microsoft.com/office/powerpoint/2010/main" val="167894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System Administrator?</a:t>
            </a:r>
          </a:p>
          <a:p>
            <a:r>
              <a:rPr lang="en-US" dirty="0" smtClean="0"/>
              <a:t>Developer?</a:t>
            </a:r>
          </a:p>
        </p:txBody>
      </p:sp>
    </p:spTree>
    <p:extLst>
      <p:ext uri="{BB962C8B-B14F-4D97-AF65-F5344CB8AC3E}">
        <p14:creationId xmlns:p14="http://schemas.microsoft.com/office/powerpoint/2010/main" val="272130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System Administrator?</a:t>
            </a:r>
          </a:p>
          <a:p>
            <a:r>
              <a:rPr lang="en-US" dirty="0" smtClean="0"/>
              <a:t>Developer?</a:t>
            </a:r>
          </a:p>
          <a:p>
            <a:r>
              <a:rPr lang="en-US" dirty="0" err="1" smtClean="0"/>
              <a:t>DevOp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0604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System Administrator?</a:t>
            </a:r>
          </a:p>
          <a:p>
            <a:r>
              <a:rPr lang="en-US" dirty="0" smtClean="0"/>
              <a:t>Developer?</a:t>
            </a:r>
          </a:p>
          <a:p>
            <a:r>
              <a:rPr lang="en-US" dirty="0" err="1" smtClean="0"/>
              <a:t>DevOp</a:t>
            </a:r>
            <a:r>
              <a:rPr lang="en-US" dirty="0" smtClean="0"/>
              <a:t>?</a:t>
            </a:r>
          </a:p>
          <a:p>
            <a:r>
              <a:rPr lang="en-US" dirty="0" smtClean="0"/>
              <a:t>Business Person</a:t>
            </a:r>
            <a:r>
              <a:rPr lang="en-US" dirty="0"/>
              <a:t>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665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you experienced?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Experience with Infrastructure as Code or Configuration Management?</a:t>
            </a:r>
          </a:p>
        </p:txBody>
      </p:sp>
    </p:spTree>
    <p:extLst>
      <p:ext uri="{BB962C8B-B14F-4D97-AF65-F5344CB8AC3E}">
        <p14:creationId xmlns:p14="http://schemas.microsoft.com/office/powerpoint/2010/main" val="173037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you experienced?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Experience with Infrastructure as Code or Configuration Management?</a:t>
            </a:r>
          </a:p>
          <a:p>
            <a:r>
              <a:rPr lang="en-US" dirty="0" smtClean="0"/>
              <a:t>Experience with Chef?</a:t>
            </a:r>
          </a:p>
        </p:txBody>
      </p:sp>
    </p:spTree>
    <p:extLst>
      <p:ext uri="{BB962C8B-B14F-4D97-AF65-F5344CB8AC3E}">
        <p14:creationId xmlns:p14="http://schemas.microsoft.com/office/powerpoint/2010/main" val="5088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hef-Template-16x9-Light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2400" dirty="0" err="1" smtClean="0">
            <a:solidFill>
              <a:schemeClr val="accent3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921749B-AEB7-461B-845F-603CABD2525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bb5d761-a2ea-4873-95f7-7a6658fb3ef0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Chef-Template-16x9-Light.potx</Template>
  <TotalTime>9426</TotalTime>
  <Words>856</Words>
  <Application>Microsoft Macintosh PowerPoint</Application>
  <PresentationFormat>Custom</PresentationFormat>
  <Paragraphs>167</Paragraphs>
  <Slides>30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Chef-Template-16x9-Light</vt:lpstr>
      <vt:lpstr>Chef Cookbook Workflow</vt:lpstr>
      <vt:lpstr>Nathen Harvey</vt:lpstr>
      <vt:lpstr>Nathen Harvey</vt:lpstr>
      <vt:lpstr>Hello!</vt:lpstr>
      <vt:lpstr>Hello!</vt:lpstr>
      <vt:lpstr>Hello!</vt:lpstr>
      <vt:lpstr>Hello!</vt:lpstr>
      <vt:lpstr>Are you experienced?</vt:lpstr>
      <vt:lpstr>Are you experienced?</vt:lpstr>
      <vt:lpstr>Are you experienced?</vt:lpstr>
      <vt:lpstr>Which version control system do your use?</vt:lpstr>
      <vt:lpstr>Which version control system do your use?</vt:lpstr>
      <vt:lpstr>Which version control system do your use?</vt:lpstr>
      <vt:lpstr>Which version control system do your use?</vt:lpstr>
      <vt:lpstr>PowerPoint Presentation</vt:lpstr>
      <vt:lpstr>DevOps is a Two-Way Street</vt:lpstr>
      <vt:lpstr>DevOps is a Two-Way Street</vt:lpstr>
      <vt:lpstr>Software Development Workflow</vt:lpstr>
      <vt:lpstr>Software Development Workflow</vt:lpstr>
      <vt:lpstr>Software Development Workflow</vt:lpstr>
      <vt:lpstr>Software Development Workflow</vt:lpstr>
      <vt:lpstr>Software Development Workflow</vt:lpstr>
      <vt:lpstr>Software Development Workflow</vt:lpstr>
      <vt:lpstr>Software Development Workflow</vt:lpstr>
      <vt:lpstr>Old Chef Cookbook Workflow</vt:lpstr>
      <vt:lpstr>New Chef Cookbook Workflow</vt:lpstr>
      <vt:lpstr>Chef Testing</vt:lpstr>
      <vt:lpstr>Tools of the Trade</vt:lpstr>
      <vt:lpstr>What Questions Can I Answer For You?</vt:lpstr>
      <vt:lpstr>PowerPoint Presentation</vt:lpstr>
    </vt:vector>
  </TitlesOfParts>
  <Manager>&lt;Content Manager Name Here&gt;</Manager>
  <Company>Silver Fox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 Presentation</dc:title>
  <dc:subject>Houghton Mifflin Harcourt – 2012 Investor Day</dc:subject>
  <dc:creator>Joshua Jorgensen</dc:creator>
  <dc:description>Template: Louma El-Khoury, Silver Fox Productions Inc.
Formatting:
Event Date: March 12, 2012
Event Location: New York, NY
Audience Type:</dc:description>
  <cp:lastModifiedBy>Nathen Harvey</cp:lastModifiedBy>
  <cp:revision>171</cp:revision>
  <cp:lastPrinted>2015-07-28T02:56:59Z</cp:lastPrinted>
  <dcterms:created xsi:type="dcterms:W3CDTF">2012-09-13T17:36:07Z</dcterms:created>
  <dcterms:modified xsi:type="dcterms:W3CDTF">2015-10-21T17:34:17Z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