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</p:sldMasterIdLst>
  <p:notesMasterIdLst>
    <p:notesMasterId r:id="rId22"/>
  </p:notesMasterIdLst>
  <p:handoutMasterIdLst>
    <p:handoutMasterId r:id="rId23"/>
  </p:handoutMasterIdLst>
  <p:sldIdLst>
    <p:sldId id="256" r:id="rId6"/>
    <p:sldId id="257" r:id="rId7"/>
    <p:sldId id="258" r:id="rId8"/>
    <p:sldId id="260" r:id="rId9"/>
    <p:sldId id="259" r:id="rId10"/>
    <p:sldId id="261" r:id="rId11"/>
    <p:sldId id="262" r:id="rId12"/>
    <p:sldId id="263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BCFD1"/>
    <a:srgbClr val="F0F0F0"/>
    <a:srgbClr val="015068"/>
    <a:srgbClr val="0885AC"/>
    <a:srgbClr val="076F91"/>
    <a:srgbClr val="076E8F"/>
    <a:srgbClr val="06698A"/>
    <a:srgbClr val="015168"/>
    <a:srgbClr val="00B0F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8" autoAdjust="0"/>
    <p:restoredTop sz="96095" autoAdjust="0"/>
  </p:normalViewPr>
  <p:slideViewPr>
    <p:cSldViewPr snapToGrid="0">
      <p:cViewPr>
        <p:scale>
          <a:sx n="65" d="100"/>
          <a:sy n="65" d="100"/>
        </p:scale>
        <p:origin x="-1976" y="-1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5" d="100"/>
          <a:sy n="95" d="100"/>
        </p:scale>
        <p:origin x="281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60895-255A-1C4C-8A7B-48A6FCC47E92}" type="datetime1">
              <a:rPr lang="en-CA" smtClean="0">
                <a:latin typeface="Arial" panose="020B0604020202020204" pitchFamily="34" charset="0"/>
                <a:cs typeface="Arial" panose="020B0604020202020204" pitchFamily="34" charset="0"/>
              </a:rPr>
              <a:t>12/3/14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9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399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0CB99-47E3-46F4-AAEB-3919FBEFC0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1638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FFFB994-B51A-7449-B85A-B64DF9DCCDDC}" type="datetime1">
              <a:rPr lang="en-CA" smtClean="0"/>
              <a:pPr/>
              <a:t>12/3/14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263312-38AA-4E1E-B2B5-0F8F122B2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07159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363" rtl="0" eaLnBrk="1" latinLnBrk="0" hangingPunct="1">
      <a:lnSpc>
        <a:spcPct val="90000"/>
      </a:lnSpc>
      <a:spcAft>
        <a:spcPts val="333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12981" indent="-105829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28070" indent="-115090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482846" indent="-146838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615132" indent="-115090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4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4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chef.com" TargetMode="External"/><Relationship Id="rId4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44022"/>
            <a:ext cx="8229600" cy="1003163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60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3011686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2260314" y="3507225"/>
            <a:ext cx="8229600" cy="553998"/>
          </a:xfrm>
        </p:spPr>
        <p:txBody>
          <a:bodyPr wrap="square" lIns="91440" tIns="91440" rIns="91440" bIns="91440">
            <a:normAutofit/>
          </a:bodyPr>
          <a:lstStyle>
            <a:lvl1pPr marL="0" indent="0">
              <a:buNone/>
              <a:defRPr sz="24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231775" indent="0">
              <a:buNone/>
              <a:defRPr sz="1600" b="1"/>
            </a:lvl2pPr>
            <a:lvl3pPr marL="457200" indent="0">
              <a:buNone/>
              <a:defRPr sz="1600" b="1"/>
            </a:lvl3pPr>
            <a:lvl4pPr marL="630238" indent="0">
              <a:buNone/>
              <a:defRPr sz="1600" b="1"/>
            </a:lvl4pPr>
            <a:lvl5pPr marL="801687" indent="0"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ourier"/>
              </a:rPr>
              <a:t>v0.0.1</a:t>
            </a:r>
            <a:endParaRPr lang="en-US" sz="1000" dirty="0" smtClean="0">
              <a:solidFill>
                <a:schemeClr val="accent3">
                  <a:lumMod val="50000"/>
                </a:schemeClr>
              </a:solidFill>
              <a:latin typeface="+mn-lt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7937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Two Images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7413408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1686372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57200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181344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7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, wrapped i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Two Images, wrapped in bullets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57199" y="1142999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6160237" y="1142542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6181344" y="5486400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6" hasCustomPrompt="1"/>
          </p:nvPr>
        </p:nvSpPr>
        <p:spPr>
          <a:xfrm>
            <a:off x="457200" y="5486400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1686372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7413408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57200" y="2240280"/>
            <a:ext cx="5486400" cy="30632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181344" y="2240280"/>
            <a:ext cx="5486400" cy="30632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48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50850" y="1114425"/>
            <a:ext cx="11233150" cy="26384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Image with Bullets Below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3931920"/>
            <a:ext cx="11201400" cy="2587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17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Code Sample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43000"/>
            <a:ext cx="11201400" cy="5257800"/>
          </a:xfrm>
          <a:ln>
            <a:solidFill>
              <a:schemeClr val="tx1"/>
            </a:solidFill>
            <a:prstDash val="dash"/>
          </a:ln>
        </p:spPr>
        <p:txBody>
          <a:bodyPr lIns="91440">
            <a:normAutofit/>
          </a:bodyPr>
          <a:lstStyle>
            <a:lvl1pPr marL="0" indent="0">
              <a:buNone/>
              <a:defRPr baseline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42608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Code with Bullets Below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143000"/>
            <a:ext cx="11201400" cy="2587752"/>
          </a:xfrm>
          <a:ln>
            <a:solidFill>
              <a:schemeClr val="tx1"/>
            </a:solidFill>
            <a:prstDash val="dash"/>
          </a:ln>
        </p:spPr>
        <p:txBody>
          <a:bodyPr lIns="91440" rIns="9144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/>
                <a:cs typeface="Courier New"/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3931920"/>
            <a:ext cx="11201400" cy="2587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Revealing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Code with Revealing Bullets Below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143000"/>
            <a:ext cx="11201400" cy="2587752"/>
          </a:xfrm>
          <a:ln>
            <a:solidFill>
              <a:schemeClr val="tx1"/>
            </a:solidFill>
            <a:prstDash val="dash"/>
          </a:ln>
        </p:spPr>
        <p:txBody>
          <a:bodyPr lIns="91440" rIns="9144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/>
                <a:cs typeface="Courier New"/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3931920"/>
            <a:ext cx="11201400" cy="2587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06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199" y="1837944"/>
            <a:ext cx="11201400" cy="4471416"/>
          </a:xfrm>
          <a:ln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968875" y="6350000"/>
            <a:ext cx="191233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0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SAVE FILE!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47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 with Filename Reveal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 with Filename Reveal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968875" y="6350000"/>
            <a:ext cx="191233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0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SAVE FILE!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199" y="1837944"/>
            <a:ext cx="11201400" cy="4471416"/>
          </a:xfrm>
          <a:ln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81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xmlns:p14="http://schemas.microsoft.com/office/powerpoint/2010/main"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 with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 with Bullets Below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4215384"/>
            <a:ext cx="11201400" cy="2194560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1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199" y="1837944"/>
            <a:ext cx="11201400" cy="2194560"/>
          </a:xfrm>
          <a:ln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968875" y="6345936"/>
            <a:ext cx="191233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0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SAVE FILE!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4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 with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 with Bullets Left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81344" y="1837944"/>
            <a:ext cx="5486400" cy="4471416"/>
          </a:xfrm>
          <a:ln cap="sq"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/>
                <a:cs typeface="Courier New"/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1837944"/>
            <a:ext cx="5486400" cy="4471416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- Creative Commons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44022"/>
            <a:ext cx="8229600" cy="1003163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60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3011686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2260314" y="3507225"/>
            <a:ext cx="8229600" cy="553998"/>
          </a:xfrm>
        </p:spPr>
        <p:txBody>
          <a:bodyPr wrap="square" lIns="91440" tIns="91440" rIns="91440" bIns="91440">
            <a:normAutofit/>
          </a:bodyPr>
          <a:lstStyle>
            <a:lvl1pPr marL="0" indent="0">
              <a:buNone/>
              <a:defRPr sz="24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231775" indent="0">
              <a:buNone/>
              <a:defRPr sz="1600" b="1"/>
            </a:lvl2pPr>
            <a:lvl3pPr marL="457200" indent="0">
              <a:buNone/>
              <a:defRPr sz="1600" b="1"/>
            </a:lvl3pPr>
            <a:lvl4pPr marL="630238" indent="0">
              <a:buNone/>
              <a:defRPr sz="1600" b="1"/>
            </a:lvl4pPr>
            <a:lvl5pPr marL="801687" indent="0"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ourier"/>
              </a:rPr>
              <a:t>v0.0.1</a:t>
            </a:r>
            <a:endParaRPr lang="en-US" sz="1000" dirty="0" smtClean="0">
              <a:solidFill>
                <a:schemeClr val="accent3">
                  <a:lumMod val="50000"/>
                </a:schemeClr>
              </a:solidFill>
              <a:latin typeface="+mn-lt"/>
              <a:cs typeface="Courier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790459" y="6336158"/>
            <a:ext cx="45720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Chef Fundamentals by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hlinkClick r:id="rId3"/>
              </a:rPr>
              <a:t>Chef Software, Inc.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 is licensed under a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hlinkClick r:id="rId4"/>
              </a:rPr>
              <a:t>Creative Commons Attribution-ShareAlike 4.0 International License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7" name="Picture 6" descr="by-s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00" y="5870331"/>
            <a:ext cx="1228344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4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Comm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57200" y="1143000"/>
            <a:ext cx="11201400" cy="79552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wrap="square" lIns="91440" tIns="45720" rIns="91440" bIns="45720" rtlCol="0">
            <a:noAutofit/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57200" y="2011680"/>
            <a:ext cx="11201400" cy="4297680"/>
          </a:xfr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lIns="91440" tIns="45720" rIns="91440" bIns="45720" anchor="t" anchorCtr="0"/>
          <a:lstStyle>
            <a:lvl1pPr marL="0" indent="0">
              <a:buNone/>
              <a:defRPr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$ Body Level One</a:t>
            </a:r>
          </a:p>
          <a:p>
            <a:pPr lvl="0"/>
            <a:r>
              <a:rPr lang="en-US" dirty="0" smtClean="0"/>
              <a:t>$ Body Level Two</a:t>
            </a:r>
          </a:p>
          <a:p>
            <a:pPr lvl="0"/>
            <a:r>
              <a:rPr lang="en-US" dirty="0" smtClean="0"/>
              <a:t>$ Body Level Three</a:t>
            </a:r>
          </a:p>
          <a:p>
            <a:pPr lvl="0"/>
            <a:r>
              <a:rPr lang="en-US" dirty="0" smtClean="0"/>
              <a:t>$ Body Level Four</a:t>
            </a:r>
          </a:p>
          <a:p>
            <a:pPr lvl="0"/>
            <a:r>
              <a:rPr lang="en-US" dirty="0" smtClean="0"/>
              <a:t>$ Body Level Five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 smtClean="0"/>
              <a:t>Code with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1054341" y="1225296"/>
            <a:ext cx="10571163" cy="547077"/>
          </a:xfrm>
        </p:spPr>
        <p:txBody>
          <a:bodyPr lIns="91440" tIns="0" rIns="91440" bIns="0"/>
          <a:lstStyle>
            <a:lvl1pPr marL="0" indent="0">
              <a:buNone/>
              <a:defRPr sz="4000" b="0" baseline="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 sz="4000">
                <a:latin typeface="Courier"/>
                <a:cs typeface="Courier"/>
              </a:defRPr>
            </a:lvl2pPr>
            <a:lvl3pPr>
              <a:defRPr sz="4000">
                <a:latin typeface="Courier"/>
                <a:cs typeface="Courier"/>
              </a:defRPr>
            </a:lvl3pPr>
            <a:lvl4pPr>
              <a:defRPr sz="4000">
                <a:latin typeface="Courier"/>
                <a:cs typeface="Courier"/>
              </a:defRPr>
            </a:lvl4pPr>
            <a:lvl5pPr>
              <a:defRPr sz="4000"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Enter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4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Command Rev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57200" y="1143000"/>
            <a:ext cx="11201400" cy="79552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wrap="square" lIns="91440" tIns="45720" rIns="91440" bIns="45720" rtlCol="0">
            <a:noAutofit/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57200" y="2011680"/>
            <a:ext cx="11201400" cy="4297680"/>
          </a:xfr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lIns="91440" tIns="45720" rIns="91440" bIns="45720" anchor="t" anchorCtr="0"/>
          <a:lstStyle>
            <a:lvl1pPr marL="0" indent="0">
              <a:buNone/>
              <a:defRPr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$ Body Level One</a:t>
            </a:r>
          </a:p>
          <a:p>
            <a:pPr lvl="0"/>
            <a:r>
              <a:rPr lang="en-US" dirty="0" smtClean="0"/>
              <a:t>$ Body Level Two</a:t>
            </a:r>
          </a:p>
          <a:p>
            <a:pPr lvl="0"/>
            <a:r>
              <a:rPr lang="en-US" dirty="0" smtClean="0"/>
              <a:t>$ Body Level Three</a:t>
            </a:r>
          </a:p>
          <a:p>
            <a:pPr lvl="0"/>
            <a:r>
              <a:rPr lang="en-US" dirty="0" smtClean="0"/>
              <a:t>$ Body Level Four</a:t>
            </a:r>
          </a:p>
          <a:p>
            <a:pPr lvl="0"/>
            <a:r>
              <a:rPr lang="en-US" dirty="0" smtClean="0"/>
              <a:t>$ Body Level Five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 smtClean="0"/>
              <a:t>Code with Command Reveal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1054341" y="1225296"/>
            <a:ext cx="10571163" cy="547077"/>
          </a:xfrm>
        </p:spPr>
        <p:txBody>
          <a:bodyPr lIns="91440" tIns="0" rIns="91440" bIns="0"/>
          <a:lstStyle>
            <a:lvl1pPr marL="0" indent="0">
              <a:buNone/>
              <a:defRPr sz="4000" baseline="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 sz="4000">
                <a:latin typeface="Courier"/>
                <a:cs typeface="Courier"/>
              </a:defRPr>
            </a:lvl2pPr>
            <a:lvl3pPr>
              <a:defRPr sz="4000">
                <a:latin typeface="Courier"/>
                <a:cs typeface="Courier"/>
              </a:defRPr>
            </a:lvl3pPr>
            <a:lvl4pPr>
              <a:defRPr sz="4000">
                <a:latin typeface="Courier"/>
                <a:cs typeface="Courier"/>
              </a:defRPr>
            </a:lvl4pPr>
            <a:lvl5pPr>
              <a:defRPr sz="4000"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Enter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0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xmlns:p14="http://schemas.microsoft.com/office/powerpoint/2010/main"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Outpu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57200" y="1143000"/>
            <a:ext cx="11201400" cy="5257800"/>
          </a:xfr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lIns="91440" tIns="45720" rIns="91440" bIns="45720" anchor="t" anchorCtr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$ Body Level One</a:t>
            </a:r>
          </a:p>
          <a:p>
            <a:pPr lvl="0"/>
            <a:r>
              <a:rPr lang="en-US" dirty="0" smtClean="0"/>
              <a:t>$ Body Level Two</a:t>
            </a:r>
          </a:p>
          <a:p>
            <a:pPr lvl="0"/>
            <a:r>
              <a:rPr lang="en-US" dirty="0" smtClean="0"/>
              <a:t>$ Body Level Three</a:t>
            </a:r>
          </a:p>
          <a:p>
            <a:pPr lvl="0"/>
            <a:r>
              <a:rPr lang="en-US" dirty="0" smtClean="0"/>
              <a:t>$ Body Level Four</a:t>
            </a:r>
          </a:p>
          <a:p>
            <a:pPr lvl="0"/>
            <a:r>
              <a:rPr lang="en-US" dirty="0" smtClean="0"/>
              <a:t>$ Body Level Five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 smtClean="0"/>
              <a:t>Command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19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4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Title and Image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" y="1143000"/>
            <a:ext cx="11201400" cy="52578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91050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7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Title and Media</a:t>
            </a:r>
            <a:endParaRPr lang="en-US" dirty="0"/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0"/>
          </p:nvPr>
        </p:nvSpPr>
        <p:spPr>
          <a:xfrm>
            <a:off x="457200" y="1143000"/>
            <a:ext cx="11201400" cy="52578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91050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8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46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355416"/>
            <a:ext cx="3809999" cy="414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8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72245"/>
            <a:ext cx="8229600" cy="639534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Section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3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ourier"/>
              </a:rPr>
              <a:t>v0.0.1</a:t>
            </a:r>
            <a:endParaRPr lang="en-US" sz="1000" dirty="0" smtClean="0">
              <a:solidFill>
                <a:schemeClr val="accent3">
                  <a:lumMod val="50000"/>
                </a:schemeClr>
              </a:solidFill>
              <a:latin typeface="+mn-lt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6589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with Licens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72245"/>
            <a:ext cx="8229600" cy="639534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Section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3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ourier"/>
              </a:rPr>
              <a:t>v0.0.1</a:t>
            </a:r>
            <a:endParaRPr lang="en-US" sz="1000" dirty="0" smtClean="0">
              <a:solidFill>
                <a:schemeClr val="accent3">
                  <a:lumMod val="50000"/>
                </a:schemeClr>
              </a:solidFill>
              <a:latin typeface="+mn-lt"/>
              <a:cs typeface="Courier"/>
            </a:endParaRPr>
          </a:p>
        </p:txBody>
      </p:sp>
      <p:pic>
        <p:nvPicPr>
          <p:cNvPr id="8" name="Picture 7" descr="by-sa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922" y="6601923"/>
            <a:ext cx="645121" cy="2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3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11201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6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Bullets Split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81344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with Cod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 with Code on Right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6181344" y="1143000"/>
            <a:ext cx="5486400" cy="5257800"/>
          </a:xfrm>
          <a:ln>
            <a:solidFill>
              <a:schemeClr val="tx1"/>
            </a:solidFill>
            <a:prstDash val="dash"/>
          </a:ln>
        </p:spPr>
        <p:txBody>
          <a:bodyPr lIns="91440" tIns="0" rIns="91440">
            <a:normAutofit/>
          </a:bodyPr>
          <a:lstStyle>
            <a:lvl1pPr marL="0" indent="0">
              <a:buNone/>
              <a:defRPr sz="2800">
                <a:latin typeface="Courier New"/>
                <a:cs typeface="Courier New"/>
              </a:defRPr>
            </a:lvl1pPr>
            <a:lvl2pPr marL="231775" indent="0">
              <a:buNone/>
              <a:defRPr>
                <a:latin typeface="Courier"/>
                <a:cs typeface="Courier"/>
              </a:defRPr>
            </a:lvl2pPr>
            <a:lvl3pPr marL="457200" indent="0">
              <a:buNone/>
              <a:defRPr>
                <a:latin typeface="Courier"/>
                <a:cs typeface="Courier"/>
              </a:defRPr>
            </a:lvl3pPr>
            <a:lvl4pPr marL="630238" indent="0">
              <a:buNone/>
              <a:defRPr>
                <a:latin typeface="Courier"/>
                <a:cs typeface="Courier"/>
              </a:defRPr>
            </a:lvl4pPr>
            <a:lvl5pPr marL="801687" indent="0">
              <a:buNone/>
              <a:defRPr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Code</a:t>
            </a:r>
          </a:p>
          <a:p>
            <a:pPr lvl="0"/>
            <a:r>
              <a:rPr lang="en-US" dirty="0" smtClean="0"/>
              <a:t>Code</a:t>
            </a:r>
          </a:p>
          <a:p>
            <a:pPr lvl="0"/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 with Image Right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181344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7413408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 with Image Left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81344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686372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5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2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228600"/>
            <a:ext cx="11201400" cy="6217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457200" y="1143000"/>
            <a:ext cx="11204223" cy="525780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Chef_Vertical_CCan_Reg.png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6099" y="6271846"/>
            <a:ext cx="535901" cy="58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6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26" r:id="rId3"/>
    <p:sldLayoutId id="2147483740" r:id="rId4"/>
    <p:sldLayoutId id="2147483720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7" r:id="rId12"/>
    <p:sldLayoutId id="2147483724" r:id="rId13"/>
    <p:sldLayoutId id="2147483732" r:id="rId14"/>
    <p:sldLayoutId id="2147483756" r:id="rId15"/>
    <p:sldLayoutId id="2147483721" r:id="rId16"/>
    <p:sldLayoutId id="2147483733" r:id="rId17"/>
    <p:sldLayoutId id="2147483734" r:id="rId18"/>
    <p:sldLayoutId id="2147483735" r:id="rId19"/>
    <p:sldLayoutId id="2147483743" r:id="rId20"/>
    <p:sldLayoutId id="2147483744" r:id="rId21"/>
    <p:sldLayoutId id="2147483745" r:id="rId22"/>
    <p:sldLayoutId id="2147483746" r:id="rId23"/>
    <p:sldLayoutId id="2147483748" r:id="rId24"/>
    <p:sldLayoutId id="2147483749" r:id="rId25"/>
    <p:sldLayoutId id="2147483747" r:id="rId26"/>
    <p:sldLayoutId id="2147483723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1" kern="1200" cap="none" spc="0" baseline="0" dirty="0" smtClean="0">
          <a:ln w="3175">
            <a:noFill/>
          </a:ln>
          <a:solidFill>
            <a:schemeClr val="accent1"/>
          </a:solidFill>
          <a:effectLst/>
          <a:latin typeface="+mj-lt"/>
          <a:ea typeface="+mn-ea"/>
          <a:cs typeface="Arial" charset="0"/>
        </a:defRPr>
      </a:lvl1pPr>
    </p:titleStyle>
    <p:bodyStyle>
      <a:lvl1pPr marL="231775" indent="-231775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40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1pPr>
      <a:lvl2pPr marL="457200" indent="-225425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36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2pPr>
      <a:lvl3pPr marL="630238" indent="-173038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32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801688" indent="-171450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28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4pPr>
      <a:lvl5pPr marL="974725" indent="-173038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24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  <p15:guide id="4" orient="horz" pos="4032" userDrawn="1">
          <p15:clr>
            <a:srgbClr val="F26B43"/>
          </p15:clr>
        </p15:guide>
        <p15:guide id="5" pos="320" userDrawn="1">
          <p15:clr>
            <a:srgbClr val="F26B43"/>
          </p15:clr>
        </p15:guide>
        <p15:guide id="6" pos="7360" userDrawn="1">
          <p15:clr>
            <a:srgbClr val="F26B43"/>
          </p15:clr>
        </p15:guide>
        <p15:guide id="7" orient="horz" pos="864" userDrawn="1">
          <p15:clr>
            <a:srgbClr val="F26B43"/>
          </p15:clr>
        </p15:guide>
        <p15:guide id="8" orient="horz" pos="3576" userDrawn="1">
          <p15:clr>
            <a:srgbClr val="F26B43"/>
          </p15:clr>
        </p15:guide>
        <p15:guide id="9" orient="horz" pos="1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Edit Remote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0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Sync: Configure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500" dirty="0" err="1" smtClean="0"/>
              <a:t>cmd</a:t>
            </a:r>
            <a:r>
              <a:rPr lang="en-US" sz="3500" dirty="0" smtClean="0"/>
              <a:t> + shift + P on Mac</a:t>
            </a:r>
          </a:p>
          <a:p>
            <a:endParaRPr lang="en-US" sz="3500" dirty="0"/>
          </a:p>
          <a:p>
            <a:r>
              <a:rPr lang="en-US" sz="3500" dirty="0" smtClean="0"/>
              <a:t>ctrl + shift + P on Windows</a:t>
            </a:r>
          </a:p>
          <a:p>
            <a:endParaRPr lang="en-US" sz="3500" dirty="0"/>
          </a:p>
          <a:p>
            <a:r>
              <a:rPr lang="en-US" sz="3500" dirty="0"/>
              <a:t>ctrl + shift + P on </a:t>
            </a:r>
            <a:r>
              <a:rPr lang="en-US" sz="3500" dirty="0" smtClean="0"/>
              <a:t>Linux</a:t>
            </a:r>
            <a:endParaRPr lang="en-US" sz="3500" dirty="0"/>
          </a:p>
        </p:txBody>
      </p:sp>
      <p:pic>
        <p:nvPicPr>
          <p:cNvPr id="6" name="Picture Placeholder 5" descr="README.md Preview - _Users_nathenharvey_.atom_packages_remote-sync - Atom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588" b="-21588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7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Hostname</a:t>
            </a:r>
          </a:p>
          <a:p>
            <a:pPr lvl="1"/>
            <a:r>
              <a:rPr lang="en-US" dirty="0" smtClean="0"/>
              <a:t>Your IP Address</a:t>
            </a:r>
          </a:p>
          <a:p>
            <a:r>
              <a:rPr lang="en-US" dirty="0" smtClean="0"/>
              <a:t>Port</a:t>
            </a:r>
          </a:p>
          <a:p>
            <a:pPr lvl="1"/>
            <a:r>
              <a:rPr lang="en-US" dirty="0" smtClean="0"/>
              <a:t>22</a:t>
            </a:r>
          </a:p>
          <a:p>
            <a:r>
              <a:rPr lang="en-US" dirty="0" smtClean="0"/>
              <a:t>Target directory</a:t>
            </a:r>
          </a:p>
          <a:p>
            <a:pPr lvl="1"/>
            <a:r>
              <a:rPr lang="en-US" dirty="0" smtClean="0"/>
              <a:t>/home/chef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Placeholder 7" descr=".remote-sync.json - _Users_nathenharvey_Desktop_giltsync - Atom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2" b="-2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6046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Ignore files</a:t>
            </a:r>
          </a:p>
          <a:p>
            <a:pPr lvl="1"/>
            <a:r>
              <a:rPr lang="nl-NL" dirty="0"/>
              <a:t>.</a:t>
            </a:r>
            <a:r>
              <a:rPr lang="nl-NL" dirty="0" err="1"/>
              <a:t>chefdk</a:t>
            </a:r>
            <a:r>
              <a:rPr lang="nl-NL" dirty="0"/>
              <a:t>/**, </a:t>
            </a:r>
            <a:endParaRPr lang="nl-NL" dirty="0" smtClean="0"/>
          </a:p>
          <a:p>
            <a:pPr lvl="1"/>
            <a:r>
              <a:rPr lang="nl-NL" dirty="0" smtClean="0"/>
              <a:t>.</a:t>
            </a:r>
            <a:r>
              <a:rPr lang="nl-NL" dirty="0" err="1"/>
              <a:t>chefdk</a:t>
            </a:r>
            <a:r>
              <a:rPr lang="nl-NL" dirty="0"/>
              <a:t>/**/.*</a:t>
            </a:r>
            <a:r>
              <a:rPr lang="nl-NL" dirty="0" smtClean="0"/>
              <a:t>,</a:t>
            </a:r>
          </a:p>
          <a:p>
            <a:pPr lvl="1"/>
            <a:r>
              <a:rPr lang="nl-NL" dirty="0" smtClean="0"/>
              <a:t>.</a:t>
            </a:r>
            <a:r>
              <a:rPr lang="nl-NL" dirty="0"/>
              <a:t>gem/*</a:t>
            </a:r>
            <a:r>
              <a:rPr lang="nl-NL" dirty="0" smtClean="0"/>
              <a:t>*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Placeholder 7" descr=".remote-sync.json - _Users_nathenharvey_Desktop_giltsync - Atom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2" b="-2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2898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Username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hef</a:t>
            </a:r>
          </a:p>
          <a:p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Click password button</a:t>
            </a:r>
          </a:p>
          <a:p>
            <a:pPr lvl="1"/>
            <a:r>
              <a:rPr lang="en-US" dirty="0" smtClean="0"/>
              <a:t>Enter your password</a:t>
            </a:r>
          </a:p>
          <a:p>
            <a:r>
              <a:rPr lang="en-US" dirty="0" err="1" smtClean="0"/>
              <a:t>uploadOnSave</a:t>
            </a:r>
            <a:endParaRPr lang="en-US" dirty="0" smtClean="0"/>
          </a:p>
          <a:p>
            <a:pPr lvl="1"/>
            <a:r>
              <a:rPr lang="en-US" dirty="0" smtClean="0"/>
              <a:t>Checked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Placeholder 7" descr=".remote-sync.json - _Users_nathenharvey_Desktop_giltsync - Atom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2" b="-2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6364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Sync: Download All</a:t>
            </a:r>
            <a:endParaRPr lang="en-US" dirty="0"/>
          </a:p>
        </p:txBody>
      </p:sp>
      <p:pic>
        <p:nvPicPr>
          <p:cNvPr id="8" name="Picture Placeholder 7" descr=".remote-sync.json - _Users_nathenharvey_Desktop_giltsync - Atom-1.jpg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383" r="-22383"/>
          <a:stretch>
            <a:fillRect/>
          </a:stretch>
        </p:blipFill>
        <p:spPr/>
      </p:pic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3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</a:t>
            </a:r>
            <a:r>
              <a:rPr lang="en-US" dirty="0" err="1" smtClean="0"/>
              <a:t>Chagnes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Local changes are automatically saved on the remote</a:t>
            </a:r>
          </a:p>
          <a:p>
            <a:endParaRPr lang="en-US" dirty="0"/>
          </a:p>
          <a:p>
            <a:r>
              <a:rPr lang="en-US" dirty="0" smtClean="0"/>
              <a:t>Pull down new files using “Download All”</a:t>
            </a:r>
            <a:endParaRPr lang="en-US" dirty="0"/>
          </a:p>
        </p:txBody>
      </p:sp>
      <p:pic>
        <p:nvPicPr>
          <p:cNvPr id="8" name="Picture Placeholder 7" descr=".remote-sync.json - _Users_nathenharvey_Desktop_giltsync - Atom-2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516" b="-20516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0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Configuration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{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204A87"/>
                </a:solidFill>
              </a:rPr>
              <a:t>"transport"</a:t>
            </a:r>
            <a:r>
              <a:rPr lang="en-US" b="1" dirty="0">
                <a:solidFill>
                  <a:srgbClr val="000000"/>
                </a:solidFill>
              </a:rPr>
              <a:t>: </a:t>
            </a:r>
            <a:r>
              <a:rPr lang="en-US" b="1" dirty="0">
                <a:solidFill>
                  <a:srgbClr val="4E9A06"/>
                </a:solidFill>
              </a:rPr>
              <a:t>"</a:t>
            </a:r>
            <a:r>
              <a:rPr lang="en-US" b="1" dirty="0" err="1">
                <a:solidFill>
                  <a:srgbClr val="4E9A06"/>
                </a:solidFill>
              </a:rPr>
              <a:t>scp</a:t>
            </a:r>
            <a:r>
              <a:rPr lang="en-US" b="1" dirty="0">
                <a:solidFill>
                  <a:srgbClr val="4E9A06"/>
                </a:solidFill>
              </a:rPr>
              <a:t>"</a:t>
            </a:r>
            <a:r>
              <a:rPr lang="en-US" b="1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204A87"/>
                </a:solidFill>
              </a:rPr>
              <a:t>"hostname"</a:t>
            </a:r>
            <a:r>
              <a:rPr lang="en-US" b="1" dirty="0">
                <a:solidFill>
                  <a:srgbClr val="000000"/>
                </a:solidFill>
              </a:rPr>
              <a:t>: </a:t>
            </a:r>
            <a:r>
              <a:rPr lang="en-US" b="1" dirty="0">
                <a:solidFill>
                  <a:srgbClr val="4E9A06"/>
                </a:solidFill>
              </a:rPr>
              <a:t>"54.173.151.68"</a:t>
            </a:r>
            <a:r>
              <a:rPr lang="en-US" b="1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204A87"/>
                </a:solidFill>
              </a:rPr>
              <a:t>"port"</a:t>
            </a:r>
            <a:r>
              <a:rPr lang="en-US" b="1" dirty="0">
                <a:solidFill>
                  <a:srgbClr val="000000"/>
                </a:solidFill>
              </a:rPr>
              <a:t>: </a:t>
            </a:r>
            <a:r>
              <a:rPr lang="en-US" b="1" dirty="0">
                <a:solidFill>
                  <a:srgbClr val="4E9A06"/>
                </a:solidFill>
              </a:rPr>
              <a:t>"22"</a:t>
            </a:r>
            <a:r>
              <a:rPr lang="en-US" b="1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204A87"/>
                </a:solidFill>
              </a:rPr>
              <a:t>"username"</a:t>
            </a:r>
            <a:r>
              <a:rPr lang="en-US" b="1" dirty="0">
                <a:solidFill>
                  <a:srgbClr val="000000"/>
                </a:solidFill>
              </a:rPr>
              <a:t>: </a:t>
            </a:r>
            <a:r>
              <a:rPr lang="en-US" b="1" dirty="0">
                <a:solidFill>
                  <a:srgbClr val="4E9A06"/>
                </a:solidFill>
              </a:rPr>
              <a:t>"chef"</a:t>
            </a:r>
            <a:r>
              <a:rPr lang="en-US" b="1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204A87"/>
                </a:solidFill>
              </a:rPr>
              <a:t>"password"</a:t>
            </a:r>
            <a:r>
              <a:rPr lang="en-US" b="1" dirty="0">
                <a:solidFill>
                  <a:srgbClr val="000000"/>
                </a:solidFill>
              </a:rPr>
              <a:t>: </a:t>
            </a:r>
            <a:r>
              <a:rPr lang="en-US" b="1" dirty="0">
                <a:solidFill>
                  <a:srgbClr val="4E9A06"/>
                </a:solidFill>
              </a:rPr>
              <a:t>"</a:t>
            </a:r>
            <a:r>
              <a:rPr lang="en-US" b="1" dirty="0" smtClean="0">
                <a:solidFill>
                  <a:srgbClr val="4E9A06"/>
                </a:solidFill>
              </a:rPr>
              <a:t>chef"</a:t>
            </a:r>
            <a:r>
              <a:rPr lang="en-US" b="1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204A87"/>
                </a:solidFill>
              </a:rPr>
              <a:t>"target"</a:t>
            </a:r>
            <a:r>
              <a:rPr lang="en-US" b="1" dirty="0">
                <a:solidFill>
                  <a:srgbClr val="000000"/>
                </a:solidFill>
              </a:rPr>
              <a:t>: </a:t>
            </a:r>
            <a:r>
              <a:rPr lang="en-US" b="1" dirty="0">
                <a:solidFill>
                  <a:srgbClr val="4E9A06"/>
                </a:solidFill>
              </a:rPr>
              <a:t>"/home/chef"</a:t>
            </a:r>
            <a:r>
              <a:rPr lang="en-US" b="1" dirty="0">
                <a:solidFill>
                  <a:srgbClr val="000000"/>
                </a:solidFill>
              </a:rPr>
              <a:t>,</a:t>
            </a:r>
          </a:p>
          <a:p>
            <a:r>
              <a:rPr lang="it-IT" dirty="0"/>
              <a:t>  </a:t>
            </a:r>
            <a:r>
              <a:rPr lang="it-IT" b="1" dirty="0">
                <a:solidFill>
                  <a:srgbClr val="204A87"/>
                </a:solidFill>
              </a:rPr>
              <a:t>"</a:t>
            </a:r>
            <a:r>
              <a:rPr lang="it-IT" b="1" dirty="0" err="1">
                <a:solidFill>
                  <a:srgbClr val="204A87"/>
                </a:solidFill>
              </a:rPr>
              <a:t>ignore</a:t>
            </a:r>
            <a:r>
              <a:rPr lang="it-IT" b="1" dirty="0">
                <a:solidFill>
                  <a:srgbClr val="204A87"/>
                </a:solidFill>
              </a:rPr>
              <a:t>"</a:t>
            </a:r>
            <a:r>
              <a:rPr lang="it-IT" b="1" dirty="0">
                <a:solidFill>
                  <a:srgbClr val="000000"/>
                </a:solidFill>
              </a:rPr>
              <a:t>: [</a:t>
            </a:r>
          </a:p>
          <a:p>
            <a:r>
              <a:rPr lang="nl-NL" dirty="0"/>
              <a:t>    </a:t>
            </a:r>
            <a:r>
              <a:rPr lang="nl-NL" dirty="0">
                <a:solidFill>
                  <a:srgbClr val="4E9A06"/>
                </a:solidFill>
              </a:rPr>
              <a:t>".</a:t>
            </a:r>
            <a:r>
              <a:rPr lang="nl-NL" dirty="0" err="1">
                <a:solidFill>
                  <a:srgbClr val="4E9A06"/>
                </a:solidFill>
              </a:rPr>
              <a:t>chefdk</a:t>
            </a:r>
            <a:r>
              <a:rPr lang="nl-NL" dirty="0">
                <a:solidFill>
                  <a:srgbClr val="4E9A06"/>
                </a:solidFill>
              </a:rPr>
              <a:t>/**"</a:t>
            </a:r>
            <a:r>
              <a:rPr lang="nl-NL" b="1" dirty="0">
                <a:solidFill>
                  <a:srgbClr val="000000"/>
                </a:solidFill>
              </a:rPr>
              <a:t>,</a:t>
            </a:r>
          </a:p>
          <a:p>
            <a:r>
              <a:rPr lang="nl-NL" dirty="0"/>
              <a:t>    </a:t>
            </a:r>
            <a:r>
              <a:rPr lang="nl-NL" dirty="0">
                <a:solidFill>
                  <a:srgbClr val="4E9A06"/>
                </a:solidFill>
              </a:rPr>
              <a:t>".</a:t>
            </a:r>
            <a:r>
              <a:rPr lang="nl-NL" dirty="0" err="1">
                <a:solidFill>
                  <a:srgbClr val="4E9A06"/>
                </a:solidFill>
              </a:rPr>
              <a:t>chefdk</a:t>
            </a:r>
            <a:r>
              <a:rPr lang="nl-NL" dirty="0">
                <a:solidFill>
                  <a:srgbClr val="4E9A06"/>
                </a:solidFill>
              </a:rPr>
              <a:t>/**/.*"</a:t>
            </a:r>
            <a:r>
              <a:rPr lang="nl-NL" b="1" dirty="0">
                <a:solidFill>
                  <a:srgbClr val="000000"/>
                </a:solidFill>
              </a:rPr>
              <a:t>,</a:t>
            </a:r>
          </a:p>
          <a:p>
            <a:r>
              <a:rPr lang="nl-NL" dirty="0"/>
              <a:t>    </a:t>
            </a:r>
            <a:r>
              <a:rPr lang="nl-NL" dirty="0">
                <a:solidFill>
                  <a:srgbClr val="4E9A06"/>
                </a:solidFill>
              </a:rPr>
              <a:t>".gem/**"</a:t>
            </a:r>
          </a:p>
          <a:p>
            <a:r>
              <a:rPr lang="nl-NL" dirty="0"/>
              <a:t>  </a:t>
            </a:r>
            <a:r>
              <a:rPr lang="nl-NL" b="1" dirty="0">
                <a:solidFill>
                  <a:srgbClr val="000000"/>
                </a:solidFill>
              </a:rPr>
              <a:t>],</a:t>
            </a:r>
          </a:p>
          <a:p>
            <a:r>
              <a:rPr lang="nl-NL" dirty="0"/>
              <a:t>  </a:t>
            </a:r>
            <a:r>
              <a:rPr lang="nl-NL" b="1" dirty="0">
                <a:solidFill>
                  <a:srgbClr val="204A87"/>
                </a:solidFill>
              </a:rPr>
              <a:t>"</a:t>
            </a:r>
            <a:r>
              <a:rPr lang="nl-NL" b="1" dirty="0" err="1">
                <a:solidFill>
                  <a:srgbClr val="204A87"/>
                </a:solidFill>
              </a:rPr>
              <a:t>uploadOnSave</a:t>
            </a:r>
            <a:r>
              <a:rPr lang="nl-NL" b="1" dirty="0">
                <a:solidFill>
                  <a:srgbClr val="204A87"/>
                </a:solidFill>
              </a:rPr>
              <a:t>"</a:t>
            </a:r>
            <a:r>
              <a:rPr lang="nl-NL" b="1" dirty="0">
                <a:solidFill>
                  <a:srgbClr val="000000"/>
                </a:solidFill>
              </a:rPr>
              <a:t>: </a:t>
            </a:r>
            <a:r>
              <a:rPr lang="nl-NL" b="1" dirty="0" err="1">
                <a:solidFill>
                  <a:srgbClr val="204A87"/>
                </a:solidFill>
              </a:rPr>
              <a:t>true</a:t>
            </a:r>
            <a:endParaRPr lang="nl-NL" b="1" dirty="0">
              <a:solidFill>
                <a:srgbClr val="204A87"/>
              </a:solidFill>
            </a:endParaRPr>
          </a:p>
          <a:p>
            <a:r>
              <a:rPr lang="nl-NL" b="1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.remote-</a:t>
            </a:r>
            <a:r>
              <a:rPr lang="en-US" dirty="0" err="1" smtClean="0"/>
              <a:t>sync.json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06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Setup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Our labs include a remote Linux-based workstation</a:t>
            </a:r>
          </a:p>
          <a:p>
            <a:r>
              <a:rPr lang="en-US" dirty="0" smtClean="0"/>
              <a:t>The easiest way to edit files there is using a command line text editor such as</a:t>
            </a:r>
          </a:p>
          <a:p>
            <a:pPr lvl="1"/>
            <a:r>
              <a:rPr lang="en-US" dirty="0" smtClean="0"/>
              <a:t>vim</a:t>
            </a:r>
          </a:p>
          <a:p>
            <a:pPr lvl="1"/>
            <a:r>
              <a:rPr lang="en-US" dirty="0" err="1" smtClean="0"/>
              <a:t>emacs</a:t>
            </a:r>
            <a:endParaRPr lang="en-US" dirty="0" smtClean="0"/>
          </a:p>
          <a:p>
            <a:pPr lvl="1"/>
            <a:r>
              <a:rPr lang="en-US" dirty="0" err="1" smtClean="0"/>
              <a:t>nano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509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This isn’t a class about how to use a command line text editor such as</a:t>
            </a:r>
          </a:p>
          <a:p>
            <a:pPr lvl="1"/>
            <a:r>
              <a:rPr lang="en-US" dirty="0" smtClean="0"/>
              <a:t>vim</a:t>
            </a:r>
          </a:p>
          <a:p>
            <a:pPr lvl="1"/>
            <a:r>
              <a:rPr lang="en-US" dirty="0" err="1" smtClean="0"/>
              <a:t>emacs</a:t>
            </a:r>
            <a:endParaRPr lang="en-US" dirty="0" smtClean="0"/>
          </a:p>
          <a:p>
            <a:pPr lvl="1"/>
            <a:r>
              <a:rPr lang="en-US" dirty="0" err="1" smtClean="0"/>
              <a:t>nano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8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files to the remote workstation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You could copy files back-n-forth between your laptop and the workstation</a:t>
            </a:r>
            <a:r>
              <a:rPr lang="en-US" dirty="0"/>
              <a:t> </a:t>
            </a:r>
            <a:r>
              <a:rPr lang="en-US" dirty="0" smtClean="0"/>
              <a:t>using </a:t>
            </a:r>
            <a:r>
              <a:rPr lang="en-US" dirty="0" err="1" smtClean="0"/>
              <a:t>scp</a:t>
            </a:r>
            <a:endParaRPr lang="en-US" dirty="0" smtClean="0"/>
          </a:p>
          <a:p>
            <a:pPr lvl="1"/>
            <a:r>
              <a:rPr lang="en-US" dirty="0" smtClean="0"/>
              <a:t>But that would be terribly inefficient and error-prone</a:t>
            </a:r>
            <a:endParaRPr lang="en-US" dirty="0"/>
          </a:p>
          <a:p>
            <a:r>
              <a:rPr lang="en-US" dirty="0" smtClean="0"/>
              <a:t>You could synchronize the files using a version control system such as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But that will require some additional setup</a:t>
            </a:r>
          </a:p>
        </p:txBody>
      </p:sp>
    </p:spTree>
    <p:extLst>
      <p:ext uri="{BB962C8B-B14F-4D97-AF65-F5344CB8AC3E}">
        <p14:creationId xmlns:p14="http://schemas.microsoft.com/office/powerpoint/2010/main" val="157464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remote files from your laptop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Your favorite graphical text editor probably supports editing remote files through a plugin</a:t>
            </a:r>
          </a:p>
          <a:p>
            <a:r>
              <a:rPr lang="en-US" dirty="0" smtClean="0"/>
              <a:t>Let’s look at how to set this up in Atom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4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Edit remote files from your local workstation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3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Remote Sync with Atom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3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the Remote Sync Package</a:t>
            </a:r>
            <a:endParaRPr lang="en-US" dirty="0"/>
          </a:p>
        </p:txBody>
      </p:sp>
      <p:pic>
        <p:nvPicPr>
          <p:cNvPr id="7" name="Picture Placeholder 6" descr="untitled - Atom.jpg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294" r="-29294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0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the README</a:t>
            </a:r>
            <a:endParaRPr lang="en-US" dirty="0"/>
          </a:p>
        </p:txBody>
      </p:sp>
      <p:pic>
        <p:nvPicPr>
          <p:cNvPr id="6" name="Picture 5" descr="untitled - Atom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84" y="1179146"/>
            <a:ext cx="5705230" cy="2800433"/>
          </a:xfrm>
          <a:prstGeom prst="rect">
            <a:avLst/>
          </a:prstGeom>
        </p:spPr>
      </p:pic>
      <p:pic>
        <p:nvPicPr>
          <p:cNvPr id="7" name="Picture 6" descr="Settings - _Users_nathenharvey_.atom_packages_remote-sync - Ato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0" y="4148854"/>
            <a:ext cx="6838462" cy="229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48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earnChef-PowerPoint-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2400" dirty="0" err="1" smtClean="0">
            <a:solidFill>
              <a:schemeClr val="accent3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9">
    <a:dk1>
      <a:srgbClr val="3E4346"/>
    </a:dk1>
    <a:lt1>
      <a:srgbClr val="FFFFFF"/>
    </a:lt1>
    <a:dk2>
      <a:srgbClr val="000000"/>
    </a:dk2>
    <a:lt2>
      <a:srgbClr val="FFFFFF"/>
    </a:lt2>
    <a:accent1>
      <a:srgbClr val="F18B21"/>
    </a:accent1>
    <a:accent2>
      <a:srgbClr val="435464"/>
    </a:accent2>
    <a:accent3>
      <a:srgbClr val="7D868C"/>
    </a:accent3>
    <a:accent4>
      <a:srgbClr val="6BB2E2"/>
    </a:accent4>
    <a:accent5>
      <a:srgbClr val="5AB7B2"/>
    </a:accent5>
    <a:accent6>
      <a:srgbClr val="FDB714"/>
    </a:accent6>
    <a:hlink>
      <a:srgbClr val="6BB2E2"/>
    </a:hlink>
    <a:folHlink>
      <a:srgbClr val="FDB714"/>
    </a:folHlink>
  </a:clrScheme>
</a:themeOverride>
</file>

<file path=ppt/theme/themeOverride2.xml><?xml version="1.0" encoding="utf-8"?>
<a:themeOverride xmlns:a="http://schemas.openxmlformats.org/drawingml/2006/main">
  <a:clrScheme name="Custom 9">
    <a:dk1>
      <a:srgbClr val="3E4346"/>
    </a:dk1>
    <a:lt1>
      <a:srgbClr val="FFFFFF"/>
    </a:lt1>
    <a:dk2>
      <a:srgbClr val="000000"/>
    </a:dk2>
    <a:lt2>
      <a:srgbClr val="FFFFFF"/>
    </a:lt2>
    <a:accent1>
      <a:srgbClr val="F18B21"/>
    </a:accent1>
    <a:accent2>
      <a:srgbClr val="435464"/>
    </a:accent2>
    <a:accent3>
      <a:srgbClr val="7D868C"/>
    </a:accent3>
    <a:accent4>
      <a:srgbClr val="6BB2E2"/>
    </a:accent4>
    <a:accent5>
      <a:srgbClr val="5AB7B2"/>
    </a:accent5>
    <a:accent6>
      <a:srgbClr val="FDB714"/>
    </a:accent6>
    <a:hlink>
      <a:srgbClr val="6BB2E2"/>
    </a:hlink>
    <a:folHlink>
      <a:srgbClr val="FDB71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4468</TotalTime>
  <Words>361</Words>
  <Application>Microsoft Macintosh PowerPoint</Application>
  <PresentationFormat>Custom</PresentationFormat>
  <Paragraphs>72</Paragraphs>
  <Slides>16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LearnChef-PowerPoint-Template</vt:lpstr>
      <vt:lpstr>Edit Remote Files</vt:lpstr>
      <vt:lpstr>Lab Setup</vt:lpstr>
      <vt:lpstr>But…</vt:lpstr>
      <vt:lpstr>Copying files to the remote workstation</vt:lpstr>
      <vt:lpstr>Edit remote files from your laptop</vt:lpstr>
      <vt:lpstr>Objective</vt:lpstr>
      <vt:lpstr>Remote Sync with Atom</vt:lpstr>
      <vt:lpstr>Install the Remote Sync Package</vt:lpstr>
      <vt:lpstr>Open the README</vt:lpstr>
      <vt:lpstr>Remote Sync: Configure</vt:lpstr>
      <vt:lpstr>Configuration</vt:lpstr>
      <vt:lpstr>Configuration</vt:lpstr>
      <vt:lpstr>Configuration</vt:lpstr>
      <vt:lpstr>Remote Sync: Download All</vt:lpstr>
      <vt:lpstr>Sync Chagnes</vt:lpstr>
      <vt:lpstr>Manual Configuration</vt:lpstr>
    </vt:vector>
  </TitlesOfParts>
  <Manager>&lt;Content Manager Name Here&gt;</Manager>
  <Company>Silver Fox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subject>Houghton Mifflin Harcourt – 2012 Investor Day</dc:subject>
  <dc:creator>Joshua Jorgensen</dc:creator>
  <dc:description>Template: Louma El-Khoury, Silver Fox Productions Inc.
Formatting:
Event Date: March 12, 2012
Event Location: New York, NY
Audience Type:</dc:description>
  <cp:lastModifiedBy>Nathen harvey</cp:lastModifiedBy>
  <cp:revision>269</cp:revision>
  <cp:lastPrinted>2014-12-03T15:52:58Z</cp:lastPrinted>
  <dcterms:created xsi:type="dcterms:W3CDTF">2012-09-13T17:36:07Z</dcterms:created>
  <dcterms:modified xsi:type="dcterms:W3CDTF">2014-12-03T15:53:00Z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