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4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8D28-DA01-934D-B2A2-AFE04A61D1EA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E7AD-E25F-874C-9051-D026A5E9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12.0,</a:t>
            </a:r>
            <a:r>
              <a:rPr lang="en-US" baseline="0" dirty="0" smtClean="0"/>
              <a:t> chef defaults to verifying certificates.  This was not the case in previous releases.</a:t>
            </a:r>
          </a:p>
          <a:p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r>
              <a:rPr lang="en-US" dirty="0" smtClean="0"/>
              <a:t>/release/12-0/</a:t>
            </a:r>
            <a:r>
              <a:rPr lang="en-US" dirty="0" err="1" smtClean="0"/>
              <a:t>release_notes.html#ssl-certificates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chef-client 12 release, the default value for </a:t>
            </a:r>
            <a:r>
              <a:rPr lang="en-US" dirty="0" err="1" smtClean="0"/>
              <a:t>local_key_generation</a:t>
            </a:r>
            <a:r>
              <a:rPr lang="en-US" dirty="0" smtClean="0"/>
              <a:t> was changed to true and the default value for </a:t>
            </a:r>
            <a:r>
              <a:rPr lang="en-US" dirty="0" err="1" smtClean="0"/>
              <a:t>ssl_verify_mode</a:t>
            </a:r>
            <a:r>
              <a:rPr lang="en-US" dirty="0" smtClean="0"/>
              <a:t> was changed to :</a:t>
            </a:r>
            <a:r>
              <a:rPr lang="en-US" dirty="0" err="1" smtClean="0"/>
              <a:t>verify_peer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r>
              <a:rPr lang="en-US" dirty="0" smtClean="0"/>
              <a:t>/</a:t>
            </a:r>
            <a:r>
              <a:rPr lang="en-US" dirty="0" err="1" smtClean="0"/>
              <a:t>chef_client_security.html#ssl-certificates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14400" y="4978400"/>
            <a:ext cx="9194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1332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SSL</a:t>
            </a:r>
            <a:r>
              <a:rPr sz="3600" spc="-13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V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eri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managemen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794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Cer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cate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4562455" cy="6804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473835" indent="-285750">
              <a:lnSpc>
                <a:spcPts val="42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veri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ying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 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hence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running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  <a:p>
            <a:pPr marL="298450" indent="-285750">
              <a:lnSpc>
                <a:spcPts val="4305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 smtClean="0">
                <a:latin typeface="Arial"/>
                <a:cs typeface="Arial"/>
              </a:rPr>
              <a:t>E</a:t>
            </a:r>
            <a:r>
              <a:rPr lang="en-US" sz="3600" dirty="0" smtClean="0">
                <a:latin typeface="Arial"/>
                <a:cs typeface="Arial"/>
              </a:rPr>
              <a:t>xplicitly e</a:t>
            </a:r>
            <a:r>
              <a:rPr sz="3600" dirty="0" smtClean="0">
                <a:latin typeface="Arial"/>
                <a:cs typeface="Arial"/>
              </a:rPr>
              <a:t>nable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-200" dirty="0">
                <a:latin typeface="Arial"/>
                <a:cs typeface="Arial"/>
              </a:rPr>
              <a:t>V</a:t>
            </a:r>
            <a:r>
              <a:rPr sz="3600" dirty="0">
                <a:latin typeface="Arial"/>
                <a:cs typeface="Arial"/>
              </a:rPr>
              <a:t>eri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ing</a:t>
            </a:r>
          </a:p>
          <a:p>
            <a:pPr marL="298450">
              <a:lnSpc>
                <a:spcPts val="4305"/>
              </a:lnSpc>
            </a:pPr>
            <a:r>
              <a:rPr sz="3600" b="1" spc="-5" dirty="0">
                <a:latin typeface="Courier New"/>
                <a:cs typeface="Courier New"/>
              </a:rPr>
              <a:t>ssl_verify_mod</a:t>
            </a:r>
            <a:r>
              <a:rPr sz="3600" b="1" dirty="0">
                <a:latin typeface="Courier New"/>
                <a:cs typeface="Courier New"/>
              </a:rPr>
              <a:t>e</a:t>
            </a:r>
            <a:r>
              <a:rPr sz="3600" b="1" spc="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:verify_peer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</a:p>
          <a:p>
            <a:pPr>
              <a:lnSpc>
                <a:spcPct val="100000"/>
              </a:lnSpc>
            </a:pPr>
            <a:endParaRPr sz="3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204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wo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ul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kni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command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-</a:t>
            </a:r>
          </a:p>
          <a:p>
            <a:pPr marL="717550" marR="5080" lvl="1" indent="-285750">
              <a:lnSpc>
                <a:spcPct val="98500"/>
              </a:lnSpc>
              <a:spcBef>
                <a:spcPts val="125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check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server 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ells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 valid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</a:p>
          <a:p>
            <a:pPr marL="717550" marR="663575" lvl="1" indent="-285750">
              <a:lnSpc>
                <a:spcPts val="431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fetch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allows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</a:t>
            </a:r>
            <a:r>
              <a:rPr sz="3600" spc="-5" dirty="0">
                <a:latin typeface="Arial"/>
                <a:cs typeface="Arial"/>
              </a:rPr>
              <a:t>r'</a:t>
            </a:r>
            <a:r>
              <a:rPr sz="3600" dirty="0">
                <a:latin typeface="Arial"/>
                <a:cs typeface="Arial"/>
              </a:rPr>
              <a:t>s 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ru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Log Levels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0807700" cy="665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level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:a</a:t>
            </a:r>
            <a:r>
              <a:rPr sz="3600" b="1" spc="-10" dirty="0">
                <a:latin typeface="Arial"/>
                <a:cs typeface="Arial"/>
              </a:rPr>
              <a:t>u</a:t>
            </a:r>
            <a:r>
              <a:rPr sz="3600" b="1" spc="-5" dirty="0"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38C2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suppo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addi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ional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levels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d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b="1" spc="-10" dirty="0">
                <a:latin typeface="Arial"/>
                <a:cs typeface="Arial"/>
              </a:rPr>
              <a:t>bu</a:t>
            </a:r>
            <a:r>
              <a:rPr sz="3600" b="1" spc="-5" dirty="0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in</a:t>
            </a:r>
            <a:r>
              <a:rPr sz="3600" b="1" spc="-5" dirty="0">
                <a:latin typeface="Arial"/>
                <a:cs typeface="Arial"/>
              </a:rPr>
              <a:t>fo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w</a:t>
            </a:r>
            <a:r>
              <a:rPr sz="3600" b="1" dirty="0">
                <a:latin typeface="Arial"/>
                <a:cs typeface="Arial"/>
              </a:rPr>
              <a:t>ar</a:t>
            </a:r>
            <a:r>
              <a:rPr sz="3600" b="1" spc="-5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dirty="0">
                <a:latin typeface="Arial"/>
                <a:cs typeface="Arial"/>
              </a:rPr>
              <a:t>:err</a:t>
            </a:r>
            <a:r>
              <a:rPr sz="3600" b="1" spc="-10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dirty="0">
                <a:latin typeface="Arial"/>
                <a:cs typeface="Arial"/>
              </a:rPr>
              <a:t>:fata</a:t>
            </a:r>
            <a:r>
              <a:rPr sz="3600" b="1" spc="-5" dirty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38C2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Re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erence</a:t>
            </a:r>
            <a:r>
              <a:rPr sz="3600" spc="-5" dirty="0">
                <a:latin typeface="Arial"/>
                <a:cs typeface="Arial"/>
              </a:rPr>
              <a:t>: </a:t>
            </a:r>
            <a:r>
              <a:rPr sz="3600" u="heavy" dirty="0">
                <a:latin typeface="Arial"/>
                <a:cs typeface="Arial"/>
              </a:rPr>
              <a:t>h</a:t>
            </a:r>
            <a:r>
              <a:rPr sz="3600" u="heavy" spc="-10" dirty="0">
                <a:latin typeface="Arial"/>
                <a:cs typeface="Arial"/>
              </a:rPr>
              <a:t>tt</a:t>
            </a:r>
            <a:r>
              <a:rPr sz="3600" u="heavy" dirty="0">
                <a:latin typeface="Arial"/>
                <a:cs typeface="Arial"/>
              </a:rPr>
              <a:t>p</a:t>
            </a:r>
            <a:r>
              <a:rPr sz="3600" u="heavy" spc="-5" dirty="0">
                <a:latin typeface="Arial"/>
                <a:cs typeface="Arial"/>
              </a:rPr>
              <a:t>s</a:t>
            </a:r>
            <a:r>
              <a:rPr sz="3600" u="heavy" spc="-10" dirty="0">
                <a:latin typeface="Arial"/>
                <a:cs typeface="Arial"/>
              </a:rPr>
              <a:t>://</a:t>
            </a:r>
            <a:r>
              <a:rPr sz="3600" u="heavy" dirty="0">
                <a:latin typeface="Arial"/>
                <a:cs typeface="Arial"/>
              </a:rPr>
              <a:t>do</a:t>
            </a:r>
            <a:r>
              <a:rPr sz="3600" u="heavy" spc="-5" dirty="0">
                <a:latin typeface="Arial"/>
                <a:cs typeface="Arial"/>
              </a:rPr>
              <a:t>cs</a:t>
            </a:r>
            <a:r>
              <a:rPr sz="3600" u="heavy" spc="-10" dirty="0">
                <a:latin typeface="Arial"/>
                <a:cs typeface="Arial"/>
              </a:rPr>
              <a:t>.</a:t>
            </a:r>
            <a:r>
              <a:rPr sz="3600" u="heavy" dirty="0">
                <a:latin typeface="Arial"/>
                <a:cs typeface="Arial"/>
              </a:rPr>
              <a:t>che</a:t>
            </a:r>
            <a:r>
              <a:rPr sz="3600" u="heavy" spc="-10" dirty="0">
                <a:latin typeface="Arial"/>
                <a:cs typeface="Arial"/>
              </a:rPr>
              <a:t>f.</a:t>
            </a:r>
            <a:r>
              <a:rPr sz="3600" u="heavy" dirty="0">
                <a:latin typeface="Arial"/>
                <a:cs typeface="Arial"/>
              </a:rPr>
              <a:t>io</a:t>
            </a:r>
            <a:r>
              <a:rPr sz="3600" u="heavy" spc="-10" dirty="0">
                <a:latin typeface="Arial"/>
                <a:cs typeface="Arial"/>
              </a:rPr>
              <a:t>/</a:t>
            </a:r>
            <a:r>
              <a:rPr sz="3600" u="heavy" dirty="0">
                <a:latin typeface="Arial"/>
                <a:cs typeface="Arial"/>
              </a:rPr>
              <a:t>con</a:t>
            </a:r>
            <a:r>
              <a:rPr sz="3600" u="heavy" spc="-10" dirty="0">
                <a:latin typeface="Arial"/>
                <a:cs typeface="Arial"/>
              </a:rPr>
              <a:t>f</a:t>
            </a:r>
            <a:r>
              <a:rPr sz="3600" u="heavy" dirty="0">
                <a:latin typeface="Arial"/>
                <a:cs typeface="Arial"/>
              </a:rPr>
              <a:t>ig_rb_clien</a:t>
            </a:r>
            <a:r>
              <a:rPr sz="3600" u="heavy" spc="-10" dirty="0">
                <a:latin typeface="Arial"/>
                <a:cs typeface="Arial"/>
              </a:rPr>
              <a:t>t.</a:t>
            </a:r>
            <a:r>
              <a:rPr sz="3600" u="heavy" dirty="0">
                <a:latin typeface="Arial"/>
                <a:cs typeface="Arial"/>
              </a:rPr>
              <a:t>h</a:t>
            </a:r>
            <a:r>
              <a:rPr sz="3600" u="heavy" spc="-10" dirty="0">
                <a:latin typeface="Arial"/>
                <a:cs typeface="Arial"/>
              </a:rPr>
              <a:t>t</a:t>
            </a:r>
            <a:r>
              <a:rPr sz="3600" u="heavy" dirty="0">
                <a:latin typeface="Arial"/>
                <a:cs typeface="Arial"/>
              </a:rPr>
              <a:t>ml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/>
              <a:t>roles/base.rb</a:t>
            </a:r>
          </a:p>
          <a:p>
            <a:pPr marL="228600">
              <a:lnSpc>
                <a:spcPct val="100000"/>
              </a:lnSpc>
              <a:spcBef>
                <a:spcPts val="2860"/>
              </a:spcBef>
            </a:pPr>
            <a:r>
              <a:rPr sz="3000" dirty="0">
                <a:solidFill>
                  <a:srgbClr val="008F00"/>
                </a:solidFill>
              </a:rPr>
              <a:t>name </a:t>
            </a:r>
            <a:r>
              <a:rPr sz="3000" dirty="0">
                <a:solidFill>
                  <a:srgbClr val="C8352B"/>
                </a:solidFill>
              </a:rPr>
              <a:t>"base"</a:t>
            </a:r>
            <a:endParaRPr sz="3000"/>
          </a:p>
          <a:p>
            <a:pPr marL="228600">
              <a:lnSpc>
                <a:spcPct val="100000"/>
              </a:lnSpc>
            </a:pPr>
            <a:r>
              <a:rPr sz="3000" spc="-5" dirty="0"/>
              <a:t>descriptio</a:t>
            </a:r>
            <a:r>
              <a:rPr sz="3000" dirty="0"/>
              <a:t>n </a:t>
            </a:r>
            <a:r>
              <a:rPr sz="3000" spc="-5" dirty="0">
                <a:solidFill>
                  <a:srgbClr val="C8352B"/>
                </a:solidFill>
              </a:rPr>
              <a:t>"Bas</a:t>
            </a:r>
            <a:r>
              <a:rPr sz="3000" dirty="0">
                <a:solidFill>
                  <a:srgbClr val="C8352B"/>
                </a:solidFill>
              </a:rPr>
              <a:t>e </a:t>
            </a:r>
            <a:r>
              <a:rPr sz="3000" spc="-5" dirty="0">
                <a:solidFill>
                  <a:srgbClr val="C8352B"/>
                </a:solidFill>
              </a:rPr>
              <a:t>Serve</a:t>
            </a:r>
            <a:r>
              <a:rPr sz="3000" dirty="0">
                <a:solidFill>
                  <a:srgbClr val="C8352B"/>
                </a:solidFill>
              </a:rPr>
              <a:t>r Role"</a:t>
            </a:r>
            <a:endParaRPr sz="3000"/>
          </a:p>
          <a:p>
            <a:pPr marL="228600">
              <a:lnSpc>
                <a:spcPct val="100000"/>
              </a:lnSpc>
            </a:pPr>
            <a:r>
              <a:rPr sz="3000" dirty="0"/>
              <a:t>run_list </a:t>
            </a:r>
            <a:r>
              <a:rPr sz="3000" dirty="0">
                <a:solidFill>
                  <a:srgbClr val="B51A00"/>
                </a:solidFill>
              </a:rPr>
              <a:t>"recipe[chef-client::delete_validation]</a:t>
            </a:r>
            <a:r>
              <a:rPr sz="3000" spc="-5" dirty="0">
                <a:solidFill>
                  <a:srgbClr val="B51A00"/>
                </a:solidFill>
              </a:rPr>
              <a:t>"</a:t>
            </a:r>
            <a:r>
              <a:rPr sz="3000" dirty="0"/>
              <a:t>,</a:t>
            </a:r>
            <a:endParaRPr sz="3000"/>
          </a:p>
        </p:txBody>
      </p:sp>
      <p:sp>
        <p:nvSpPr>
          <p:cNvPr id="45" name="object 45"/>
          <p:cNvSpPr txBox="1"/>
          <p:nvPr/>
        </p:nvSpPr>
        <p:spPr>
          <a:xfrm>
            <a:off x="971550" y="3956050"/>
            <a:ext cx="6985000" cy="495300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"recipe[chef-client::config]</a:t>
            </a:r>
            <a:r>
              <a:rPr sz="3000" spc="-5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sz="3000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16453" y="4019550"/>
            <a:ext cx="50558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"recipe[chef-client]</a:t>
            </a:r>
            <a:r>
              <a:rPr sz="3000" spc="-5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sz="3000" dirty="0">
                <a:latin typeface="Courier New"/>
                <a:cs typeface="Courier New"/>
              </a:rPr>
              <a:t>, </a:t>
            </a: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"recipe[users]"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8700" y="4476750"/>
            <a:ext cx="688467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"recipe[ntp]"</a:t>
            </a:r>
            <a:r>
              <a:rPr sz="3000" dirty="0">
                <a:latin typeface="Courier New"/>
                <a:cs typeface="Courier New"/>
              </a:rPr>
              <a:t>, </a:t>
            </a: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"recipe[motd]"</a:t>
            </a:r>
            <a:r>
              <a:rPr sz="3000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default_attributes({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09068" y="6229350"/>
            <a:ext cx="3653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"ssl_verify_mode"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50173" y="6229350"/>
            <a:ext cx="38665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":verify_peer"</a:t>
            </a:r>
            <a:r>
              <a:rPr sz="280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8700" y="6661150"/>
            <a:ext cx="600075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2860">
              <a:lnSpc>
                <a:spcPct val="100000"/>
              </a:lnSpc>
            </a:pP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"log_level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":info"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147800" y="635000"/>
            <a:ext cx="11938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385" rIns="0" bIns="0" rtlCol="0">
            <a:spAutoFit/>
          </a:bodyPr>
          <a:lstStyle/>
          <a:p>
            <a:pPr marL="12700">
              <a:lnSpc>
                <a:spcPts val="583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c</a:t>
            </a:r>
            <a:r>
              <a:rPr sz="4900" spc="-10" dirty="0"/>
              <a:t>h</a:t>
            </a:r>
            <a:r>
              <a:rPr sz="4900" spc="-5" dirty="0"/>
              <a:t>ef-c</a:t>
            </a:r>
            <a:r>
              <a:rPr sz="4900" spc="-10" dirty="0"/>
              <a:t>li</a:t>
            </a:r>
            <a:r>
              <a:rPr sz="4900" spc="-5" dirty="0"/>
              <a:t>e</a:t>
            </a:r>
            <a:r>
              <a:rPr sz="4900" spc="-10" dirty="0"/>
              <a:t>n</a:t>
            </a:r>
            <a:r>
              <a:rPr sz="4900" spc="-5" dirty="0"/>
              <a:t>t::c</a:t>
            </a:r>
            <a:r>
              <a:rPr sz="4900" spc="-10" dirty="0"/>
              <a:t>on</a:t>
            </a:r>
            <a:r>
              <a:rPr sz="4900" spc="-5" dirty="0"/>
              <a:t>f</a:t>
            </a:r>
            <a:r>
              <a:rPr sz="4900" spc="-10" dirty="0"/>
              <a:t>i</a:t>
            </a:r>
            <a:r>
              <a:rPr sz="4900" spc="-5" dirty="0"/>
              <a:t>g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sz="4900" spc="-10" dirty="0"/>
              <a:t>b</a:t>
            </a:r>
            <a:r>
              <a:rPr sz="4900" spc="-5" dirty="0"/>
              <a:t>ase </a:t>
            </a:r>
            <a:r>
              <a:rPr sz="4900" spc="-10" dirty="0"/>
              <a:t>role</a:t>
            </a:r>
            <a:endParaRPr sz="4900"/>
          </a:p>
        </p:txBody>
      </p:sp>
      <p:sp>
        <p:nvSpPr>
          <p:cNvPr id="55" name="object 55"/>
          <p:cNvSpPr/>
          <p:nvPr/>
        </p:nvSpPr>
        <p:spPr>
          <a:xfrm>
            <a:off x="857250" y="4921250"/>
            <a:ext cx="14592300" cy="3479800"/>
          </a:xfrm>
          <a:custGeom>
            <a:avLst/>
            <a:gdLst/>
            <a:ahLst/>
            <a:cxnLst/>
            <a:rect l="l" t="t" r="r" b="b"/>
            <a:pathLst>
              <a:path w="14592300" h="3479800">
                <a:moveTo>
                  <a:pt x="0" y="3479800"/>
                </a:moveTo>
                <a:lnTo>
                  <a:pt x="14592300" y="3479800"/>
                </a:lnTo>
                <a:lnTo>
                  <a:pt x="14592300" y="0"/>
                </a:lnTo>
                <a:lnTo>
                  <a:pt x="0" y="0"/>
                </a:lnTo>
                <a:lnTo>
                  <a:pt x="0" y="3479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433264" y="5327650"/>
          <a:ext cx="391095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759"/>
                <a:gridCol w="640179"/>
                <a:gridCol w="355016"/>
              </a:tblGrid>
              <a:tr h="444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44500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"config" </a:t>
                      </a:r>
                      <a:r>
                        <a:rPr sz="2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657600"/>
            <a:ext cx="14605000" cy="5168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96359"/>
            <a:ext cx="13315950" cy="433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"chef-client::config", "chef-client"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Cookbooks...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79600"/>
            <a:ext cx="14655800" cy="1181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t /etc/chef/client.rb</a:t>
            </a:r>
            <a:endParaRPr sz="4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g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5" dirty="0"/>
              <a:t>d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>
              <a:latin typeface="Courier New"/>
              <a:cs typeface="Courier New"/>
            </a:endParaRPr>
          </a:p>
          <a:p>
            <a:pPr marL="419100" marR="3960495"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:verify_peer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log_leve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:info</a:t>
            </a:r>
            <a:endParaRPr sz="4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S</a:t>
            </a:r>
            <a:r>
              <a:rPr sz="4950" spc="5" dirty="0"/>
              <a:t>p</a:t>
            </a:r>
            <a:r>
              <a:rPr sz="4950" spc="10" dirty="0"/>
              <a:t>ec</a:t>
            </a:r>
            <a:r>
              <a:rPr sz="4950" spc="-5" dirty="0"/>
              <a:t>i</a:t>
            </a:r>
            <a:r>
              <a:rPr sz="4950" spc="10" dirty="0"/>
              <a:t>a</a:t>
            </a:r>
            <a:r>
              <a:rPr sz="4950" dirty="0"/>
              <a:t>l </a:t>
            </a:r>
            <a:r>
              <a:rPr sz="4950" spc="10" dirty="0"/>
              <a:t>Ha</a:t>
            </a:r>
            <a:r>
              <a:rPr sz="4950" spc="5" dirty="0"/>
              <a:t>nd</a:t>
            </a:r>
            <a:r>
              <a:rPr sz="4950" spc="-5" dirty="0"/>
              <a:t>li</a:t>
            </a:r>
            <a:r>
              <a:rPr sz="4950" spc="5" dirty="0"/>
              <a:t>n</a:t>
            </a:r>
            <a:r>
              <a:rPr sz="4950" spc="10" dirty="0"/>
              <a:t>g</a:t>
            </a:r>
            <a:r>
              <a:rPr sz="4950" dirty="0"/>
              <a:t> </a:t>
            </a:r>
            <a:r>
              <a:rPr sz="4950" spc="5" dirty="0"/>
              <a:t>for</a:t>
            </a:r>
            <a:r>
              <a:rPr sz="4950" dirty="0"/>
              <a:t> </a:t>
            </a:r>
            <a:r>
              <a:rPr sz="4950" spc="10" dirty="0"/>
              <a:t>N</a:t>
            </a:r>
            <a:r>
              <a:rPr sz="4950" spc="5" dirty="0"/>
              <a:t>on</a:t>
            </a:r>
            <a:r>
              <a:rPr sz="4950" spc="10" dirty="0"/>
              <a:t>-CA</a:t>
            </a:r>
            <a:r>
              <a:rPr sz="4950" spc="-185" dirty="0"/>
              <a:t> </a:t>
            </a:r>
            <a:r>
              <a:rPr sz="4950" spc="10" dirty="0"/>
              <a:t>S</a:t>
            </a:r>
            <a:r>
              <a:rPr sz="4950" dirty="0"/>
              <a:t>ign</a:t>
            </a:r>
            <a:r>
              <a:rPr sz="4950" spc="10" dirty="0"/>
              <a:t>ed</a:t>
            </a:r>
            <a:r>
              <a:rPr sz="4950" dirty="0"/>
              <a:t> </a:t>
            </a:r>
            <a:r>
              <a:rPr sz="4950" spc="10" dirty="0"/>
              <a:t>Ce</a:t>
            </a:r>
            <a:r>
              <a:rPr sz="4950" spc="5" dirty="0"/>
              <a:t>rt</a:t>
            </a:r>
            <a:r>
              <a:rPr sz="4950" spc="-5" dirty="0"/>
              <a:t>i</a:t>
            </a:r>
            <a:r>
              <a:rPr sz="4950" spc="5" dirty="0"/>
              <a:t>f</a:t>
            </a:r>
            <a:r>
              <a:rPr sz="4950" spc="-5" dirty="0"/>
              <a:t>i</a:t>
            </a:r>
            <a:r>
              <a:rPr sz="4950" spc="5" dirty="0"/>
              <a:t>cates</a:t>
            </a:r>
            <a:endParaRPr sz="49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4241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75" dirty="0">
                <a:latin typeface="Arial"/>
                <a:cs typeface="Arial"/>
              </a:rPr>
              <a:t>f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signed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</a:t>
            </a:r>
            <a:r>
              <a:rPr sz="4800" spc="-5" dirty="0">
                <a:latin typeface="Arial"/>
                <a:cs typeface="Arial"/>
              </a:rPr>
              <a:t>A,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175" dirty="0">
                <a:latin typeface="Arial"/>
                <a:cs typeface="Arial"/>
              </a:rPr>
              <a:t>r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sel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-signed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fetch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</a:t>
            </a:r>
            <a:r>
              <a:rPr sz="5250" dirty="0"/>
              <a:t>etch </a:t>
            </a:r>
            <a:r>
              <a:rPr sz="5250" spc="5" dirty="0"/>
              <a:t>H</a:t>
            </a:r>
            <a:r>
              <a:rPr sz="5250" spc="-5" dirty="0"/>
              <a:t>o</a:t>
            </a:r>
            <a:r>
              <a:rPr sz="5250" dirty="0"/>
              <a:t>sted </a:t>
            </a:r>
            <a:r>
              <a:rPr sz="5250" spc="5" dirty="0"/>
              <a:t>C</a:t>
            </a:r>
            <a:r>
              <a:rPr sz="5250" spc="-5" dirty="0"/>
              <a:t>h</a:t>
            </a:r>
            <a:r>
              <a:rPr sz="5250" dirty="0"/>
              <a:t>e</a:t>
            </a:r>
            <a:r>
              <a:rPr sz="5250" spc="95" dirty="0"/>
              <a:t>f</a:t>
            </a:r>
            <a:r>
              <a:rPr sz="5250" spc="-200" dirty="0"/>
              <a:t>’</a:t>
            </a:r>
            <a:r>
              <a:rPr sz="5250" dirty="0"/>
              <a:t>s SSL</a:t>
            </a:r>
            <a:r>
              <a:rPr sz="5250" spc="-95" dirty="0"/>
              <a:t> </a:t>
            </a:r>
            <a:r>
              <a:rPr sz="5250" dirty="0"/>
              <a:t>cert</a:t>
            </a:r>
            <a:r>
              <a:rPr sz="5250" spc="-5" dirty="0"/>
              <a:t>i</a:t>
            </a:r>
            <a:r>
              <a:rPr sz="5250" dirty="0"/>
              <a:t>f</a:t>
            </a:r>
            <a:r>
              <a:rPr sz="5250" spc="-5" dirty="0"/>
              <a:t>i</a:t>
            </a:r>
            <a:r>
              <a:rPr sz="5250" dirty="0"/>
              <a:t>cate</a:t>
            </a:r>
            <a:endParaRPr sz="525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3475" y="3919219"/>
            <a:ext cx="16351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WARNING: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944288" y="3919219"/>
            <a:ext cx="24396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59908" y="3919219"/>
            <a:ext cx="8305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65916" y="3919219"/>
            <a:ext cx="84759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api.opscode.co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wil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fetche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3475" y="4312919"/>
            <a:ext cx="143383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3087" y="4312919"/>
            <a:ext cx="24396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trusted_cert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707" y="4312919"/>
            <a:ext cx="90798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director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(C:/Users/you/.chef/trusted_certs).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3475" y="5100319"/>
            <a:ext cx="264096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ha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no shoul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verify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49094" y="5100319"/>
            <a:ext cx="1109154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ts val="31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mean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correc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You th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authenticit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after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3475" y="5887719"/>
            <a:ext cx="445198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downloading.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Addin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certificat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61110" y="6675119"/>
            <a:ext cx="26409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*.opscode.com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77932" y="6675119"/>
            <a:ext cx="44519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n C:/Users/you/.chef/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3475" y="7068819"/>
            <a:ext cx="1229931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trusted_certs/wildcard_opscode_com.crt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ts val="3100"/>
              </a:lnSpc>
              <a:spcBef>
                <a:spcPts val="110"/>
              </a:spcBef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Addin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certificat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DigiCer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Secur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n C:/Users/ you/.chef/trusted_certs/DigiCert_Secure_Server_CA.crt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84044" cy="318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smtClean="0">
                <a:latin typeface="Arial"/>
                <a:cs typeface="Arial"/>
              </a:rPr>
              <a:t>W</a:t>
            </a:r>
            <a:r>
              <a:rPr sz="4800" smtClean="0">
                <a:latin typeface="Arial"/>
                <a:cs typeface="Arial"/>
              </a:rPr>
              <a:t>ha</a:t>
            </a:r>
            <a:r>
              <a:rPr sz="4800" spc="-5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-5" dirty="0">
                <a:latin typeface="Arial"/>
                <a:cs typeface="Arial"/>
              </a:rPr>
              <a:t>r'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77644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  <a:endParaRPr sz="705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13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 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 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chef-client</a:t>
            </a:r>
            <a:endParaRPr sz="4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165"/>
              </a:spcBef>
            </a:pP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accomplish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sks.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61515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client.rb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(runi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SM</a:t>
            </a:r>
            <a:r>
              <a:rPr sz="4800" spc="-54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c</a:t>
            </a:r>
            <a:r>
              <a:rPr sz="6700" spc="-10" dirty="0"/>
              <a:t>oo</a:t>
            </a:r>
            <a:r>
              <a:rPr sz="6700" spc="-5" dirty="0"/>
              <a:t>k</a:t>
            </a:r>
            <a:r>
              <a:rPr sz="6700" spc="-10" dirty="0"/>
              <a:t>boo</a:t>
            </a:r>
            <a:r>
              <a:rPr sz="6700" spc="-5" dirty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chef-client::service</a:t>
            </a:r>
            <a:endParaRPr sz="48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800" dirty="0">
                <a:latin typeface="Arial"/>
                <a:cs typeface="Arial"/>
              </a:rPr>
              <a:t>(via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chef-client::defaul</a:t>
            </a:r>
            <a:r>
              <a:rPr sz="4800" spc="-5" dirty="0">
                <a:latin typeface="Courier New"/>
                <a:cs typeface="Courier New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chef-client::delete_validation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w node1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nod</a:t>
            </a:r>
            <a:r>
              <a:rPr dirty="0"/>
              <a:t>e1</a:t>
            </a:r>
            <a:r>
              <a:rPr spc="-5" dirty="0"/>
              <a:t>'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Li</a:t>
            </a:r>
            <a:r>
              <a:rPr dirty="0"/>
              <a:t>st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5225" y="4135120"/>
            <a:ext cx="1783714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3615" y="4135120"/>
            <a:ext cx="3566795" cy="221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51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_default centos63.example.com 10.160.201.90</a:t>
            </a:r>
            <a:endParaRPr sz="2300" dirty="0">
              <a:latin typeface="Courier New"/>
              <a:cs typeface="Courier New"/>
            </a:endParaRPr>
          </a:p>
          <a:p>
            <a:pPr marR="883919">
              <a:lnSpc>
                <a:spcPct val="1051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role</a:t>
            </a:r>
            <a:r>
              <a:rPr sz="2300" spc="2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2300" spc="2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2300" spc="20" dirty="0" smtClean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endParaRPr lang="en-US" sz="2300" spc="2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R="883919">
              <a:lnSpc>
                <a:spcPct val="105100"/>
              </a:lnSpc>
            </a:pPr>
            <a:r>
              <a:rPr lang="en-US" sz="2300" spc="15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2300" spc="20" dirty="0" smtClean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base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5225" y="4503420"/>
            <a:ext cx="213995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Environment: FQDN: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IP: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78575" y="5608320"/>
            <a:ext cx="89154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5225" y="5976620"/>
            <a:ext cx="1426845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Roles: Recipes: apache,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3615" y="6344920"/>
            <a:ext cx="552767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chef-client::delete_validation,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422" y="6344920"/>
            <a:ext cx="535051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users,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91926" y="6713219"/>
            <a:ext cx="374459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chef-client::default,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7019" y="6713219"/>
            <a:ext cx="873823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77800"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chef-client::service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chef-client::init_service, users::default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users::groups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apache::default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5225" y="7081519"/>
            <a:ext cx="2318385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3899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ntp::default, </a:t>
            </a:r>
            <a:r>
              <a:rPr sz="2350" spc="-15" dirty="0">
                <a:solidFill>
                  <a:srgbClr val="FFFFFF"/>
                </a:solidFill>
                <a:latin typeface="Courier New"/>
                <a:cs typeface="Courier New"/>
              </a:rPr>
              <a:t>Platform: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Tags: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3615" y="7081519"/>
            <a:ext cx="267525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77800">
              <a:lnSpc>
                <a:spcPct val="103299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motd::default, </a:t>
            </a:r>
            <a:r>
              <a:rPr sz="2350" spc="-15" dirty="0">
                <a:solidFill>
                  <a:srgbClr val="FFFFFF"/>
                </a:solidFill>
                <a:latin typeface="Courier New"/>
                <a:cs typeface="Courier New"/>
              </a:rPr>
              <a:t>cento</a:t>
            </a:r>
            <a:r>
              <a:rPr sz="23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3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urier New"/>
                <a:cs typeface="Courier New"/>
              </a:rPr>
              <a:t>6.4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52800" y="6400800"/>
            <a:ext cx="7899400" cy="304800"/>
          </a:xfrm>
          <a:custGeom>
            <a:avLst/>
            <a:gdLst/>
            <a:ahLst/>
            <a:cxnLst/>
            <a:rect l="l" t="t" r="r" b="b"/>
            <a:pathLst>
              <a:path w="7899400" h="304800">
                <a:moveTo>
                  <a:pt x="0" y="0"/>
                </a:moveTo>
                <a:lnTo>
                  <a:pt x="7899400" y="0"/>
                </a:lnTo>
                <a:lnTo>
                  <a:pt x="789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9" y="1803400"/>
            <a:ext cx="986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3472" dirty="0">
                <a:latin typeface="Courier New"/>
                <a:cs typeface="Courier New"/>
              </a:rPr>
              <a:t>EDITOR:</a:t>
            </a:r>
            <a:r>
              <a:rPr sz="4800" b="1" spc="-1604" baseline="-3472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cookbooks/chef-client/recipes/config.rb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299200"/>
          </a:xfrm>
          <a:custGeom>
            <a:avLst/>
            <a:gdLst/>
            <a:ahLst/>
            <a:cxnLst/>
            <a:rect l="l" t="t" r="r" b="b"/>
            <a:pathLst>
              <a:path w="14630400" h="6299200">
                <a:moveTo>
                  <a:pt x="0" y="0"/>
                </a:moveTo>
                <a:lnTo>
                  <a:pt x="14630400" y="0"/>
                </a:lnTo>
                <a:lnTo>
                  <a:pt x="14630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sz="5450" spc="5" dirty="0"/>
              <a:t>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06450" y="2374900"/>
          <a:ext cx="14630400" cy="629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06375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templat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"conf_dir"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/client.rb" </a:t>
                      </a: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 marR="9997440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'client.rb.erb'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r d_owner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 marR="11643995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grou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p d_group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mod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00644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variables(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:chef_config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344805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:chef_requires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chef_requires,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510984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:ohai_disabled_plugins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'ohai'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'disabled_plugins'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:start_handlers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'start_handlers'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:report_handlers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'report_handlers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171450" marR="4144645" indent="731520">
                        <a:lnSpc>
                          <a:spcPct val="100699"/>
                        </a:lnSpc>
                        <a:tabLst>
                          <a:tab pos="456120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:exception_handlers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 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'exception_handlers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notifie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'ruby_block[reload_client_config]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:immediately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400" y="1917980"/>
            <a:ext cx="13946505" cy="485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4305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recipe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dynamically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genera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endParaRPr sz="3600">
              <a:latin typeface="Arial"/>
              <a:cs typeface="Arial"/>
            </a:endParaRPr>
          </a:p>
          <a:p>
            <a:pPr marL="298450">
              <a:lnSpc>
                <a:spcPts val="4305"/>
              </a:lnSpc>
            </a:pPr>
            <a:r>
              <a:rPr sz="3600" b="1" dirty="0">
                <a:latin typeface="Courier New"/>
                <a:cs typeface="Courier New"/>
              </a:rPr>
              <a:t>/etc/chef/client.rb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endParaRPr sz="3600">
              <a:latin typeface="Arial"/>
              <a:cs typeface="Arial"/>
            </a:endParaRPr>
          </a:p>
          <a:p>
            <a:pPr marL="298450" marR="1286510" indent="-285750">
              <a:lnSpc>
                <a:spcPct val="101899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empla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walks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ribu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node['chef_client'] ['config']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wri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ou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as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ke</a:t>
            </a:r>
            <a:r>
              <a:rPr sz="3600" spc="-5" dirty="0">
                <a:latin typeface="Arial"/>
                <a:cs typeface="Arial"/>
              </a:rPr>
              <a:t>y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value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pairs</a:t>
            </a:r>
            <a:endParaRPr sz="3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key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should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igura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ive</a:t>
            </a:r>
            <a:endParaRPr sz="3600">
              <a:latin typeface="Arial"/>
              <a:cs typeface="Arial"/>
            </a:endParaRPr>
          </a:p>
          <a:p>
            <a:pPr marL="298450" marR="5080" indent="-285750">
              <a:lnSpc>
                <a:spcPct val="102099"/>
              </a:lnSpc>
              <a:spcBef>
                <a:spcPts val="1095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chef_server_ur</a:t>
            </a:r>
            <a:r>
              <a:rPr sz="3600" b="1" spc="-5" dirty="0">
                <a:latin typeface="Courier New"/>
                <a:cs typeface="Courier New"/>
              </a:rPr>
              <a:t>l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dirty="0">
                <a:latin typeface="Courier New"/>
                <a:cs typeface="Courier New"/>
              </a:rPr>
              <a:t>node_name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Arial"/>
                <a:cs typeface="Arial"/>
              </a:rPr>
              <a:t>and </a:t>
            </a:r>
            <a:r>
              <a:rPr sz="3600" b="1" dirty="0">
                <a:latin typeface="Courier New"/>
                <a:cs typeface="Courier New"/>
              </a:rPr>
              <a:t>validation_client_name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are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ribu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rom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Chef::Config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dirty="0"/>
              <a:t>se</a:t>
            </a:r>
            <a:r>
              <a:rPr spc="-5" dirty="0"/>
              <a:t>tt</a:t>
            </a:r>
            <a:r>
              <a:rPr spc="-10" dirty="0"/>
              <a:t>ing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400" y="1642906"/>
            <a:ext cx="131127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):</a:t>
            </a:r>
            <a:endParaRPr sz="4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100" y="2349500"/>
            <a:ext cx="14630400" cy="3352800"/>
          </a:xfrm>
          <a:custGeom>
            <a:avLst/>
            <a:gdLst/>
            <a:ahLst/>
            <a:cxnLst/>
            <a:rect l="l" t="t" r="r" b="b"/>
            <a:pathLst>
              <a:path w="14630400" h="3352800">
                <a:moveTo>
                  <a:pt x="0" y="0"/>
                </a:moveTo>
                <a:lnTo>
                  <a:pt x="14630400" y="0"/>
                </a:lnTo>
                <a:lnTo>
                  <a:pt x="14630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0600" y="2597150"/>
            <a:ext cx="35007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default_attributes(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8058" y="370205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"ssl_verify_mode"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80433" y="3702050"/>
            <a:ext cx="3317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":verify_peer"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4700" y="4070350"/>
            <a:ext cx="14622144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88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"log_level"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":info"</a:t>
            </a:r>
            <a:endParaRPr sz="24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63220" indent="-350520">
              <a:lnSpc>
                <a:spcPct val="100000"/>
              </a:lnSpc>
              <a:spcBef>
                <a:spcPts val="2080"/>
              </a:spcBef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ill </a:t>
            </a:r>
            <a:r>
              <a:rPr sz="4400" spc="5" dirty="0">
                <a:latin typeface="Arial"/>
                <a:cs typeface="Arial"/>
              </a:rPr>
              <a:t>render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ll</a:t>
            </a:r>
            <a:r>
              <a:rPr sz="4400" spc="10" dirty="0">
                <a:latin typeface="Arial"/>
                <a:cs typeface="Arial"/>
              </a:rPr>
              <a:t>ow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on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(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f/</a:t>
            </a:r>
            <a:r>
              <a:rPr sz="4400" spc="5" dirty="0">
                <a:latin typeface="Arial"/>
                <a:cs typeface="Arial"/>
              </a:rPr>
              <a:t>cl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en</a:t>
            </a:r>
            <a:r>
              <a:rPr sz="4400" spc="-5" dirty="0">
                <a:latin typeface="Arial"/>
                <a:cs typeface="Arial"/>
              </a:rPr>
              <a:t>t.</a:t>
            </a:r>
            <a:r>
              <a:rPr sz="4400" spc="5" dirty="0">
                <a:latin typeface="Arial"/>
                <a:cs typeface="Arial"/>
              </a:rPr>
              <a:t>rb</a:t>
            </a:r>
            <a:r>
              <a:rPr sz="4400" dirty="0">
                <a:latin typeface="Arial"/>
                <a:cs typeface="Arial"/>
              </a:rPr>
              <a:t>):</a:t>
            </a:r>
            <a:endParaRPr sz="44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dirty="0"/>
              <a:t>se</a:t>
            </a:r>
            <a:r>
              <a:rPr spc="-5" dirty="0"/>
              <a:t>tt</a:t>
            </a:r>
            <a:r>
              <a:rPr spc="-10" dirty="0"/>
              <a:t>ing</a:t>
            </a:r>
            <a:r>
              <a:rPr dirty="0"/>
              <a:t>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12800" y="6502400"/>
            <a:ext cx="14630400" cy="2247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32492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chef_server_ur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"https://api.opscode.com/organizations/MYORG" </a:t>
            </a:r>
            <a:r>
              <a:rPr sz="2400" spc="-5" dirty="0">
                <a:latin typeface="Courier New"/>
                <a:cs typeface="Courier New"/>
              </a:rPr>
              <a:t>validation_client_nam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"MYORG-validator"</a:t>
            </a:r>
            <a:endParaRPr sz="2400">
              <a:latin typeface="Courier New"/>
              <a:cs typeface="Courier New"/>
            </a:endParaRPr>
          </a:p>
          <a:p>
            <a:pPr marL="190500" marR="891921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ssl_verify_mod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:verify_peer </a:t>
            </a:r>
            <a:r>
              <a:rPr sz="2400" spc="-5" dirty="0">
                <a:latin typeface="Courier New"/>
                <a:cs typeface="Courier New"/>
              </a:rPr>
              <a:t>node_nam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"config-ubuntu-1204" </a:t>
            </a:r>
            <a:r>
              <a:rPr sz="2400" spc="-5" dirty="0">
                <a:latin typeface="Courier New"/>
                <a:cs typeface="Courier New"/>
              </a:rPr>
              <a:t>log_leve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:info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34194" y="2940050"/>
          <a:ext cx="3362225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4211"/>
                <a:gridCol w="548725"/>
                <a:gridCol w="309289"/>
              </a:tblGrid>
              <a:tr h="3746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"config"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1205</Words>
  <Application>Microsoft Macintosh PowerPoint</Application>
  <PresentationFormat>Custom</PresentationFormat>
  <Paragraphs>196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Configuring Chef Clients</vt:lpstr>
      <vt:lpstr>Lesson Objectives</vt:lpstr>
      <vt:lpstr>The Problem and Success Criteria</vt:lpstr>
      <vt:lpstr>Using the chef-client cookbook</vt:lpstr>
      <vt:lpstr>Examining the chef-client cookbook</vt:lpstr>
      <vt:lpstr>Exercise: View node1's Run List</vt:lpstr>
      <vt:lpstr>Exercise: View the chef-client::config recipe</vt:lpstr>
      <vt:lpstr>Managing client.rb settings</vt:lpstr>
      <vt:lpstr>Managing client.rb settings</vt:lpstr>
      <vt:lpstr>SSL Certificate Validation</vt:lpstr>
      <vt:lpstr>Log Levels</vt:lpstr>
      <vt:lpstr>Exercise: Add chef-client::config to the base role</vt:lpstr>
      <vt:lpstr>Exercise: Upload the base role</vt:lpstr>
      <vt:lpstr>Exercise: Run chef-client</vt:lpstr>
      <vt:lpstr>Exercise: Verify config updated</vt:lpstr>
      <vt:lpstr>Special Handling for Non-CA Signed Certificates</vt:lpstr>
      <vt:lpstr>Exercise: Fetch Hosted Chef’s SSL certificate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25</cp:revision>
  <dcterms:created xsi:type="dcterms:W3CDTF">2015-06-04T12:17:04Z</dcterms:created>
  <dcterms:modified xsi:type="dcterms:W3CDTF">2015-06-23T05:42:26Z</dcterms:modified>
</cp:coreProperties>
</file>