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386" r:id="rId56"/>
    <p:sldId id="387" r:id="rId57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048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51318-8D68-5D48-B2A8-DBDB95225B6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1E1CC-2B23-6B4D-ABE5-8EF9B9D1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6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 fix the layout of this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50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chef.io/lwrp_custom_provider_ruby.html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927100" y="4978400"/>
            <a:ext cx="9537700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927100" y="4991380"/>
            <a:ext cx="947991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Expanding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un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c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ionali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ramework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27010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B</a:t>
            </a:r>
            <a:r>
              <a:rPr spc="-10" dirty="0"/>
              <a:t>uildin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rces</a:t>
            </a: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70932" y="8458200"/>
            <a:ext cx="1981868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87400" y="5777251"/>
            <a:ext cx="14972030" cy="2480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marR="5080" indent="-238760">
              <a:lnSpc>
                <a:spcPts val="4220"/>
              </a:lnSpc>
              <a:buClr>
                <a:srgbClr val="F38C24"/>
              </a:buClr>
              <a:buChar char="•"/>
              <a:tabLst>
                <a:tab pos="251460" algn="l"/>
              </a:tabLst>
            </a:pPr>
            <a:r>
              <a:rPr sz="3550" spc="5" dirty="0">
                <a:latin typeface="Arial"/>
                <a:cs typeface="Arial"/>
              </a:rPr>
              <a:t>Not</a:t>
            </a:r>
            <a:r>
              <a:rPr sz="3550" spc="10" dirty="0">
                <a:latin typeface="Arial"/>
                <a:cs typeface="Arial"/>
              </a:rPr>
              <a:t>e the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file</a:t>
            </a:r>
            <a:r>
              <a:rPr sz="3550" spc="-10" dirty="0">
                <a:latin typeface="Arial"/>
                <a:cs typeface="Arial"/>
              </a:rPr>
              <a:t> </a:t>
            </a:r>
            <a:r>
              <a:rPr sz="3550" spc="10" dirty="0">
                <a:latin typeface="Courier New"/>
                <a:cs typeface="Courier New"/>
              </a:rPr>
              <a:t>cookbooks/apache/attributes/default.rb</a:t>
            </a:r>
            <a:r>
              <a:rPr sz="3550" spc="-1140" dirty="0">
                <a:latin typeface="Courier New"/>
                <a:cs typeface="Courier New"/>
              </a:rPr>
              <a:t> </a:t>
            </a:r>
            <a:r>
              <a:rPr sz="3550" spc="10" dirty="0">
                <a:latin typeface="Arial"/>
                <a:cs typeface="Arial"/>
              </a:rPr>
              <a:t>con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10" dirty="0">
                <a:latin typeface="Arial"/>
                <a:cs typeface="Arial"/>
              </a:rPr>
              <a:t>a</a:t>
            </a:r>
            <a:r>
              <a:rPr sz="3550" spc="5" dirty="0">
                <a:latin typeface="Arial"/>
                <a:cs typeface="Arial"/>
              </a:rPr>
              <a:t>i</a:t>
            </a:r>
            <a:r>
              <a:rPr sz="3550" spc="10" dirty="0">
                <a:latin typeface="Arial"/>
                <a:cs typeface="Arial"/>
              </a:rPr>
              <a:t>ns</a:t>
            </a:r>
            <a:r>
              <a:rPr sz="3550" spc="5" dirty="0">
                <a:latin typeface="Arial"/>
                <a:cs typeface="Arial"/>
              </a:rPr>
              <a:t> </a:t>
            </a:r>
            <a:r>
              <a:rPr sz="3550" spc="10" dirty="0">
                <a:latin typeface="Arial"/>
                <a:cs typeface="Arial"/>
              </a:rPr>
              <a:t>the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following</a:t>
            </a:r>
            <a:endParaRPr sz="3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450">
              <a:latin typeface="Times New Roman"/>
              <a:cs typeface="Times New Roman"/>
            </a:endParaRPr>
          </a:p>
          <a:p>
            <a:pPr marL="250825">
              <a:lnSpc>
                <a:spcPct val="100000"/>
              </a:lnSpc>
            </a:pPr>
            <a:r>
              <a:rPr sz="3000" spc="5" dirty="0">
                <a:latin typeface="Courier New"/>
                <a:cs typeface="Courier New"/>
              </a:rPr>
              <a:t>default[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000" spc="5" dirty="0">
                <a:latin typeface="Courier New"/>
                <a:cs typeface="Courier New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000" spc="5" dirty="0">
                <a:latin typeface="Courier New"/>
                <a:cs typeface="Courier New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"clowns"</a:t>
            </a:r>
            <a:r>
              <a:rPr sz="3000" spc="5" dirty="0">
                <a:latin typeface="Courier New"/>
                <a:cs typeface="Courier New"/>
              </a:rPr>
              <a:t>] = { 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"port" </a:t>
            </a:r>
            <a:r>
              <a:rPr sz="3000" dirty="0">
                <a:latin typeface="Courier New"/>
                <a:cs typeface="Courier New"/>
              </a:rPr>
              <a:t>=</a:t>
            </a:r>
            <a:r>
              <a:rPr sz="3000" spc="5" dirty="0">
                <a:latin typeface="Courier New"/>
                <a:cs typeface="Courier New"/>
              </a:rPr>
              <a:t>&gt; 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80 </a:t>
            </a:r>
            <a:r>
              <a:rPr sz="3000" spc="5" dirty="0"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</a:pPr>
            <a:r>
              <a:rPr sz="3000" spc="5" dirty="0">
                <a:latin typeface="Courier New"/>
                <a:cs typeface="Courier New"/>
              </a:rPr>
              <a:t>default[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000" spc="5" dirty="0">
                <a:latin typeface="Courier New"/>
                <a:cs typeface="Courier New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000" spc="5" dirty="0">
                <a:latin typeface="Courier New"/>
                <a:cs typeface="Courier New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"bears"</a:t>
            </a:r>
            <a:r>
              <a:rPr sz="3000" spc="5" dirty="0">
                <a:latin typeface="Courier New"/>
                <a:cs typeface="Courier New"/>
              </a:rPr>
              <a:t>] = { 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"port" </a:t>
            </a:r>
            <a:r>
              <a:rPr sz="3000" dirty="0">
                <a:latin typeface="Courier New"/>
                <a:cs typeface="Courier New"/>
              </a:rPr>
              <a:t>=</a:t>
            </a:r>
            <a:r>
              <a:rPr sz="3000" spc="5" dirty="0">
                <a:latin typeface="Courier New"/>
                <a:cs typeface="Courier New"/>
              </a:rPr>
              <a:t>&gt; 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81 </a:t>
            </a:r>
            <a:r>
              <a:rPr sz="3000" spc="5" dirty="0"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83704" y="1816100"/>
            <a:ext cx="123278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cookbooks/apache/recipes/default.rb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336800"/>
          </a:xfrm>
          <a:custGeom>
            <a:avLst/>
            <a:gdLst/>
            <a:ahLst/>
            <a:cxnLst/>
            <a:rect l="l" t="t" r="r" b="b"/>
            <a:pathLst>
              <a:path w="14630400" h="2336800">
                <a:moveTo>
                  <a:pt x="0" y="0"/>
                </a:moveTo>
                <a:lnTo>
                  <a:pt x="14630400" y="0"/>
                </a:lnTo>
                <a:lnTo>
                  <a:pt x="14630400" y="2336800"/>
                </a:lnTo>
                <a:lnTo>
                  <a:pt x="0" y="2336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336800"/>
          </a:xfrm>
          <a:custGeom>
            <a:avLst/>
            <a:gdLst/>
            <a:ahLst/>
            <a:cxnLst/>
            <a:rect l="l" t="t" r="r" b="b"/>
            <a:pathLst>
              <a:path w="14630400" h="2336800">
                <a:moveTo>
                  <a:pt x="0" y="0"/>
                </a:moveTo>
                <a:lnTo>
                  <a:pt x="14630400" y="0"/>
                </a:lnTo>
                <a:lnTo>
                  <a:pt x="14630400" y="2336800"/>
                </a:lnTo>
                <a:lnTo>
                  <a:pt x="0" y="2336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041400" y="2660650"/>
            <a:ext cx="13169900" cy="137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0"/>
              </a:lnSpc>
            </a:pP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Iterat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ove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r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th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apach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sites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ts val="3800"/>
              </a:lnSpc>
            </a:pPr>
            <a:r>
              <a:rPr sz="3200" dirty="0">
                <a:latin typeface="Courier New"/>
                <a:cs typeface="Courier New"/>
              </a:rPr>
              <a:t>node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].</a:t>
            </a:r>
            <a:r>
              <a:rPr sz="3200" spc="-5" dirty="0">
                <a:latin typeface="Courier New"/>
                <a:cs typeface="Courier New"/>
              </a:rPr>
              <a:t>eac</a:t>
            </a:r>
            <a:r>
              <a:rPr sz="3200" dirty="0">
                <a:latin typeface="Courier New"/>
                <a:cs typeface="Courier New"/>
              </a:rPr>
              <a:t>h </a:t>
            </a:r>
            <a:r>
              <a:rPr sz="3200" b="1" dirty="0">
                <a:solidFill>
                  <a:srgbClr val="008F00"/>
                </a:solidFill>
                <a:latin typeface="Courier New"/>
                <a:cs typeface="Courier New"/>
              </a:rPr>
              <a:t>do 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|</a:t>
            </a:r>
            <a:r>
              <a:rPr sz="3200" spc="-5" dirty="0">
                <a:latin typeface="Courier New"/>
                <a:cs typeface="Courier New"/>
              </a:rPr>
              <a:t>site_name</a:t>
            </a:r>
            <a:r>
              <a:rPr sz="3200" dirty="0">
                <a:latin typeface="Courier New"/>
                <a:cs typeface="Courier New"/>
              </a:rPr>
              <a:t>, site_dat</a:t>
            </a:r>
            <a:r>
              <a:rPr sz="3200" spc="-5" dirty="0">
                <a:latin typeface="Courier New"/>
                <a:cs typeface="Courier New"/>
              </a:rPr>
              <a:t>a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|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ts val="3820"/>
              </a:lnSpc>
            </a:pP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Se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t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th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document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431233" y="3625850"/>
            <a:ext cx="634111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>
              <a:lnSpc>
                <a:spcPts val="3820"/>
              </a:lnSpc>
            </a:pP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root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ts val="3820"/>
              </a:lnSpc>
            </a:pP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"/srv/apache/</a:t>
            </a:r>
            <a:r>
              <a:rPr sz="3200" b="1" dirty="0">
                <a:solidFill>
                  <a:srgbClr val="C97D9A"/>
                </a:solidFill>
                <a:latin typeface="Courier New"/>
                <a:cs typeface="Courier New"/>
              </a:rPr>
              <a:t>#{</a:t>
            </a:r>
            <a:r>
              <a:rPr sz="3200" dirty="0">
                <a:latin typeface="Courier New"/>
                <a:cs typeface="Courier New"/>
              </a:rPr>
              <a:t>site_name</a:t>
            </a:r>
            <a:r>
              <a:rPr sz="3200" b="1" dirty="0">
                <a:solidFill>
                  <a:srgbClr val="C97D9A"/>
                </a:solidFill>
                <a:latin typeface="Courier New"/>
                <a:cs typeface="Courier New"/>
              </a:rPr>
              <a:t>}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529161" y="4108450"/>
            <a:ext cx="36582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-5" dirty="0">
                <a:latin typeface="Courier New"/>
                <a:cs typeface="Courier New"/>
              </a:rPr>
              <a:t>document_roo</a:t>
            </a:r>
            <a:r>
              <a:rPr sz="3200" dirty="0">
                <a:latin typeface="Courier New"/>
                <a:cs typeface="Courier New"/>
              </a:rPr>
              <a:t>t 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=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38200" y="558800"/>
            <a:ext cx="1452880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0159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232400"/>
          </a:xfrm>
          <a:custGeom>
            <a:avLst/>
            <a:gdLst/>
            <a:ahLst/>
            <a:cxnLst/>
            <a:rect l="l" t="t" r="r" b="b"/>
            <a:pathLst>
              <a:path w="14630400" h="5232400">
                <a:moveTo>
                  <a:pt x="0" y="0"/>
                </a:moveTo>
                <a:lnTo>
                  <a:pt x="14630400" y="0"/>
                </a:lnTo>
                <a:lnTo>
                  <a:pt x="14630400" y="5232400"/>
                </a:lnTo>
                <a:lnTo>
                  <a:pt x="0" y="523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232400"/>
          </a:xfrm>
          <a:custGeom>
            <a:avLst/>
            <a:gdLst/>
            <a:ahLst/>
            <a:cxnLst/>
            <a:rect l="l" t="t" r="r" b="b"/>
            <a:pathLst>
              <a:path w="14630400" h="5232400">
                <a:moveTo>
                  <a:pt x="0" y="0"/>
                </a:moveTo>
                <a:lnTo>
                  <a:pt x="14630400" y="0"/>
                </a:lnTo>
                <a:lnTo>
                  <a:pt x="14630400" y="5232400"/>
                </a:lnTo>
                <a:lnTo>
                  <a:pt x="0" y="5232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3195300" cy="125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cookbooks/apache/recipes/default.rb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10"/>
              </a:spcBef>
            </a:pP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Ad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d a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templat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fo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r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Apach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virtua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l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hos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t configuration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29161" y="3143250"/>
            <a:ext cx="195135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7680" indent="-488315">
              <a:lnSpc>
                <a:spcPts val="3800"/>
              </a:lnSpc>
            </a:pPr>
            <a:r>
              <a:rPr sz="3200" spc="-5" dirty="0">
                <a:latin typeface="Courier New"/>
                <a:cs typeface="Courier New"/>
              </a:rPr>
              <a:t>template source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724076" y="3143250"/>
            <a:ext cx="975550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0"/>
              </a:lnSpc>
            </a:pP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"/etc/httpd/conf.d</a:t>
            </a:r>
            <a:r>
              <a:rPr sz="3200" spc="-5" dirty="0">
                <a:solidFill>
                  <a:srgbClr val="C8352B"/>
                </a:solidFill>
                <a:latin typeface="Courier New"/>
                <a:cs typeface="Courier New"/>
              </a:rPr>
              <a:t>/</a:t>
            </a:r>
            <a:r>
              <a:rPr sz="3200" b="1" dirty="0">
                <a:solidFill>
                  <a:srgbClr val="C97D9A"/>
                </a:solidFill>
                <a:latin typeface="Courier New"/>
                <a:cs typeface="Courier New"/>
              </a:rPr>
              <a:t>#{</a:t>
            </a:r>
            <a:r>
              <a:rPr sz="3200" dirty="0">
                <a:latin typeface="Courier New"/>
                <a:cs typeface="Courier New"/>
              </a:rPr>
              <a:t>site_name</a:t>
            </a:r>
            <a:r>
              <a:rPr sz="3200" b="1" dirty="0">
                <a:solidFill>
                  <a:srgbClr val="C97D9A"/>
                </a:solidFill>
                <a:latin typeface="Courier New"/>
                <a:cs typeface="Courier New"/>
              </a:rPr>
              <a:t>}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.conf" </a:t>
            </a:r>
            <a:r>
              <a:rPr sz="32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ts val="3820"/>
              </a:lnSpc>
            </a:pP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"custom.erb"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016922" y="4108450"/>
            <a:ext cx="8292465" cy="185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601335">
              <a:lnSpc>
                <a:spcPts val="3800"/>
              </a:lnSpc>
            </a:pPr>
            <a:r>
              <a:rPr sz="3200" spc="-5" dirty="0">
                <a:latin typeface="Courier New"/>
                <a:cs typeface="Courier New"/>
              </a:rPr>
              <a:t>mod</a:t>
            </a:r>
            <a:r>
              <a:rPr sz="3200" dirty="0">
                <a:latin typeface="Courier New"/>
                <a:cs typeface="Courier New"/>
              </a:rPr>
              <a:t>e 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"0644" </a:t>
            </a:r>
            <a:r>
              <a:rPr sz="3200" dirty="0">
                <a:latin typeface="Courier New"/>
                <a:cs typeface="Courier New"/>
              </a:rPr>
              <a:t>variables(</a:t>
            </a:r>
            <a:endParaRPr sz="3200">
              <a:latin typeface="Courier New"/>
              <a:cs typeface="Courier New"/>
            </a:endParaRPr>
          </a:p>
          <a:p>
            <a:pPr marL="487680">
              <a:lnSpc>
                <a:spcPts val="3660"/>
              </a:lnSpc>
            </a:pPr>
            <a:r>
              <a:rPr sz="3200" dirty="0">
                <a:solidFill>
                  <a:srgbClr val="22288F"/>
                </a:solidFill>
                <a:latin typeface="Courier New"/>
                <a:cs typeface="Courier New"/>
              </a:rPr>
              <a:t>:document_root 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3200" dirty="0">
                <a:latin typeface="Courier New"/>
                <a:cs typeface="Courier New"/>
              </a:rPr>
              <a:t>document_root,</a:t>
            </a:r>
            <a:endParaRPr sz="3200">
              <a:latin typeface="Courier New"/>
              <a:cs typeface="Courier New"/>
            </a:endParaRPr>
          </a:p>
          <a:p>
            <a:pPr marL="487680">
              <a:lnSpc>
                <a:spcPts val="3820"/>
              </a:lnSpc>
            </a:pPr>
            <a:r>
              <a:rPr sz="3200" dirty="0">
                <a:solidFill>
                  <a:srgbClr val="22288F"/>
                </a:solidFill>
                <a:latin typeface="Courier New"/>
                <a:cs typeface="Courier New"/>
              </a:rPr>
              <a:t>:port 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3200" dirty="0">
                <a:latin typeface="Courier New"/>
                <a:cs typeface="Courier New"/>
              </a:rPr>
              <a:t>site_data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"port"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529159" y="6038850"/>
            <a:ext cx="2439035" cy="137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7680">
              <a:lnSpc>
                <a:spcPts val="3820"/>
              </a:lnSpc>
            </a:pPr>
            <a:r>
              <a:rPr sz="3200" dirty="0">
                <a:latin typeface="Courier New"/>
                <a:cs typeface="Courier New"/>
              </a:rPr>
              <a:t>)</a:t>
            </a:r>
            <a:endParaRPr sz="3200">
              <a:latin typeface="Courier New"/>
              <a:cs typeface="Courier New"/>
            </a:endParaRPr>
          </a:p>
          <a:p>
            <a:pPr marL="487680">
              <a:lnSpc>
                <a:spcPts val="3800"/>
              </a:lnSpc>
            </a:pPr>
            <a:r>
              <a:rPr sz="3200" spc="-5" dirty="0">
                <a:latin typeface="Courier New"/>
                <a:cs typeface="Courier New"/>
              </a:rPr>
              <a:t>notifies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ts val="3820"/>
              </a:lnSpc>
            </a:pPr>
            <a:r>
              <a:rPr sz="32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211835" y="6521450"/>
            <a:ext cx="634111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dirty="0">
                <a:solidFill>
                  <a:srgbClr val="22288F"/>
                </a:solidFill>
                <a:latin typeface="Courier New"/>
                <a:cs typeface="Courier New"/>
              </a:rPr>
              <a:t>:restart</a:t>
            </a:r>
            <a:r>
              <a:rPr sz="3200" dirty="0">
                <a:latin typeface="Courier New"/>
                <a:cs typeface="Courier New"/>
              </a:rPr>
              <a:t>, 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"service[httpd]"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80159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cookbooks/apache/recipes/default.rb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2819400"/>
          </a:xfrm>
          <a:custGeom>
            <a:avLst/>
            <a:gdLst/>
            <a:ahLst/>
            <a:cxnLst/>
            <a:rect l="l" t="t" r="r" b="b"/>
            <a:pathLst>
              <a:path w="14630400" h="2819400">
                <a:moveTo>
                  <a:pt x="0" y="0"/>
                </a:moveTo>
                <a:lnTo>
                  <a:pt x="14630400" y="0"/>
                </a:lnTo>
                <a:lnTo>
                  <a:pt x="14630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819400"/>
          </a:xfrm>
          <a:custGeom>
            <a:avLst/>
            <a:gdLst/>
            <a:ahLst/>
            <a:cxnLst/>
            <a:rect l="l" t="t" r="r" b="b"/>
            <a:pathLst>
              <a:path w="14630400" h="2819400">
                <a:moveTo>
                  <a:pt x="0" y="0"/>
                </a:moveTo>
                <a:lnTo>
                  <a:pt x="14630400" y="0"/>
                </a:lnTo>
                <a:lnTo>
                  <a:pt x="14630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041400" y="2660650"/>
            <a:ext cx="6341110" cy="233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0"/>
              </a:lnSpc>
            </a:pP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Ad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d a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director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y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resource</a:t>
            </a:r>
            <a:endParaRPr sz="3200">
              <a:latin typeface="Courier New"/>
              <a:cs typeface="Courier New"/>
            </a:endParaRPr>
          </a:p>
          <a:p>
            <a:pPr marL="975360" marR="236220" indent="-488315">
              <a:lnSpc>
                <a:spcPts val="3800"/>
              </a:lnSpc>
              <a:spcBef>
                <a:spcPts val="140"/>
              </a:spcBef>
            </a:pPr>
            <a:r>
              <a:rPr sz="3200" spc="-5" dirty="0">
                <a:latin typeface="Courier New"/>
                <a:cs typeface="Courier New"/>
              </a:rPr>
              <a:t>director</a:t>
            </a:r>
            <a:r>
              <a:rPr sz="3200" dirty="0">
                <a:latin typeface="Courier New"/>
                <a:cs typeface="Courier New"/>
              </a:rPr>
              <a:t>y </a:t>
            </a:r>
            <a:r>
              <a:rPr sz="3200" spc="-5" dirty="0">
                <a:latin typeface="Courier New"/>
                <a:cs typeface="Courier New"/>
              </a:rPr>
              <a:t>document_root mod</a:t>
            </a:r>
            <a:r>
              <a:rPr sz="3200" dirty="0">
                <a:latin typeface="Courier New"/>
                <a:cs typeface="Courier New"/>
              </a:rPr>
              <a:t>e 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"0755"  </a:t>
            </a:r>
            <a:r>
              <a:rPr sz="3200" spc="-5" dirty="0">
                <a:latin typeface="Courier New"/>
                <a:cs typeface="Courier New"/>
              </a:rPr>
              <a:t>recursiv</a:t>
            </a:r>
            <a:r>
              <a:rPr sz="3200" dirty="0">
                <a:latin typeface="Courier New"/>
                <a:cs typeface="Courier New"/>
              </a:rPr>
              <a:t>e </a:t>
            </a:r>
            <a:r>
              <a:rPr sz="3200" dirty="0">
                <a:solidFill>
                  <a:srgbClr val="008F00"/>
                </a:solidFill>
                <a:latin typeface="Courier New"/>
                <a:cs typeface="Courier New"/>
              </a:rPr>
              <a:t>true</a:t>
            </a:r>
            <a:endParaRPr sz="3200">
              <a:latin typeface="Courier New"/>
              <a:cs typeface="Courier New"/>
            </a:endParaRPr>
          </a:p>
          <a:p>
            <a:pPr marL="487680">
              <a:lnSpc>
                <a:spcPts val="3679"/>
              </a:lnSpc>
            </a:pPr>
            <a:r>
              <a:rPr sz="32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382271" y="2660650"/>
            <a:ext cx="682879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>
              <a:lnSpc>
                <a:spcPts val="3820"/>
              </a:lnSpc>
            </a:pP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t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o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creat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th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document_root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ts val="3820"/>
              </a:lnSpc>
            </a:pPr>
            <a:r>
              <a:rPr sz="32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0159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232400"/>
          </a:xfrm>
          <a:custGeom>
            <a:avLst/>
            <a:gdLst/>
            <a:ahLst/>
            <a:cxnLst/>
            <a:rect l="l" t="t" r="r" b="b"/>
            <a:pathLst>
              <a:path w="14630400" h="5232400">
                <a:moveTo>
                  <a:pt x="0" y="0"/>
                </a:moveTo>
                <a:lnTo>
                  <a:pt x="14630400" y="0"/>
                </a:lnTo>
                <a:lnTo>
                  <a:pt x="14630400" y="5232400"/>
                </a:lnTo>
                <a:lnTo>
                  <a:pt x="0" y="523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232400"/>
          </a:xfrm>
          <a:custGeom>
            <a:avLst/>
            <a:gdLst/>
            <a:ahLst/>
            <a:cxnLst/>
            <a:rect l="l" t="t" r="r" b="b"/>
            <a:pathLst>
              <a:path w="14630400" h="5232400">
                <a:moveTo>
                  <a:pt x="0" y="0"/>
                </a:moveTo>
                <a:lnTo>
                  <a:pt x="14630400" y="0"/>
                </a:lnTo>
                <a:lnTo>
                  <a:pt x="14630400" y="5232400"/>
                </a:lnTo>
                <a:lnTo>
                  <a:pt x="0" y="5232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2682855" cy="125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cookbooks/apache/recipes/default.rb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10"/>
              </a:spcBef>
            </a:pP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Ad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d a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templat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resourc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fo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r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th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virtua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l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host's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41400" y="3143250"/>
            <a:ext cx="2439035" cy="137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7680" indent="-488315" algn="r">
              <a:lnSpc>
                <a:spcPts val="3800"/>
              </a:lnSpc>
            </a:pP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index.html </a:t>
            </a:r>
            <a:r>
              <a:rPr sz="3200" spc="-5" dirty="0">
                <a:latin typeface="Courier New"/>
                <a:cs typeface="Courier New"/>
              </a:rPr>
              <a:t>template source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724076" y="3625850"/>
            <a:ext cx="780415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0"/>
              </a:lnSpc>
            </a:pP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3200" b="1" dirty="0">
                <a:solidFill>
                  <a:srgbClr val="C97D9A"/>
                </a:solidFill>
                <a:latin typeface="Courier New"/>
                <a:cs typeface="Courier New"/>
              </a:rPr>
              <a:t>#{</a:t>
            </a:r>
            <a:r>
              <a:rPr sz="3200" dirty="0">
                <a:latin typeface="Courier New"/>
                <a:cs typeface="Courier New"/>
              </a:rPr>
              <a:t>document_root</a:t>
            </a:r>
            <a:r>
              <a:rPr sz="3200" b="1" dirty="0">
                <a:solidFill>
                  <a:srgbClr val="C97D9A"/>
                </a:solidFill>
                <a:latin typeface="Courier New"/>
                <a:cs typeface="Courier New"/>
              </a:rPr>
              <a:t>}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/index.html" </a:t>
            </a:r>
            <a:r>
              <a:rPr sz="32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ts val="3820"/>
              </a:lnSpc>
            </a:pP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"index.html.erb"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529159" y="4591050"/>
            <a:ext cx="7316470" cy="281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7680" marR="4138295">
              <a:lnSpc>
                <a:spcPts val="3800"/>
              </a:lnSpc>
            </a:pPr>
            <a:r>
              <a:rPr sz="3200" spc="-5" dirty="0">
                <a:latin typeface="Courier New"/>
                <a:cs typeface="Courier New"/>
              </a:rPr>
              <a:t>mod</a:t>
            </a:r>
            <a:r>
              <a:rPr sz="3200" dirty="0">
                <a:latin typeface="Courier New"/>
                <a:cs typeface="Courier New"/>
              </a:rPr>
              <a:t>e 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"0644" </a:t>
            </a:r>
            <a:r>
              <a:rPr sz="3200" dirty="0">
                <a:latin typeface="Courier New"/>
                <a:cs typeface="Courier New"/>
              </a:rPr>
              <a:t>variables(</a:t>
            </a:r>
            <a:endParaRPr sz="3200">
              <a:latin typeface="Courier New"/>
              <a:cs typeface="Courier New"/>
            </a:endParaRPr>
          </a:p>
          <a:p>
            <a:pPr marL="975360">
              <a:lnSpc>
                <a:spcPts val="3660"/>
              </a:lnSpc>
            </a:pPr>
            <a:r>
              <a:rPr sz="3200" dirty="0">
                <a:solidFill>
                  <a:srgbClr val="22288F"/>
                </a:solidFill>
                <a:latin typeface="Courier New"/>
                <a:cs typeface="Courier New"/>
              </a:rPr>
              <a:t>:site_name 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3200" dirty="0">
                <a:latin typeface="Courier New"/>
                <a:cs typeface="Courier New"/>
              </a:rPr>
              <a:t>site_name,</a:t>
            </a:r>
            <a:endParaRPr sz="3200">
              <a:latin typeface="Courier New"/>
              <a:cs typeface="Courier New"/>
            </a:endParaRPr>
          </a:p>
          <a:p>
            <a:pPr marL="975360">
              <a:lnSpc>
                <a:spcPts val="3800"/>
              </a:lnSpc>
            </a:pPr>
            <a:r>
              <a:rPr sz="3200" dirty="0">
                <a:solidFill>
                  <a:srgbClr val="22288F"/>
                </a:solidFill>
                <a:latin typeface="Courier New"/>
                <a:cs typeface="Courier New"/>
              </a:rPr>
              <a:t>:port 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3200" dirty="0">
                <a:latin typeface="Courier New"/>
                <a:cs typeface="Courier New"/>
              </a:rPr>
              <a:t>site_data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"port"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</a:t>
            </a:r>
            <a:endParaRPr sz="3200">
              <a:latin typeface="Courier New"/>
              <a:cs typeface="Courier New"/>
            </a:endParaRPr>
          </a:p>
          <a:p>
            <a:pPr marL="487680">
              <a:lnSpc>
                <a:spcPts val="3800"/>
              </a:lnSpc>
            </a:pPr>
            <a:r>
              <a:rPr sz="3200" dirty="0">
                <a:latin typeface="Courier New"/>
                <a:cs typeface="Courier New"/>
              </a:rPr>
              <a:t>)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ts val="3820"/>
              </a:lnSpc>
            </a:pPr>
            <a:r>
              <a:rPr sz="32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38200" y="558800"/>
            <a:ext cx="1452880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/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889000"/>
          </a:xfrm>
          <a:custGeom>
            <a:avLst/>
            <a:gdLst/>
            <a:ahLst/>
            <a:cxnLst/>
            <a:rect l="l" t="t" r="r" b="b"/>
            <a:pathLst>
              <a:path w="14630400" h="889000">
                <a:moveTo>
                  <a:pt x="0" y="0"/>
                </a:moveTo>
                <a:lnTo>
                  <a:pt x="14630400" y="0"/>
                </a:lnTo>
                <a:lnTo>
                  <a:pt x="14630400" y="889000"/>
                </a:lnTo>
                <a:lnTo>
                  <a:pt x="0" y="88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38200" y="2387600"/>
            <a:ext cx="14630400" cy="8890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200" spc="-5" dirty="0">
                <a:latin typeface="Courier New"/>
                <a:cs typeface="Courier New"/>
              </a:rPr>
              <a:t>action</a:t>
            </a:r>
            <a:r>
              <a:rPr sz="3200" dirty="0">
                <a:latin typeface="Courier New"/>
                <a:cs typeface="Courier New"/>
              </a:rPr>
              <a:t>s </a:t>
            </a:r>
            <a:r>
              <a:rPr sz="3200" dirty="0">
                <a:solidFill>
                  <a:srgbClr val="22288F"/>
                </a:solidFill>
                <a:latin typeface="Courier New"/>
                <a:cs typeface="Courier New"/>
              </a:rPr>
              <a:t>:create</a:t>
            </a:r>
            <a:r>
              <a:rPr sz="3200" dirty="0">
                <a:latin typeface="Courier New"/>
                <a:cs typeface="Courier New"/>
              </a:rPr>
              <a:t>, </a:t>
            </a:r>
            <a:r>
              <a:rPr sz="3200" dirty="0">
                <a:solidFill>
                  <a:srgbClr val="22288F"/>
                </a:solidFill>
                <a:latin typeface="Courier New"/>
                <a:cs typeface="Courier New"/>
              </a:rPr>
              <a:t>:remove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16100"/>
            <a:ext cx="123278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cookbooks/apache/resources/vhost.rb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0100" y="4800600"/>
            <a:ext cx="10798175" cy="116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1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allowed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endParaRPr sz="480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500" y="787680"/>
            <a:ext cx="1499171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/>
              <a:t>Exerc</a:t>
            </a:r>
            <a:r>
              <a:rPr sz="3600" spc="-10" dirty="0"/>
              <a:t>i</a:t>
            </a:r>
            <a:r>
              <a:rPr sz="3600" dirty="0"/>
              <a:t>se:</a:t>
            </a:r>
            <a:r>
              <a:rPr sz="3600" spc="-5" dirty="0"/>
              <a:t> </a:t>
            </a:r>
            <a:r>
              <a:rPr sz="3600" dirty="0"/>
              <a:t>Create</a:t>
            </a:r>
            <a:r>
              <a:rPr sz="3600" spc="-5" dirty="0"/>
              <a:t> </a:t>
            </a:r>
            <a:r>
              <a:rPr sz="3600" dirty="0"/>
              <a:t>a</a:t>
            </a:r>
            <a:r>
              <a:rPr sz="3600" spc="-5" dirty="0"/>
              <a:t>n </a:t>
            </a:r>
            <a:r>
              <a:rPr sz="3600" dirty="0"/>
              <a:t>a</a:t>
            </a:r>
            <a:r>
              <a:rPr sz="3600" spc="-10" dirty="0"/>
              <a:t>p</a:t>
            </a:r>
            <a:r>
              <a:rPr sz="3600" dirty="0"/>
              <a:t>ac</a:t>
            </a:r>
            <a:r>
              <a:rPr sz="3600" spc="-10" dirty="0"/>
              <a:t>h</a:t>
            </a:r>
            <a:r>
              <a:rPr sz="3600" dirty="0"/>
              <a:t>e_v</a:t>
            </a:r>
            <a:r>
              <a:rPr sz="3600" spc="-10" dirty="0"/>
              <a:t>ho</a:t>
            </a:r>
            <a:r>
              <a:rPr sz="3600" dirty="0"/>
              <a:t>st</a:t>
            </a:r>
            <a:r>
              <a:rPr sz="3600" spc="-5" dirty="0"/>
              <a:t> </a:t>
            </a:r>
            <a:r>
              <a:rPr sz="3600" dirty="0"/>
              <a:t>res</a:t>
            </a:r>
            <a:r>
              <a:rPr sz="3600" spc="-10" dirty="0"/>
              <a:t>ou</a:t>
            </a:r>
            <a:r>
              <a:rPr sz="3600" dirty="0"/>
              <a:t>rce</a:t>
            </a:r>
            <a:r>
              <a:rPr sz="3600" spc="-5" dirty="0"/>
              <a:t> </a:t>
            </a:r>
            <a:r>
              <a:rPr sz="3600" spc="-10" dirty="0"/>
              <a:t>wi</a:t>
            </a:r>
            <a:r>
              <a:rPr sz="3600" spc="-5" dirty="0"/>
              <a:t>th t</a:t>
            </a:r>
            <a:r>
              <a:rPr sz="3600" spc="-10" dirty="0"/>
              <a:t>w</a:t>
            </a:r>
            <a:r>
              <a:rPr sz="3600" spc="-5" dirty="0"/>
              <a:t>o </a:t>
            </a:r>
            <a:r>
              <a:rPr sz="3600" dirty="0"/>
              <a:t>a</a:t>
            </a:r>
            <a:r>
              <a:rPr sz="3600" spc="-10" dirty="0"/>
              <a:t>llow</a:t>
            </a:r>
            <a:r>
              <a:rPr sz="3600" dirty="0"/>
              <a:t>e</a:t>
            </a:r>
            <a:r>
              <a:rPr sz="3600" spc="-5" dirty="0"/>
              <a:t>d </a:t>
            </a:r>
            <a:r>
              <a:rPr sz="3600" dirty="0"/>
              <a:t>ac</a:t>
            </a:r>
            <a:r>
              <a:rPr sz="3600" spc="-5" dirty="0"/>
              <a:t>t</a:t>
            </a:r>
            <a:r>
              <a:rPr sz="3600" spc="-10" dirty="0"/>
              <a:t>ion</a:t>
            </a:r>
            <a:r>
              <a:rPr sz="3600" dirty="0"/>
              <a:t>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</a:t>
            </a:r>
            <a:r>
              <a:rPr dirty="0"/>
              <a:t>v</a:t>
            </a:r>
            <a:r>
              <a:rPr spc="-10" dirty="0"/>
              <a:t>id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582775" cy="473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hod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dirty="0">
                <a:latin typeface="Courier New"/>
                <a:cs typeface="Courier New"/>
              </a:rPr>
              <a:t>action</a:t>
            </a:r>
            <a:endParaRPr sz="4800">
              <a:latin typeface="Courier New"/>
              <a:cs typeface="Courier New"/>
            </a:endParaRPr>
          </a:p>
          <a:p>
            <a:pPr marL="812800" lvl="1" indent="-381000">
              <a:lnSpc>
                <a:spcPct val="10000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Speci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action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symbol</a:t>
            </a:r>
            <a:endParaRPr sz="4800">
              <a:latin typeface="Arial"/>
              <a:cs typeface="Arial"/>
            </a:endParaRPr>
          </a:p>
          <a:p>
            <a:pPr marL="812800" marR="1630045" lvl="1" indent="-381000">
              <a:lnSpc>
                <a:spcPct val="100600"/>
              </a:lnSpc>
              <a:spcBef>
                <a:spcPts val="107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allowed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actions</a:t>
            </a:r>
            <a:endParaRPr sz="4800">
              <a:latin typeface="Courier New"/>
              <a:cs typeface="Courier New"/>
            </a:endParaRP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re-use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inside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 providers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18542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18542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041400" y="2660650"/>
            <a:ext cx="1463675" cy="137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0"/>
              </a:lnSpc>
            </a:pPr>
            <a:r>
              <a:rPr sz="3200" spc="-5" dirty="0">
                <a:latin typeface="Courier New"/>
                <a:cs typeface="Courier New"/>
              </a:rPr>
              <a:t>action</a:t>
            </a:r>
            <a:endParaRPr sz="3200">
              <a:latin typeface="Courier New"/>
              <a:cs typeface="Courier New"/>
            </a:endParaRPr>
          </a:p>
          <a:p>
            <a:pPr marL="487680">
              <a:lnSpc>
                <a:spcPts val="3800"/>
              </a:lnSpc>
            </a:pPr>
            <a:r>
              <a:rPr sz="3200" dirty="0">
                <a:solidFill>
                  <a:srgbClr val="008F00"/>
                </a:solidFill>
                <a:latin typeface="Courier New"/>
                <a:cs typeface="Courier New"/>
              </a:rPr>
              <a:t>puts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ts val="3820"/>
              </a:lnSpc>
            </a:pPr>
            <a:r>
              <a:rPr sz="32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748558" y="2660650"/>
            <a:ext cx="195135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sz="3200" dirty="0">
                <a:solidFill>
                  <a:srgbClr val="22288F"/>
                </a:solidFill>
                <a:latin typeface="Courier New"/>
                <a:cs typeface="Courier New"/>
              </a:rPr>
              <a:t>:create </a:t>
            </a:r>
            <a:r>
              <a:rPr sz="3200" spc="-5" dirty="0">
                <a:solidFill>
                  <a:srgbClr val="C8352B"/>
                </a:solidFill>
                <a:latin typeface="Courier New"/>
                <a:cs typeface="Courier New"/>
              </a:rPr>
              <a:t>"M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y </a:t>
            </a:r>
            <a:r>
              <a:rPr sz="3200" spc="-5" dirty="0">
                <a:solidFill>
                  <a:srgbClr val="C8352B"/>
                </a:solidFill>
                <a:latin typeface="Courier New"/>
                <a:cs typeface="Courier New"/>
              </a:rPr>
              <a:t>name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99595" y="2660650"/>
            <a:ext cx="609727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0"/>
              </a:lnSpc>
            </a:pPr>
            <a:r>
              <a:rPr sz="32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3200">
              <a:latin typeface="Courier New"/>
              <a:cs typeface="Courier New"/>
            </a:endParaRPr>
          </a:p>
          <a:p>
            <a:pPr marL="243840">
              <a:lnSpc>
                <a:spcPts val="3820"/>
              </a:lnSpc>
            </a:pPr>
            <a:r>
              <a:rPr sz="3200" spc="-5" dirty="0">
                <a:solidFill>
                  <a:srgbClr val="C8352B"/>
                </a:solidFill>
                <a:latin typeface="Courier New"/>
                <a:cs typeface="Courier New"/>
              </a:rPr>
              <a:t>i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s </a:t>
            </a:r>
            <a:r>
              <a:rPr sz="3200" b="1" dirty="0">
                <a:solidFill>
                  <a:srgbClr val="C97D9A"/>
                </a:solidFill>
                <a:latin typeface="Courier New"/>
                <a:cs typeface="Courier New"/>
              </a:rPr>
              <a:t>#{</a:t>
            </a:r>
            <a:r>
              <a:rPr sz="3200" dirty="0">
                <a:latin typeface="Courier New"/>
                <a:cs typeface="Courier New"/>
              </a:rPr>
              <a:t>new_resource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3200" dirty="0">
                <a:latin typeface="Courier New"/>
                <a:cs typeface="Courier New"/>
              </a:rPr>
              <a:t>name</a:t>
            </a:r>
            <a:r>
              <a:rPr sz="3200" b="1" dirty="0">
                <a:solidFill>
                  <a:srgbClr val="C97D9A"/>
                </a:solidFill>
                <a:latin typeface="Courier New"/>
                <a:cs typeface="Courier New"/>
              </a:rPr>
              <a:t>}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83704" y="1816100"/>
            <a:ext cx="123278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cookbooks/apache/providers/vhost.rb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00100" y="4800600"/>
            <a:ext cx="10945495" cy="193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1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apache_vho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calls</a:t>
            </a:r>
            <a:endParaRPr sz="4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800" spc="-5" dirty="0">
                <a:latin typeface="Courier New"/>
                <a:cs typeface="Courier New"/>
              </a:rPr>
              <a:t>actio</a:t>
            </a:r>
            <a:r>
              <a:rPr sz="4800" dirty="0">
                <a:latin typeface="Courier New"/>
                <a:cs typeface="Courier New"/>
              </a:rPr>
              <a:t>n :creat</a:t>
            </a:r>
            <a:r>
              <a:rPr sz="4800" spc="-5" dirty="0">
                <a:latin typeface="Courier New"/>
                <a:cs typeface="Courier New"/>
              </a:rPr>
              <a:t>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blo</a:t>
            </a:r>
            <a:r>
              <a:rPr sz="4800" spc="-5" dirty="0">
                <a:latin typeface="Arial"/>
                <a:cs typeface="Arial"/>
              </a:rPr>
              <a:t>ck.</a:t>
            </a:r>
            <a:endParaRPr sz="480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446" rIns="0" bIns="0" rtlCol="0">
            <a:spAutoFit/>
          </a:bodyPr>
          <a:lstStyle/>
          <a:p>
            <a:pPr marL="12700">
              <a:lnSpc>
                <a:spcPts val="6070"/>
              </a:lnSpc>
            </a:pPr>
            <a:r>
              <a:rPr sz="5100" spc="5" dirty="0"/>
              <a:t>Exerc</a:t>
            </a:r>
            <a:r>
              <a:rPr sz="5100" spc="-5" dirty="0"/>
              <a:t>i</a:t>
            </a:r>
            <a:r>
              <a:rPr sz="5100" spc="5" dirty="0"/>
              <a:t>se</a:t>
            </a:r>
            <a:r>
              <a:rPr sz="5100" dirty="0"/>
              <a:t>: </a:t>
            </a:r>
            <a:r>
              <a:rPr sz="5100" spc="5" dirty="0"/>
              <a:t>Create</a:t>
            </a:r>
            <a:r>
              <a:rPr sz="5100" dirty="0"/>
              <a:t> p</a:t>
            </a:r>
            <a:r>
              <a:rPr sz="5100" spc="5" dirty="0"/>
              <a:t>r</a:t>
            </a:r>
            <a:r>
              <a:rPr sz="5100" dirty="0"/>
              <a:t>o</a:t>
            </a:r>
            <a:r>
              <a:rPr sz="5100" spc="5" dirty="0"/>
              <a:t>v</a:t>
            </a:r>
            <a:r>
              <a:rPr sz="5100" spc="-5" dirty="0"/>
              <a:t>i</a:t>
            </a:r>
            <a:r>
              <a:rPr sz="5100" dirty="0"/>
              <a:t>d</a:t>
            </a:r>
            <a:r>
              <a:rPr sz="5100" spc="5" dirty="0"/>
              <a:t>er</a:t>
            </a:r>
            <a:r>
              <a:rPr sz="5100" dirty="0"/>
              <a:t> fo</a:t>
            </a:r>
            <a:r>
              <a:rPr sz="5100" spc="5" dirty="0"/>
              <a:t>r</a:t>
            </a:r>
            <a:r>
              <a:rPr sz="5100" dirty="0"/>
              <a:t> th</a:t>
            </a:r>
            <a:r>
              <a:rPr sz="5100" spc="5" dirty="0"/>
              <a:t>e</a:t>
            </a:r>
            <a:r>
              <a:rPr sz="5100" dirty="0"/>
              <a:t> </a:t>
            </a:r>
            <a:r>
              <a:rPr sz="5100" spc="5" dirty="0"/>
              <a:t>:create</a:t>
            </a:r>
            <a:r>
              <a:rPr sz="5100" dirty="0"/>
              <a:t> </a:t>
            </a:r>
            <a:r>
              <a:rPr sz="5100" spc="5" dirty="0"/>
              <a:t>ac</a:t>
            </a:r>
            <a:r>
              <a:rPr sz="5100" dirty="0"/>
              <a:t>t</a:t>
            </a:r>
            <a:r>
              <a:rPr sz="5100" spc="-5" dirty="0"/>
              <a:t>io</a:t>
            </a:r>
            <a:r>
              <a:rPr sz="5100" spc="5" dirty="0"/>
              <a:t>n</a:t>
            </a:r>
            <a:endParaRPr sz="5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2800" y="2311400"/>
            <a:ext cx="8102600" cy="6311900"/>
          </a:xfrm>
          <a:custGeom>
            <a:avLst/>
            <a:gdLst/>
            <a:ahLst/>
            <a:cxnLst/>
            <a:rect l="l" t="t" r="r" b="b"/>
            <a:pathLst>
              <a:path w="8102600" h="6311900">
                <a:moveTo>
                  <a:pt x="0" y="0"/>
                </a:moveTo>
                <a:lnTo>
                  <a:pt x="8102600" y="0"/>
                </a:lnTo>
                <a:lnTo>
                  <a:pt x="8102600" y="6311900"/>
                </a:lnTo>
                <a:lnTo>
                  <a:pt x="0" y="6311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12800" y="2311400"/>
            <a:ext cx="8102600" cy="6311900"/>
          </a:xfrm>
          <a:custGeom>
            <a:avLst/>
            <a:gdLst/>
            <a:ahLst/>
            <a:cxnLst/>
            <a:rect l="l" t="t" r="r" b="b"/>
            <a:pathLst>
              <a:path w="8102600" h="6311900">
                <a:moveTo>
                  <a:pt x="0" y="0"/>
                </a:moveTo>
                <a:lnTo>
                  <a:pt x="8102600" y="0"/>
                </a:lnTo>
                <a:lnTo>
                  <a:pt x="8102600" y="6311900"/>
                </a:lnTo>
                <a:lnTo>
                  <a:pt x="0" y="6311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03300" y="2565400"/>
            <a:ext cx="676275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dirty="0">
                <a:latin typeface="Courier New"/>
                <a:cs typeface="Courier New"/>
              </a:rPr>
              <a:t># </a:t>
            </a:r>
            <a:r>
              <a:rPr sz="2600" i="1" spc="-5" dirty="0">
                <a:latin typeface="Courier New"/>
                <a:cs typeface="Courier New"/>
              </a:rPr>
              <a:t>Disabl</a:t>
            </a:r>
            <a:r>
              <a:rPr sz="2600" i="1" dirty="0">
                <a:latin typeface="Courier New"/>
                <a:cs typeface="Courier New"/>
              </a:rPr>
              <a:t>e </a:t>
            </a:r>
            <a:r>
              <a:rPr sz="2600" i="1" spc="-5" dirty="0">
                <a:latin typeface="Courier New"/>
                <a:cs typeface="Courier New"/>
              </a:rPr>
              <a:t>th</a:t>
            </a:r>
            <a:r>
              <a:rPr sz="2600" i="1" dirty="0">
                <a:latin typeface="Courier New"/>
                <a:cs typeface="Courier New"/>
              </a:rPr>
              <a:t>e </a:t>
            </a:r>
            <a:r>
              <a:rPr sz="2600" i="1" spc="-5" dirty="0">
                <a:latin typeface="Courier New"/>
                <a:cs typeface="Courier New"/>
              </a:rPr>
              <a:t>defaul</a:t>
            </a:r>
            <a:r>
              <a:rPr sz="2600" i="1" dirty="0">
                <a:latin typeface="Courier New"/>
                <a:cs typeface="Courier New"/>
              </a:rPr>
              <a:t>t </a:t>
            </a:r>
            <a:r>
              <a:rPr sz="2600" i="1" spc="-5" dirty="0">
                <a:latin typeface="Courier New"/>
                <a:cs typeface="Courier New"/>
              </a:rPr>
              <a:t>virtua</a:t>
            </a:r>
            <a:r>
              <a:rPr sz="2600" i="1" dirty="0">
                <a:latin typeface="Courier New"/>
                <a:cs typeface="Courier New"/>
              </a:rPr>
              <a:t>l host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03300" y="2959100"/>
            <a:ext cx="220535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Courier New"/>
                <a:cs typeface="Courier New"/>
              </a:rPr>
              <a:t>execut</a:t>
            </a:r>
            <a:r>
              <a:rPr sz="2600" dirty="0">
                <a:latin typeface="Courier New"/>
                <a:cs typeface="Courier New"/>
              </a:rPr>
              <a:t>e </a:t>
            </a:r>
            <a:r>
              <a:rPr sz="2600" spc="-5" dirty="0">
                <a:latin typeface="Courier New"/>
                <a:cs typeface="Courier New"/>
              </a:rPr>
              <a:t>"mv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81136" y="2959100"/>
            <a:ext cx="379031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10"/>
              </a:lnSpc>
            </a:pPr>
            <a:r>
              <a:rPr sz="2600" dirty="0">
                <a:latin typeface="Courier New"/>
                <a:cs typeface="Courier New"/>
              </a:rPr>
              <a:t>/etc/httpd/conf.d/</a:t>
            </a:r>
            <a:endParaRPr sz="2600">
              <a:latin typeface="Courier New"/>
              <a:cs typeface="Courier New"/>
            </a:endParaRPr>
          </a:p>
          <a:p>
            <a:pPr marL="210820">
              <a:lnSpc>
                <a:spcPts val="3110"/>
              </a:lnSpc>
            </a:pPr>
            <a:r>
              <a:rPr sz="2600" dirty="0">
                <a:latin typeface="Courier New"/>
                <a:cs typeface="Courier New"/>
              </a:rPr>
              <a:t>/etc/httpd/conf.d/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03300" y="3352800"/>
            <a:ext cx="240284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Courier New"/>
                <a:cs typeface="Courier New"/>
              </a:rPr>
              <a:t>welcome.conf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03300" y="3746500"/>
            <a:ext cx="497967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Courier New"/>
                <a:cs typeface="Courier New"/>
              </a:rPr>
              <a:t>welcome.conf.disabled</a:t>
            </a:r>
            <a:r>
              <a:rPr sz="2600" dirty="0">
                <a:latin typeface="Courier New"/>
                <a:cs typeface="Courier New"/>
              </a:rPr>
              <a:t>"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do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03300" y="4140200"/>
            <a:ext cx="7357109" cy="429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8940">
              <a:lnSpc>
                <a:spcPts val="3110"/>
              </a:lnSpc>
            </a:pPr>
            <a:r>
              <a:rPr sz="2600" spc="-5" dirty="0">
                <a:latin typeface="Courier New"/>
                <a:cs typeface="Courier New"/>
              </a:rPr>
              <a:t>only_i</a:t>
            </a:r>
            <a:r>
              <a:rPr sz="2600" dirty="0">
                <a:latin typeface="Courier New"/>
                <a:cs typeface="Courier New"/>
              </a:rPr>
              <a:t>f </a:t>
            </a:r>
            <a:r>
              <a:rPr sz="2600" b="1" dirty="0">
                <a:latin typeface="Courier New"/>
                <a:cs typeface="Courier New"/>
              </a:rPr>
              <a:t>do</a:t>
            </a:r>
            <a:endParaRPr sz="2600">
              <a:latin typeface="Courier New"/>
              <a:cs typeface="Courier New"/>
            </a:endParaRPr>
          </a:p>
          <a:p>
            <a:pPr marL="12700" marR="401320" indent="792480">
              <a:lnSpc>
                <a:spcPts val="3100"/>
              </a:lnSpc>
              <a:spcBef>
                <a:spcPts val="110"/>
              </a:spcBef>
            </a:pPr>
            <a:r>
              <a:rPr sz="2600" dirty="0">
                <a:latin typeface="Courier New"/>
                <a:cs typeface="Courier New"/>
              </a:rPr>
              <a:t>File.exist?("/etc/httpd/conf.d/ welcome.conf")</a:t>
            </a:r>
            <a:endParaRPr sz="2600">
              <a:latin typeface="Courier New"/>
              <a:cs typeface="Courier New"/>
            </a:endParaRPr>
          </a:p>
          <a:p>
            <a:pPr marL="408940">
              <a:lnSpc>
                <a:spcPts val="2990"/>
              </a:lnSpc>
            </a:pPr>
            <a:r>
              <a:rPr sz="2600" b="1" dirty="0">
                <a:latin typeface="Courier New"/>
                <a:cs typeface="Courier New"/>
              </a:rPr>
              <a:t>end</a:t>
            </a:r>
            <a:endParaRPr sz="2600">
              <a:latin typeface="Courier New"/>
              <a:cs typeface="Courier New"/>
            </a:endParaRPr>
          </a:p>
          <a:p>
            <a:pPr marL="408940">
              <a:lnSpc>
                <a:spcPts val="3100"/>
              </a:lnSpc>
            </a:pPr>
            <a:r>
              <a:rPr sz="2600" spc="-5" dirty="0">
                <a:latin typeface="Courier New"/>
                <a:cs typeface="Courier New"/>
              </a:rPr>
              <a:t>notifie</a:t>
            </a:r>
            <a:r>
              <a:rPr sz="2600" dirty="0">
                <a:latin typeface="Courier New"/>
                <a:cs typeface="Courier New"/>
              </a:rPr>
              <a:t>s </a:t>
            </a:r>
            <a:r>
              <a:rPr sz="2600" spc="-5" dirty="0">
                <a:latin typeface="Courier New"/>
                <a:cs typeface="Courier New"/>
              </a:rPr>
              <a:t>:restart</a:t>
            </a:r>
            <a:r>
              <a:rPr sz="2600" dirty="0">
                <a:latin typeface="Courier New"/>
                <a:cs typeface="Courier New"/>
              </a:rPr>
              <a:t>, "service[httpd]"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3110"/>
              </a:lnSpc>
            </a:pPr>
            <a:r>
              <a:rPr sz="2600" b="1" dirty="0">
                <a:latin typeface="Courier New"/>
                <a:cs typeface="Courier New"/>
              </a:rPr>
              <a:t>end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ts val="3110"/>
              </a:lnSpc>
            </a:pPr>
            <a:r>
              <a:rPr sz="26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2600" i="1" spc="-5" dirty="0">
                <a:solidFill>
                  <a:srgbClr val="4F9192"/>
                </a:solidFill>
                <a:latin typeface="Courier New"/>
                <a:cs typeface="Courier New"/>
              </a:rPr>
              <a:t>Enabl</a:t>
            </a:r>
            <a:r>
              <a:rPr sz="26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2600" i="1" spc="-5" dirty="0">
                <a:solidFill>
                  <a:srgbClr val="4F9192"/>
                </a:solidFill>
                <a:latin typeface="Courier New"/>
                <a:cs typeface="Courier New"/>
              </a:rPr>
              <a:t>a</a:t>
            </a:r>
            <a:r>
              <a:rPr sz="2600" i="1" dirty="0">
                <a:solidFill>
                  <a:srgbClr val="4F9192"/>
                </a:solidFill>
                <a:latin typeface="Courier New"/>
                <a:cs typeface="Courier New"/>
              </a:rPr>
              <a:t>n </a:t>
            </a:r>
            <a:r>
              <a:rPr sz="2600" i="1" spc="-5" dirty="0">
                <a:solidFill>
                  <a:srgbClr val="4F9192"/>
                </a:solidFill>
                <a:latin typeface="Courier New"/>
                <a:cs typeface="Courier New"/>
              </a:rPr>
              <a:t>Apach</a:t>
            </a:r>
            <a:r>
              <a:rPr sz="2600" i="1" dirty="0">
                <a:solidFill>
                  <a:srgbClr val="4F9192"/>
                </a:solidFill>
                <a:latin typeface="Courier New"/>
                <a:cs typeface="Courier New"/>
              </a:rPr>
              <a:t>e Virtualhost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3100"/>
              </a:lnSpc>
            </a:pPr>
            <a:r>
              <a:rPr sz="2600" spc="-5" dirty="0">
                <a:latin typeface="Courier New"/>
                <a:cs typeface="Courier New"/>
              </a:rPr>
              <a:t>apache_vhos</a:t>
            </a:r>
            <a:r>
              <a:rPr sz="2600" dirty="0">
                <a:latin typeface="Courier New"/>
                <a:cs typeface="Courier New"/>
              </a:rPr>
              <a:t>t </a:t>
            </a:r>
            <a:r>
              <a:rPr sz="2600" dirty="0">
                <a:solidFill>
                  <a:srgbClr val="C8352B"/>
                </a:solidFill>
                <a:latin typeface="Courier New"/>
                <a:cs typeface="Courier New"/>
              </a:rPr>
              <a:t>"lions" </a:t>
            </a:r>
            <a:r>
              <a:rPr sz="26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600">
              <a:latin typeface="Courier New"/>
              <a:cs typeface="Courier New"/>
            </a:endParaRPr>
          </a:p>
          <a:p>
            <a:pPr marL="408940">
              <a:lnSpc>
                <a:spcPts val="3100"/>
              </a:lnSpc>
            </a:pPr>
            <a:r>
              <a:rPr sz="2600" spc="-5" dirty="0">
                <a:latin typeface="Courier New"/>
                <a:cs typeface="Courier New"/>
              </a:rPr>
              <a:t>actio</a:t>
            </a:r>
            <a:r>
              <a:rPr sz="2600" dirty="0">
                <a:latin typeface="Courier New"/>
                <a:cs typeface="Courier New"/>
              </a:rPr>
              <a:t>n </a:t>
            </a:r>
            <a:r>
              <a:rPr sz="2600" dirty="0">
                <a:solidFill>
                  <a:srgbClr val="22288F"/>
                </a:solidFill>
                <a:latin typeface="Courier New"/>
                <a:cs typeface="Courier New"/>
              </a:rPr>
              <a:t>:create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3110"/>
              </a:lnSpc>
            </a:pPr>
            <a:r>
              <a:rPr sz="26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83704" y="1816100"/>
            <a:ext cx="123278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cookbooks/apache/recipes/default.rb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8807"/>
          </a:xfrm>
          <a:prstGeom prst="rect">
            <a:avLst/>
          </a:prstGeom>
        </p:spPr>
        <p:txBody>
          <a:bodyPr vert="horz" wrap="square" lIns="0" tIns="359970" rIns="0" bIns="0" rtlCol="0">
            <a:spAutoFit/>
          </a:bodyPr>
          <a:lstStyle/>
          <a:p>
            <a:pPr marL="12700">
              <a:lnSpc>
                <a:spcPts val="5475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Set </a:t>
            </a:r>
            <a:r>
              <a:rPr sz="4600" spc="5" dirty="0"/>
              <a:t>a</a:t>
            </a:r>
            <a:r>
              <a:rPr sz="4600" dirty="0"/>
              <a:t>n </a:t>
            </a:r>
            <a:r>
              <a:rPr sz="4600" spc="5" dirty="0"/>
              <a:t>ac</a:t>
            </a:r>
            <a:r>
              <a:rPr sz="4600" dirty="0"/>
              <a:t>t</a:t>
            </a:r>
            <a:r>
              <a:rPr sz="4600" spc="-5" dirty="0"/>
              <a:t>io</a:t>
            </a:r>
            <a:r>
              <a:rPr sz="4600" dirty="0"/>
              <a:t>n </a:t>
            </a:r>
            <a:r>
              <a:rPr sz="4600" spc="-5" dirty="0"/>
              <a:t>i</a:t>
            </a:r>
            <a:r>
              <a:rPr sz="4600" dirty="0"/>
              <a:t>n </a:t>
            </a:r>
            <a:r>
              <a:rPr sz="4600" spc="-5" dirty="0"/>
              <a:t>ou</a:t>
            </a:r>
            <a:r>
              <a:rPr sz="4600" dirty="0"/>
              <a:t>r </a:t>
            </a:r>
            <a:r>
              <a:rPr sz="4600" spc="5" dirty="0"/>
              <a:t>a</a:t>
            </a:r>
            <a:r>
              <a:rPr sz="4600" spc="-5" dirty="0"/>
              <a:t>p</a:t>
            </a:r>
            <a:r>
              <a:rPr sz="4600" spc="5" dirty="0"/>
              <a:t>ac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::</a:t>
            </a:r>
            <a:r>
              <a:rPr sz="4600" spc="-5" dirty="0"/>
              <a:t>d</a:t>
            </a:r>
            <a:r>
              <a:rPr sz="4600" dirty="0"/>
              <a:t>efa</a:t>
            </a:r>
            <a:r>
              <a:rPr sz="4600" spc="-5" dirty="0"/>
              <a:t>ul</a:t>
            </a:r>
            <a:r>
              <a:rPr sz="4600" dirty="0"/>
              <a:t>t r</a:t>
            </a:r>
            <a:r>
              <a:rPr sz="4600" spc="5" dirty="0"/>
              <a:t>ec</a:t>
            </a:r>
            <a:r>
              <a:rPr sz="4600" spc="-5" dirty="0"/>
              <a:t>ip</a:t>
            </a:r>
            <a:r>
              <a:rPr sz="4600" spc="5" dirty="0"/>
              <a:t>e</a:t>
            </a:r>
            <a:endParaRPr sz="460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9190235" y="2646206"/>
            <a:ext cx="6438265" cy="4023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800" b="1" dirty="0">
                <a:latin typeface="Courier New"/>
                <a:cs typeface="Courier New"/>
              </a:rPr>
              <a:t>apache_vhost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2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b="1" dirty="0">
                <a:latin typeface="Courier New"/>
                <a:cs typeface="Courier New"/>
              </a:rPr>
              <a:t>"</a:t>
            </a:r>
            <a:r>
              <a:rPr sz="4800" b="1" dirty="0" smtClean="0">
                <a:latin typeface="Courier New"/>
                <a:cs typeface="Courier New"/>
              </a:rPr>
              <a:t>lions</a:t>
            </a:r>
            <a:r>
              <a:rPr lang="en-US" sz="4800" b="1" dirty="0">
                <a:latin typeface="Courier New"/>
                <a:cs typeface="Courier New"/>
              </a:rPr>
              <a:t>"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ts val="571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:create</a:t>
            </a:r>
            <a:endParaRPr sz="4800" dirty="0">
              <a:latin typeface="Courier New"/>
              <a:cs typeface="Courier New"/>
            </a:endParaRPr>
          </a:p>
          <a:p>
            <a:pPr marL="393700">
              <a:lnSpc>
                <a:spcPts val="5710"/>
              </a:lnSpc>
            </a:pP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parame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block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50900" y="495300"/>
            <a:ext cx="14516100" cy="82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90066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184275" y="5308599"/>
            <a:ext cx="2468880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Uploading Uploaded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3653566" y="5308599"/>
            <a:ext cx="301815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ts val="431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1 cookbook.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043418" y="5308599"/>
            <a:ext cx="192087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[0.3.0]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8021955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11.10.4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22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["chef-client::delete_validation", Synchronizin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Cookbooks: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243267" y="4032504"/>
            <a:ext cx="165163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"chef-client",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012926" y="4032504"/>
            <a:ext cx="389382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"ntp"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"motd"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"apache"]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02836" y="4515104"/>
            <a:ext cx="1769745" cy="2368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805" indent="-236220">
              <a:lnSpc>
                <a:spcPct val="100000"/>
              </a:lnSpc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endParaRPr sz="155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endParaRPr sz="155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logrotate</a:t>
            </a:r>
            <a:endParaRPr sz="155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endParaRPr sz="155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endParaRPr sz="155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pci</a:t>
            </a:r>
            <a:endParaRPr sz="155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  <a:endParaRPr sz="155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550">
              <a:latin typeface="Courier New"/>
              <a:cs typeface="Courier New"/>
            </a:endParaRPr>
          </a:p>
          <a:p>
            <a:pPr marL="235585">
              <a:lnSpc>
                <a:spcPct val="100000"/>
              </a:lnSpc>
              <a:spcBef>
                <a:spcPts val="40"/>
              </a:spcBef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574745" y="6686804"/>
            <a:ext cx="224155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apache_vhost[lions]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934290" y="6686804"/>
            <a:ext cx="3421379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createM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nam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 lions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02836" y="6928104"/>
            <a:ext cx="826135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 algn="ctr"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(u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22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Running Running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46654" y="6928104"/>
            <a:ext cx="58991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date)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046654" y="7410704"/>
            <a:ext cx="2005964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2200"/>
              </a:lnSpc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handlers: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handler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complete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02836" y="8134604"/>
            <a:ext cx="814070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finished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12/3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resource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12.04532186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74750" y="6496050"/>
            <a:ext cx="11760200" cy="723900"/>
          </a:xfrm>
          <a:custGeom>
            <a:avLst/>
            <a:gdLst/>
            <a:ahLst/>
            <a:cxnLst/>
            <a:rect l="l" t="t" r="r" b="b"/>
            <a:pathLst>
              <a:path w="11760200" h="723900">
                <a:moveTo>
                  <a:pt x="0" y="0"/>
                </a:moveTo>
                <a:lnTo>
                  <a:pt x="11760200" y="0"/>
                </a:lnTo>
                <a:lnTo>
                  <a:pt x="117602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2944475" cy="558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endParaRPr sz="4800">
              <a:latin typeface="Arial"/>
              <a:cs typeface="Arial"/>
            </a:endParaRPr>
          </a:p>
          <a:p>
            <a:pPr marL="812800" marR="26289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Describe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Ligh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weigh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Provider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ramework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Explain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DSL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Explain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Provider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DSL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Build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provider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scra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ch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Look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examples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71600" y="4330700"/>
            <a:ext cx="1130300" cy="762000"/>
          </a:xfrm>
          <a:custGeom>
            <a:avLst/>
            <a:gdLst/>
            <a:ahLst/>
            <a:cxnLst/>
            <a:rect l="l" t="t" r="r" b="b"/>
            <a:pathLst>
              <a:path w="1130300" h="762000">
                <a:moveTo>
                  <a:pt x="964771" y="111592"/>
                </a:moveTo>
                <a:lnTo>
                  <a:pt x="996221" y="134580"/>
                </a:lnTo>
                <a:lnTo>
                  <a:pt x="1049190" y="184163"/>
                </a:lnTo>
                <a:lnTo>
                  <a:pt x="1088917" y="237629"/>
                </a:lnTo>
                <a:lnTo>
                  <a:pt x="1115402" y="293868"/>
                </a:lnTo>
                <a:lnTo>
                  <a:pt x="1128644" y="351771"/>
                </a:lnTo>
                <a:lnTo>
                  <a:pt x="1130300" y="380999"/>
                </a:lnTo>
                <a:lnTo>
                  <a:pt x="1128644" y="410228"/>
                </a:lnTo>
                <a:lnTo>
                  <a:pt x="1115402" y="468131"/>
                </a:lnTo>
                <a:lnTo>
                  <a:pt x="1088917" y="524370"/>
                </a:lnTo>
                <a:lnTo>
                  <a:pt x="1049190" y="577835"/>
                </a:lnTo>
                <a:lnTo>
                  <a:pt x="996221" y="627418"/>
                </a:lnTo>
                <a:lnTo>
                  <a:pt x="964771" y="650407"/>
                </a:lnTo>
                <a:lnTo>
                  <a:pt x="930671" y="671609"/>
                </a:lnTo>
                <a:lnTo>
                  <a:pt x="894720" y="690580"/>
                </a:lnTo>
                <a:lnTo>
                  <a:pt x="857123" y="707319"/>
                </a:lnTo>
                <a:lnTo>
                  <a:pt x="818087" y="721826"/>
                </a:lnTo>
                <a:lnTo>
                  <a:pt x="777816" y="734101"/>
                </a:lnTo>
                <a:lnTo>
                  <a:pt x="736517" y="744145"/>
                </a:lnTo>
                <a:lnTo>
                  <a:pt x="694395" y="751956"/>
                </a:lnTo>
                <a:lnTo>
                  <a:pt x="651656" y="757536"/>
                </a:lnTo>
                <a:lnTo>
                  <a:pt x="608506" y="760884"/>
                </a:lnTo>
                <a:lnTo>
                  <a:pt x="565150" y="762000"/>
                </a:lnTo>
                <a:lnTo>
                  <a:pt x="521794" y="760884"/>
                </a:lnTo>
                <a:lnTo>
                  <a:pt x="478643" y="757536"/>
                </a:lnTo>
                <a:lnTo>
                  <a:pt x="435904" y="751956"/>
                </a:lnTo>
                <a:lnTo>
                  <a:pt x="393782" y="744145"/>
                </a:lnTo>
                <a:lnTo>
                  <a:pt x="352483" y="734101"/>
                </a:lnTo>
                <a:lnTo>
                  <a:pt x="312212" y="721826"/>
                </a:lnTo>
                <a:lnTo>
                  <a:pt x="273176" y="707319"/>
                </a:lnTo>
                <a:lnTo>
                  <a:pt x="235579" y="690580"/>
                </a:lnTo>
                <a:lnTo>
                  <a:pt x="199628" y="671609"/>
                </a:lnTo>
                <a:lnTo>
                  <a:pt x="165528" y="650407"/>
                </a:lnTo>
                <a:lnTo>
                  <a:pt x="134078" y="627418"/>
                </a:lnTo>
                <a:lnTo>
                  <a:pt x="81109" y="577835"/>
                </a:lnTo>
                <a:lnTo>
                  <a:pt x="41382" y="524370"/>
                </a:lnTo>
                <a:lnTo>
                  <a:pt x="14897" y="468131"/>
                </a:lnTo>
                <a:lnTo>
                  <a:pt x="1655" y="410228"/>
                </a:lnTo>
                <a:lnTo>
                  <a:pt x="0" y="380999"/>
                </a:lnTo>
                <a:lnTo>
                  <a:pt x="1655" y="351771"/>
                </a:lnTo>
                <a:lnTo>
                  <a:pt x="14897" y="293868"/>
                </a:lnTo>
                <a:lnTo>
                  <a:pt x="41382" y="237629"/>
                </a:lnTo>
                <a:lnTo>
                  <a:pt x="81109" y="184163"/>
                </a:lnTo>
                <a:lnTo>
                  <a:pt x="134078" y="134580"/>
                </a:lnTo>
                <a:lnTo>
                  <a:pt x="165528" y="111592"/>
                </a:lnTo>
                <a:lnTo>
                  <a:pt x="199628" y="90389"/>
                </a:lnTo>
                <a:lnTo>
                  <a:pt x="235579" y="71419"/>
                </a:lnTo>
                <a:lnTo>
                  <a:pt x="273176" y="54680"/>
                </a:lnTo>
                <a:lnTo>
                  <a:pt x="312212" y="40173"/>
                </a:lnTo>
                <a:lnTo>
                  <a:pt x="352483" y="27898"/>
                </a:lnTo>
                <a:lnTo>
                  <a:pt x="393782" y="17854"/>
                </a:lnTo>
                <a:lnTo>
                  <a:pt x="435904" y="10043"/>
                </a:lnTo>
                <a:lnTo>
                  <a:pt x="478643" y="4463"/>
                </a:lnTo>
                <a:lnTo>
                  <a:pt x="521794" y="1115"/>
                </a:lnTo>
                <a:lnTo>
                  <a:pt x="565150" y="0"/>
                </a:lnTo>
                <a:lnTo>
                  <a:pt x="608506" y="1115"/>
                </a:lnTo>
                <a:lnTo>
                  <a:pt x="651656" y="4463"/>
                </a:lnTo>
                <a:lnTo>
                  <a:pt x="694395" y="10043"/>
                </a:lnTo>
                <a:lnTo>
                  <a:pt x="736517" y="17854"/>
                </a:lnTo>
                <a:lnTo>
                  <a:pt x="777816" y="27898"/>
                </a:lnTo>
                <a:lnTo>
                  <a:pt x="818087" y="40173"/>
                </a:lnTo>
                <a:lnTo>
                  <a:pt x="857123" y="54680"/>
                </a:lnTo>
                <a:lnTo>
                  <a:pt x="894720" y="71419"/>
                </a:lnTo>
                <a:lnTo>
                  <a:pt x="930671" y="90389"/>
                </a:lnTo>
                <a:lnTo>
                  <a:pt x="964771" y="111592"/>
                </a:lnTo>
              </a:path>
            </a:pathLst>
          </a:custGeom>
          <a:ln w="381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383704" y="1816100"/>
            <a:ext cx="123278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cookbooks/apache/providers/vhost.rb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0100" y="6108700"/>
            <a:ext cx="13717269" cy="211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85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77825" marR="5080" indent="-365125">
              <a:lnSpc>
                <a:spcPct val="101800"/>
              </a:lnSpc>
              <a:spcBef>
                <a:spcPts val="1945"/>
              </a:spcBef>
              <a:buClr>
                <a:srgbClr val="F38C24"/>
              </a:buClr>
              <a:buChar char="•"/>
              <a:tabLst>
                <a:tab pos="377825" algn="l"/>
              </a:tabLst>
            </a:pPr>
            <a:r>
              <a:rPr sz="4600" dirty="0">
                <a:latin typeface="Arial"/>
                <a:cs typeface="Arial"/>
              </a:rPr>
              <a:t>The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Courier New"/>
                <a:cs typeface="Courier New"/>
              </a:rPr>
              <a:t>log</a:t>
            </a:r>
            <a:r>
              <a:rPr sz="4600" spc="-1485" dirty="0">
                <a:latin typeface="Courier New"/>
                <a:cs typeface="Courier New"/>
              </a:rPr>
              <a:t> </a:t>
            </a:r>
            <a:r>
              <a:rPr sz="4600" dirty="0">
                <a:latin typeface="Arial"/>
                <a:cs typeface="Arial"/>
              </a:rPr>
              <a:t>resource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uses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Che</a:t>
            </a:r>
            <a:r>
              <a:rPr sz="4600" spc="75" dirty="0">
                <a:latin typeface="Arial"/>
                <a:cs typeface="Arial"/>
              </a:rPr>
              <a:t>f</a:t>
            </a:r>
            <a:r>
              <a:rPr sz="4600" spc="-85" dirty="0">
                <a:latin typeface="Arial"/>
                <a:cs typeface="Arial"/>
              </a:rPr>
              <a:t>’</a:t>
            </a:r>
            <a:r>
              <a:rPr sz="4600" dirty="0">
                <a:latin typeface="Arial"/>
                <a:cs typeface="Arial"/>
              </a:rPr>
              <a:t>s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logger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obje</a:t>
            </a:r>
            <a:r>
              <a:rPr sz="4600" spc="-5" dirty="0">
                <a:latin typeface="Arial"/>
                <a:cs typeface="Arial"/>
              </a:rPr>
              <a:t>ct 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o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prin</a:t>
            </a:r>
            <a:r>
              <a:rPr sz="4600" spc="-5" dirty="0">
                <a:latin typeface="Arial"/>
                <a:cs typeface="Arial"/>
              </a:rPr>
              <a:t>t </a:t>
            </a:r>
            <a:r>
              <a:rPr sz="4600" dirty="0">
                <a:latin typeface="Arial"/>
                <a:cs typeface="Arial"/>
              </a:rPr>
              <a:t>messages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</a:t>
            </a:r>
            <a:r>
              <a:rPr sz="4600" spc="-5" dirty="0">
                <a:latin typeface="Arial"/>
                <a:cs typeface="Arial"/>
              </a:rPr>
              <a:t>t </a:t>
            </a:r>
            <a:r>
              <a:rPr sz="4600" dirty="0">
                <a:latin typeface="Courier New"/>
                <a:cs typeface="Courier New"/>
              </a:rPr>
              <a:t>Chef::Config[:log_level]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9970" rIns="0" bIns="0" rtlCol="0">
            <a:spAutoFit/>
          </a:bodyPr>
          <a:lstStyle/>
          <a:p>
            <a:pPr marL="12700">
              <a:lnSpc>
                <a:spcPts val="5475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Use</a:t>
            </a:r>
            <a:r>
              <a:rPr sz="4600" dirty="0"/>
              <a:t>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sz="4600" spc="5" dirty="0"/>
              <a:t>C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f </a:t>
            </a:r>
            <a:r>
              <a:rPr sz="4600" spc="5" dirty="0"/>
              <a:t>Res</a:t>
            </a:r>
            <a:r>
              <a:rPr sz="4600" spc="-5" dirty="0"/>
              <a:t>ou</a:t>
            </a:r>
            <a:r>
              <a:rPr sz="4600" dirty="0"/>
              <a:t>r</a:t>
            </a:r>
            <a:r>
              <a:rPr sz="4600" spc="5" dirty="0"/>
              <a:t>ce</a:t>
            </a:r>
            <a:r>
              <a:rPr sz="4600" dirty="0"/>
              <a:t> w</a:t>
            </a:r>
            <a:r>
              <a:rPr sz="4600" spc="-5" dirty="0"/>
              <a:t>i</a:t>
            </a:r>
            <a:r>
              <a:rPr sz="4600" dirty="0"/>
              <a:t>t</a:t>
            </a:r>
            <a:r>
              <a:rPr sz="4600" spc="-5" dirty="0"/>
              <a:t>hi</a:t>
            </a:r>
            <a:r>
              <a:rPr sz="4600" dirty="0"/>
              <a:t>n </a:t>
            </a:r>
            <a:r>
              <a:rPr sz="4600" spc="5" dirty="0"/>
              <a:t>y</a:t>
            </a:r>
            <a:r>
              <a:rPr sz="4600" spc="-5" dirty="0"/>
              <a:t>ou</a:t>
            </a:r>
            <a:r>
              <a:rPr sz="4600" dirty="0"/>
              <a:t>r </a:t>
            </a:r>
            <a:r>
              <a:rPr sz="4600" spc="-5" dirty="0"/>
              <a:t>p</a:t>
            </a:r>
            <a:r>
              <a:rPr sz="4600" dirty="0"/>
              <a:t>r</a:t>
            </a:r>
            <a:r>
              <a:rPr sz="4600" spc="-5" dirty="0"/>
              <a:t>o</a:t>
            </a:r>
            <a:r>
              <a:rPr sz="4600" spc="5" dirty="0"/>
              <a:t>v</a:t>
            </a:r>
            <a:r>
              <a:rPr sz="4600" spc="-5" dirty="0"/>
              <a:t>id</a:t>
            </a:r>
            <a:r>
              <a:rPr sz="4600" spc="5" dirty="0"/>
              <a:t>e</a:t>
            </a:r>
            <a:r>
              <a:rPr sz="4600" dirty="0"/>
              <a:t>r</a:t>
            </a:r>
            <a:endParaRPr sz="4600"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660400" y="2565400"/>
          <a:ext cx="14776450" cy="3214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350"/>
                <a:gridCol w="6026150"/>
                <a:gridCol w="8616950"/>
              </a:tblGrid>
              <a:tr h="196850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5400">
                      <a:solidFill>
                        <a:srgbClr val="435363"/>
                      </a:solidFill>
                      <a:prstDash val="solid"/>
                    </a:lnR>
                    <a:lnB w="63500">
                      <a:solidFill>
                        <a:srgbClr val="FFAA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400">
                      <a:solidFill>
                        <a:srgbClr val="435363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T w="25400">
                      <a:solidFill>
                        <a:srgbClr val="43536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600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0">
                      <a:solidFill>
                        <a:srgbClr val="FFAA00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T w="63500">
                      <a:solidFill>
                        <a:srgbClr val="FFAA00"/>
                      </a:solidFill>
                      <a:prstDash val="solid"/>
                    </a:lnT>
                    <a:lnB w="63500">
                      <a:solidFill>
                        <a:srgbClr val="FFAA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use_inline_resources</a:t>
                      </a:r>
                    </a:p>
                  </a:txBody>
                  <a:tcPr marL="0" marR="0" marT="0" marB="0">
                    <a:lnL w="25400">
                      <a:solidFill>
                        <a:srgbClr val="435363"/>
                      </a:solidFill>
                      <a:prstDash val="solid"/>
                    </a:lnL>
                    <a:lnR w="63500">
                      <a:solidFill>
                        <a:srgbClr val="FFAA00"/>
                      </a:solidFill>
                      <a:prstDash val="solid"/>
                    </a:lnR>
                    <a:lnB w="63500">
                      <a:solidFill>
                        <a:srgbClr val="FFAA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0">
                      <a:solidFill>
                        <a:srgbClr val="FFAA00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</a:tcPr>
                </a:tc>
              </a:tr>
              <a:tr h="2330450">
                <a:tc>
                  <a:txBody>
                    <a:bodyPr/>
                    <a:lstStyle/>
                    <a:p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5400">
                      <a:solidFill>
                        <a:srgbClr val="435363"/>
                      </a:solidFill>
                      <a:prstDash val="solid"/>
                    </a:lnR>
                    <a:lnT w="63500">
                      <a:solidFill>
                        <a:srgbClr val="FFAA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90500">
                        <a:lnSpc>
                          <a:spcPts val="431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actio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n </a:t>
                      </a:r>
                      <a:r>
                        <a:rPr sz="36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:create </a:t>
                      </a:r>
                      <a:r>
                        <a:rPr sz="3600" b="1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do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  <a:p>
                      <a:pPr marL="190500" marR="3810635" indent="457200">
                        <a:lnSpc>
                          <a:spcPts val="4300"/>
                        </a:lnSpc>
                        <a:spcBef>
                          <a:spcPts val="150"/>
                        </a:spcBef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lo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g </a:t>
                      </a:r>
                      <a:r>
                        <a:rPr sz="36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"M</a:t>
                      </a:r>
                      <a:r>
                        <a:rPr sz="36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y </a:t>
                      </a:r>
                      <a:r>
                        <a:rPr sz="36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nam</a:t>
                      </a:r>
                      <a:r>
                        <a:rPr sz="36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36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36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s </a:t>
                      </a:r>
                      <a:r>
                        <a:rPr sz="3600" b="1" dirty="0">
                          <a:solidFill>
                            <a:srgbClr val="C97D9A"/>
                          </a:solidFill>
                          <a:latin typeface="Courier New"/>
                          <a:cs typeface="Courier New"/>
                        </a:rPr>
                        <a:t>#{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new_resource</a:t>
                      </a:r>
                      <a:r>
                        <a:rPr sz="36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name</a:t>
                      </a:r>
                      <a:r>
                        <a:rPr sz="3600" b="1" dirty="0">
                          <a:solidFill>
                            <a:srgbClr val="C97D9A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r>
                        <a:rPr sz="36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 </a:t>
                      </a:r>
                      <a:r>
                        <a:rPr sz="3600" b="1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end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435363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T w="63500" cap="flat" cmpd="sng" algn="ctr">
                      <a:solidFill>
                        <a:srgbClr val="FFA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43536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use_inline_resources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669135" cy="372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444500" indent="-381000">
              <a:lnSpc>
                <a:spcPct val="1034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dirty="0">
                <a:latin typeface="Courier New"/>
                <a:cs typeface="Courier New"/>
              </a:rPr>
              <a:t>use_inline_resources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embedded 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</a:t>
            </a:r>
            <a:r>
              <a:rPr sz="4800" spc="-5" dirty="0">
                <a:latin typeface="Arial"/>
                <a:cs typeface="Arial"/>
              </a:rPr>
              <a:t>“</a:t>
            </a:r>
            <a:r>
              <a:rPr sz="4800" dirty="0">
                <a:latin typeface="Courier New"/>
                <a:cs typeface="Courier New"/>
              </a:rPr>
              <a:t>log</a:t>
            </a:r>
            <a:r>
              <a:rPr sz="4800" dirty="0">
                <a:latin typeface="Arial"/>
                <a:cs typeface="Arial"/>
              </a:rPr>
              <a:t>”)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paren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(“</a:t>
            </a:r>
            <a:r>
              <a:rPr sz="4800" dirty="0">
                <a:latin typeface="Courier New"/>
                <a:cs typeface="Courier New"/>
              </a:rPr>
              <a:t>apache_vhos</a:t>
            </a:r>
            <a:r>
              <a:rPr sz="4800" spc="-5" dirty="0">
                <a:latin typeface="Courier New"/>
                <a:cs typeface="Courier New"/>
              </a:rPr>
              <a:t>t</a:t>
            </a:r>
            <a:r>
              <a:rPr sz="4800" dirty="0">
                <a:latin typeface="Arial"/>
                <a:cs typeface="Arial"/>
              </a:rPr>
              <a:t>”)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heir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change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More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b="1" spc="-10" dirty="0">
                <a:latin typeface="Arial"/>
                <a:cs typeface="Arial"/>
              </a:rPr>
              <a:t>do</a:t>
            </a:r>
            <a:r>
              <a:rPr sz="4800" b="1" dirty="0">
                <a:latin typeface="Arial"/>
                <a:cs typeface="Arial"/>
              </a:rPr>
              <a:t>cs</a:t>
            </a:r>
            <a:r>
              <a:rPr sz="4800" b="1" spc="-10" dirty="0">
                <a:latin typeface="Arial"/>
                <a:cs typeface="Arial"/>
              </a:rPr>
              <a:t>.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f</a:t>
            </a:r>
            <a:r>
              <a:rPr sz="4800" b="1" spc="-10" dirty="0">
                <a:latin typeface="Arial"/>
                <a:cs typeface="Arial"/>
              </a:rPr>
              <a:t>.i</a:t>
            </a:r>
            <a:r>
              <a:rPr sz="4800" b="1" spc="-5" dirty="0">
                <a:latin typeface="Arial"/>
                <a:cs typeface="Arial"/>
              </a:rPr>
              <a:t>o/ </a:t>
            </a:r>
            <a:r>
              <a:rPr sz="4800" b="1" spc="-10" dirty="0">
                <a:latin typeface="Arial"/>
                <a:cs typeface="Arial"/>
              </a:rPr>
              <a:t>lw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dirty="0">
                <a:latin typeface="Arial"/>
                <a:cs typeface="Arial"/>
              </a:rPr>
              <a:t>_c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m_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v</a:t>
            </a:r>
            <a:r>
              <a:rPr sz="4800" b="1" spc="-10" dirty="0">
                <a:latin typeface="Arial"/>
                <a:cs typeface="Arial"/>
              </a:rPr>
              <a:t>id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265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.h</a:t>
            </a:r>
            <a:r>
              <a:rPr sz="4800" b="1" dirty="0">
                <a:latin typeface="Arial"/>
                <a:cs typeface="Arial"/>
              </a:rPr>
              <a:t>tm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dirty="0">
                <a:latin typeface="Arial"/>
                <a:cs typeface="Arial"/>
              </a:rPr>
              <a:t>#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-</a:t>
            </a:r>
            <a:r>
              <a:rPr sz="4800" b="1" spc="-10" dirty="0">
                <a:latin typeface="Arial"/>
                <a:cs typeface="Arial"/>
              </a:rPr>
              <a:t>inlin</a:t>
            </a:r>
            <a:r>
              <a:rPr sz="4800" b="1" dirty="0">
                <a:latin typeface="Arial"/>
                <a:cs typeface="Arial"/>
              </a:rPr>
              <a:t>e-res</a:t>
            </a:r>
            <a:r>
              <a:rPr sz="4800" b="1" spc="-10" dirty="0">
                <a:latin typeface="Arial"/>
                <a:cs typeface="Arial"/>
              </a:rPr>
              <a:t>ou</a:t>
            </a:r>
            <a:r>
              <a:rPr sz="4800" b="1" dirty="0">
                <a:latin typeface="Arial"/>
                <a:cs typeface="Arial"/>
              </a:rPr>
              <a:t>rces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360" dirty="0"/>
              <a:t>L</a:t>
            </a:r>
            <a:r>
              <a:rPr sz="6600" spc="15" dirty="0"/>
              <a:t>WRPs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spc="5" dirty="0"/>
              <a:t>n</a:t>
            </a:r>
            <a:r>
              <a:rPr sz="6600" spc="10" dirty="0"/>
              <a:t>d</a:t>
            </a:r>
            <a:r>
              <a:rPr sz="6600" spc="5" dirty="0"/>
              <a:t> th</a:t>
            </a:r>
            <a:r>
              <a:rPr sz="6600" spc="10" dirty="0"/>
              <a:t>e</a:t>
            </a:r>
            <a:r>
              <a:rPr sz="6600" spc="5" dirty="0"/>
              <a:t> </a:t>
            </a:r>
            <a:r>
              <a:rPr sz="6600" spc="15" dirty="0"/>
              <a:t>Res</a:t>
            </a:r>
            <a:r>
              <a:rPr sz="6600" spc="5" dirty="0"/>
              <a:t>ou</a:t>
            </a:r>
            <a:r>
              <a:rPr sz="6600" spc="10" dirty="0"/>
              <a:t>rce</a:t>
            </a:r>
            <a:r>
              <a:rPr sz="6600" spc="5" dirty="0"/>
              <a:t> </a:t>
            </a:r>
            <a:r>
              <a:rPr sz="6600" spc="15" dirty="0"/>
              <a:t>C</a:t>
            </a:r>
            <a:r>
              <a:rPr sz="6600" spc="5" dirty="0"/>
              <a:t>o</a:t>
            </a:r>
            <a:r>
              <a:rPr sz="6600" dirty="0"/>
              <a:t>ll</a:t>
            </a:r>
            <a:r>
              <a:rPr sz="6600" spc="10" dirty="0"/>
              <a:t>ec</a:t>
            </a:r>
            <a:r>
              <a:rPr sz="6600" spc="5" dirty="0"/>
              <a:t>t</a:t>
            </a:r>
            <a:r>
              <a:rPr sz="6600" dirty="0"/>
              <a:t>io</a:t>
            </a:r>
            <a:r>
              <a:rPr sz="6600" spc="10" dirty="0"/>
              <a:t>n</a:t>
            </a:r>
            <a:endParaRPr sz="6600"/>
          </a:p>
        </p:txBody>
      </p:sp>
      <p:sp>
        <p:nvSpPr>
          <p:cNvPr id="40" name="object 40"/>
          <p:cNvSpPr txBox="1"/>
          <p:nvPr/>
        </p:nvSpPr>
        <p:spPr>
          <a:xfrm>
            <a:off x="787400" y="5643406"/>
            <a:ext cx="13553440" cy="133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regular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colle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ju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big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array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s.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65500" y="1651000"/>
            <a:ext cx="95250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360" dirty="0"/>
              <a:t>L</a:t>
            </a:r>
            <a:r>
              <a:rPr sz="6600" spc="15" dirty="0"/>
              <a:t>WRPs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spc="5" dirty="0"/>
              <a:t>n</a:t>
            </a:r>
            <a:r>
              <a:rPr sz="6600" spc="10" dirty="0"/>
              <a:t>d</a:t>
            </a:r>
            <a:r>
              <a:rPr sz="6600" spc="5" dirty="0"/>
              <a:t> th</a:t>
            </a:r>
            <a:r>
              <a:rPr sz="6600" spc="10" dirty="0"/>
              <a:t>e</a:t>
            </a:r>
            <a:r>
              <a:rPr sz="6600" spc="5" dirty="0"/>
              <a:t> </a:t>
            </a:r>
            <a:r>
              <a:rPr sz="6600" spc="15" dirty="0"/>
              <a:t>Res</a:t>
            </a:r>
            <a:r>
              <a:rPr sz="6600" spc="5" dirty="0"/>
              <a:t>ou</a:t>
            </a:r>
            <a:r>
              <a:rPr sz="6600" spc="10" dirty="0"/>
              <a:t>rce</a:t>
            </a:r>
            <a:r>
              <a:rPr sz="6600" spc="5" dirty="0"/>
              <a:t> </a:t>
            </a:r>
            <a:r>
              <a:rPr sz="6600" spc="15" dirty="0"/>
              <a:t>C</a:t>
            </a:r>
            <a:r>
              <a:rPr sz="6600" spc="5" dirty="0"/>
              <a:t>o</a:t>
            </a:r>
            <a:r>
              <a:rPr sz="6600" dirty="0"/>
              <a:t>ll</a:t>
            </a:r>
            <a:r>
              <a:rPr sz="6600" spc="10" dirty="0"/>
              <a:t>ec</a:t>
            </a:r>
            <a:r>
              <a:rPr sz="6600" spc="5" dirty="0"/>
              <a:t>t</a:t>
            </a:r>
            <a:r>
              <a:rPr sz="6600" dirty="0"/>
              <a:t>io</a:t>
            </a:r>
            <a:r>
              <a:rPr sz="6600" spc="10" dirty="0"/>
              <a:t>n</a:t>
            </a:r>
            <a:endParaRPr sz="6600"/>
          </a:p>
        </p:txBody>
      </p:sp>
      <p:sp>
        <p:nvSpPr>
          <p:cNvPr id="40" name="object 40"/>
          <p:cNvSpPr txBox="1"/>
          <p:nvPr/>
        </p:nvSpPr>
        <p:spPr>
          <a:xfrm>
            <a:off x="787400" y="5799333"/>
            <a:ext cx="13517880" cy="275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5360"/>
              </a:lnSpc>
              <a:buClr>
                <a:srgbClr val="F38C24"/>
              </a:buClr>
              <a:buFont typeface="Arial"/>
              <a:buChar char="•"/>
              <a:tabLst>
                <a:tab pos="374650" algn="l"/>
              </a:tabLst>
            </a:pPr>
            <a:r>
              <a:rPr sz="4550" spc="5" dirty="0">
                <a:latin typeface="Courier New"/>
                <a:cs typeface="Courier New"/>
              </a:rPr>
              <a:t>use_inline_resources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dirty="0">
                <a:latin typeface="Arial"/>
                <a:cs typeface="Arial"/>
              </a:rPr>
              <a:t>cre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min</a:t>
            </a:r>
            <a:r>
              <a:rPr sz="4550" dirty="0">
                <a:latin typeface="Arial"/>
                <a:cs typeface="Arial"/>
              </a:rPr>
              <a:t>i </a:t>
            </a:r>
            <a:r>
              <a:rPr sz="4550" spc="5" dirty="0">
                <a:latin typeface="Arial"/>
                <a:cs typeface="Arial"/>
              </a:rPr>
              <a:t>resource</a:t>
            </a:r>
            <a:r>
              <a:rPr sz="4550" dirty="0">
                <a:latin typeface="Arial"/>
                <a:cs typeface="Arial"/>
              </a:rPr>
              <a:t> coll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(execu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con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x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)</a:t>
            </a:r>
            <a:endParaRPr sz="4550">
              <a:latin typeface="Arial"/>
              <a:cs typeface="Arial"/>
            </a:endParaRPr>
          </a:p>
          <a:p>
            <a:pPr marL="374650" marR="645795" indent="-361950">
              <a:lnSpc>
                <a:spcPts val="52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No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ca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are</a:t>
            </a:r>
            <a:r>
              <a:rPr sz="4550" dirty="0">
                <a:latin typeface="Arial"/>
                <a:cs typeface="Arial"/>
              </a:rPr>
              <a:t> roll</a:t>
            </a:r>
            <a:r>
              <a:rPr sz="4550" spc="5" dirty="0">
                <a:latin typeface="Arial"/>
                <a:cs typeface="Arial"/>
              </a:rPr>
              <a:t>ed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up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ma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resource</a:t>
            </a:r>
            <a:r>
              <a:rPr sz="4550" dirty="0">
                <a:latin typeface="Arial"/>
                <a:cs typeface="Arial"/>
              </a:rPr>
              <a:t> coll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.</a:t>
            </a:r>
            <a:endParaRPr sz="45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27400" y="1638300"/>
            <a:ext cx="9588500" cy="383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184275" y="5587999"/>
            <a:ext cx="2468880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Uploading Uploaded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001699" y="8860816"/>
            <a:ext cx="2159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Gill Sans MT"/>
                <a:cs typeface="Gill Sans MT"/>
              </a:rPr>
              <a:t>100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653566" y="5587999"/>
            <a:ext cx="301815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ts val="431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1 cookbook.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043418" y="5587999"/>
            <a:ext cx="192087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[0.3.0]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9792335" cy="452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* execute[mv /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etc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conf.d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welcome.conf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/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etc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conf.d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welcome.conf.disabled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] action run (skipped due to 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only_if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apache_vhost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[lions] action create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  * log[My name is lions] action write</a:t>
            </a:r>
          </a:p>
          <a:p>
            <a:pPr>
              <a:lnSpc>
                <a:spcPct val="100000"/>
              </a:lnSpc>
            </a:pPr>
            <a:endParaRPr lang="en-US" sz="140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US" sz="140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etc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conf.d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clowns.conf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directory[/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/apache/clowns]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/apache/clowns/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index.html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etc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conf.d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bears.conf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directory[/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/apache/bears]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/apache/bears/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index.html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etc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conf.d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admin.conf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directory[/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/apache/admin]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/apache/admin/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index.html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service[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] action enable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service[</a:t>
            </a:r>
            <a:r>
              <a:rPr lang="en-US" sz="1400" spc="-10" dirty="0" err="1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] action start (up to date)</a:t>
            </a:r>
          </a:p>
          <a:p>
            <a:pPr>
              <a:lnSpc>
                <a:spcPct val="100000"/>
              </a:lnSpc>
            </a:pPr>
            <a:endParaRPr lang="en-US" sz="140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Running handlers: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Running handlers complete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Chef Client finished, 2/42 resources updated in 4.386652029 seconds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65200" y="4191000"/>
            <a:ext cx="4800600" cy="533400"/>
          </a:xfrm>
          <a:custGeom>
            <a:avLst/>
            <a:gdLst/>
            <a:ahLst/>
            <a:cxnLst/>
            <a:rect l="l" t="t" r="r" b="b"/>
            <a:pathLst>
              <a:path w="11760200" h="723900">
                <a:moveTo>
                  <a:pt x="0" y="0"/>
                </a:moveTo>
                <a:lnTo>
                  <a:pt x="11760200" y="0"/>
                </a:lnTo>
                <a:lnTo>
                  <a:pt x="117602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2800" y="2425700"/>
            <a:ext cx="14630400" cy="1930400"/>
          </a:xfrm>
          <a:custGeom>
            <a:avLst/>
            <a:gdLst/>
            <a:ahLst/>
            <a:cxnLst/>
            <a:rect l="l" t="t" r="r" b="b"/>
            <a:pathLst>
              <a:path w="14630400" h="1930400">
                <a:moveTo>
                  <a:pt x="0" y="0"/>
                </a:moveTo>
                <a:lnTo>
                  <a:pt x="14630400" y="0"/>
                </a:lnTo>
                <a:lnTo>
                  <a:pt x="14630400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25500" y="797326"/>
            <a:ext cx="12886055" cy="2206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b="1" spc="15" dirty="0">
                <a:solidFill>
                  <a:srgbClr val="FFFFFF"/>
                </a:solidFill>
                <a:latin typeface="Arial"/>
                <a:cs typeface="Arial"/>
              </a:rPr>
              <a:t>resource</a:t>
            </a:r>
            <a:endParaRPr sz="3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3150">
              <a:latin typeface="Times New Roman"/>
              <a:cs typeface="Times New Roman"/>
            </a:endParaRPr>
          </a:p>
          <a:p>
            <a:pPr marL="5708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cookbooks/apache/resources/vhost.rb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2500" spc="-5" dirty="0">
                <a:latin typeface="Courier New"/>
                <a:cs typeface="Courier New"/>
              </a:rPr>
              <a:t>action</a:t>
            </a:r>
            <a:r>
              <a:rPr sz="2500" dirty="0">
                <a:latin typeface="Courier New"/>
                <a:cs typeface="Courier New"/>
              </a:rPr>
              <a:t>s </a:t>
            </a:r>
            <a:r>
              <a:rPr sz="2500" spc="-5" dirty="0">
                <a:solidFill>
                  <a:srgbClr val="22288F"/>
                </a:solidFill>
                <a:latin typeface="Courier New"/>
                <a:cs typeface="Courier New"/>
              </a:rPr>
              <a:t>:create</a:t>
            </a:r>
            <a:r>
              <a:rPr sz="2500" dirty="0">
                <a:solidFill>
                  <a:srgbClr val="22288F"/>
                </a:solidFill>
                <a:latin typeface="Courier New"/>
                <a:cs typeface="Courier New"/>
              </a:rPr>
              <a:t>, :remove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70"/>
              </a:lnSpc>
            </a:pPr>
            <a:r>
              <a:rPr sz="3500" spc="15" dirty="0"/>
              <a:t>Exe</a:t>
            </a:r>
            <a:r>
              <a:rPr sz="3500" spc="10" dirty="0"/>
              <a:t>r</a:t>
            </a:r>
            <a:r>
              <a:rPr sz="3500" spc="15" dirty="0"/>
              <a:t>c</a:t>
            </a:r>
            <a:r>
              <a:rPr sz="3500" dirty="0"/>
              <a:t>i</a:t>
            </a:r>
            <a:r>
              <a:rPr sz="3500" spc="15" dirty="0"/>
              <a:t>se</a:t>
            </a:r>
            <a:r>
              <a:rPr sz="3500" spc="5" dirty="0"/>
              <a:t>: </a:t>
            </a:r>
            <a:r>
              <a:rPr sz="3500" spc="20" dirty="0"/>
              <a:t>C</a:t>
            </a:r>
            <a:r>
              <a:rPr sz="3500" spc="10" dirty="0"/>
              <a:t>reate</a:t>
            </a:r>
            <a:r>
              <a:rPr sz="3500" spc="5" dirty="0"/>
              <a:t> </a:t>
            </a:r>
            <a:r>
              <a:rPr sz="3500" spc="15" dirty="0"/>
              <a:t>a</a:t>
            </a:r>
            <a:r>
              <a:rPr sz="3500" spc="10" dirty="0"/>
              <a:t>ttr</a:t>
            </a:r>
            <a:r>
              <a:rPr sz="3500" dirty="0"/>
              <a:t>i</a:t>
            </a:r>
            <a:r>
              <a:rPr sz="3500" spc="10" dirty="0"/>
              <a:t>bute</a:t>
            </a:r>
            <a:r>
              <a:rPr sz="3500" spc="5" dirty="0"/>
              <a:t> </a:t>
            </a:r>
            <a:r>
              <a:rPr sz="3500" spc="10" dirty="0"/>
              <a:t>p</a:t>
            </a:r>
            <a:r>
              <a:rPr sz="3500" spc="15" dirty="0"/>
              <a:t>a</a:t>
            </a:r>
            <a:r>
              <a:rPr sz="3500" spc="10" dirty="0"/>
              <a:t>r</a:t>
            </a:r>
            <a:r>
              <a:rPr sz="3500" spc="15" dirty="0"/>
              <a:t>amete</a:t>
            </a:r>
            <a:r>
              <a:rPr sz="3500" spc="10" dirty="0"/>
              <a:t>r</a:t>
            </a:r>
            <a:r>
              <a:rPr sz="3500" spc="15" dirty="0"/>
              <a:t>s</a:t>
            </a:r>
            <a:r>
              <a:rPr sz="3500" spc="5" dirty="0"/>
              <a:t> f</a:t>
            </a:r>
            <a:r>
              <a:rPr sz="3500" spc="10" dirty="0"/>
              <a:t>or</a:t>
            </a:r>
            <a:r>
              <a:rPr sz="3500" spc="5" dirty="0"/>
              <a:t> t</a:t>
            </a:r>
            <a:r>
              <a:rPr sz="3500" spc="10" dirty="0"/>
              <a:t>h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spc="15" dirty="0"/>
              <a:t>a</a:t>
            </a:r>
            <a:r>
              <a:rPr sz="3500" spc="10" dirty="0"/>
              <a:t>p</a:t>
            </a:r>
            <a:r>
              <a:rPr sz="3500" spc="15" dirty="0"/>
              <a:t>ac</a:t>
            </a:r>
            <a:r>
              <a:rPr sz="3500" spc="10" dirty="0"/>
              <a:t>h</a:t>
            </a:r>
            <a:r>
              <a:rPr sz="3500" spc="15" dirty="0"/>
              <a:t>e_v</a:t>
            </a:r>
            <a:r>
              <a:rPr sz="3500" spc="10" dirty="0"/>
              <a:t>ho</a:t>
            </a:r>
            <a:r>
              <a:rPr sz="3500" spc="15" dirty="0"/>
              <a:t>s</a:t>
            </a:r>
            <a:r>
              <a:rPr sz="3500" spc="5" dirty="0"/>
              <a:t>t</a:t>
            </a:r>
            <a:endParaRPr sz="3500"/>
          </a:p>
        </p:txBody>
      </p:sp>
      <p:sp>
        <p:nvSpPr>
          <p:cNvPr id="57" name="object 57"/>
          <p:cNvSpPr txBox="1"/>
          <p:nvPr/>
        </p:nvSpPr>
        <p:spPr>
          <a:xfrm>
            <a:off x="800100" y="5181600"/>
            <a:ext cx="13068300" cy="3392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70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550">
              <a:latin typeface="Times New Roman"/>
              <a:cs typeface="Times New Roman"/>
            </a:endParaRPr>
          </a:p>
          <a:p>
            <a:pPr marL="346075" marR="699770" indent="-333375">
              <a:lnSpc>
                <a:spcPts val="4940"/>
              </a:lnSpc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dirty="0">
                <a:latin typeface="Courier New"/>
                <a:cs typeface="Courier New"/>
              </a:rPr>
              <a:t>attribute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akes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10" dirty="0">
                <a:latin typeface="Arial"/>
                <a:cs typeface="Arial"/>
              </a:rPr>
              <a:t>tt</a:t>
            </a:r>
            <a:r>
              <a:rPr sz="4200" dirty="0">
                <a:latin typeface="Arial"/>
                <a:cs typeface="Arial"/>
              </a:rPr>
              <a:t>ribu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 (op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ional)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hash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dirty="0">
                <a:latin typeface="Arial"/>
                <a:cs typeface="Arial"/>
              </a:rPr>
              <a:t>valida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ers</a:t>
            </a:r>
            <a:endParaRPr sz="4200">
              <a:latin typeface="Arial"/>
              <a:cs typeface="Arial"/>
            </a:endParaRPr>
          </a:p>
          <a:p>
            <a:pPr marL="346075" marR="5080" indent="-333375">
              <a:lnSpc>
                <a:spcPts val="4800"/>
              </a:lnSpc>
              <a:spcBef>
                <a:spcPts val="117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hese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valida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are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speci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ic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315" dirty="0">
                <a:latin typeface="Arial"/>
                <a:cs typeface="Arial"/>
              </a:rPr>
              <a:t>L</a:t>
            </a:r>
            <a:r>
              <a:rPr sz="4200" spc="-10" dirty="0">
                <a:latin typeface="Arial"/>
                <a:cs typeface="Arial"/>
              </a:rPr>
              <a:t>W</a:t>
            </a:r>
            <a:r>
              <a:rPr sz="4200" dirty="0">
                <a:latin typeface="Arial"/>
                <a:cs typeface="Arial"/>
              </a:rPr>
              <a:t>RP Resource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DSL</a:t>
            </a:r>
            <a:endParaRPr sz="42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879475" y="3384550"/>
          <a:ext cx="13577308" cy="1047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6433"/>
                <a:gridCol w="2286508"/>
                <a:gridCol w="3048502"/>
                <a:gridCol w="1714776"/>
                <a:gridCol w="2286369"/>
                <a:gridCol w="2294720"/>
              </a:tblGrid>
              <a:tr h="412750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2500" spc="-5" dirty="0">
                          <a:latin typeface="Courier New"/>
                          <a:cs typeface="Courier New"/>
                        </a:rPr>
                        <a:t>attribute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:site_name</a:t>
                      </a:r>
                      <a:r>
                        <a:rPr sz="2500" dirty="0">
                          <a:latin typeface="Courier New"/>
                          <a:cs typeface="Courier New"/>
                        </a:rPr>
                        <a:t>,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:name_attribute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5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2500" dirty="0">
                          <a:latin typeface="Courier New"/>
                          <a:cs typeface="Courier New"/>
                        </a:rPr>
                        <a:t>,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:kind_of </a:t>
                      </a:r>
                      <a:r>
                        <a:rPr sz="25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9C1200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634999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2500" spc="-5" dirty="0">
                          <a:latin typeface="Courier New"/>
                          <a:cs typeface="Courier New"/>
                        </a:rPr>
                        <a:t>attribute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:site_port</a:t>
                      </a:r>
                      <a:r>
                        <a:rPr sz="2500" dirty="0">
                          <a:latin typeface="Courier New"/>
                          <a:cs typeface="Courier New"/>
                        </a:rPr>
                        <a:t>,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:default </a:t>
                      </a:r>
                      <a:r>
                        <a:rPr sz="25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5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80</a:t>
                      </a:r>
                      <a:r>
                        <a:rPr sz="2500" dirty="0">
                          <a:latin typeface="Courier New"/>
                          <a:cs typeface="Courier New"/>
                        </a:rPr>
                        <a:t>,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:kind_of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500" dirty="0">
                          <a:solidFill>
                            <a:srgbClr val="9C1200"/>
                          </a:solidFill>
                          <a:latin typeface="Courier New"/>
                          <a:cs typeface="Courier New"/>
                        </a:rPr>
                        <a:t>Fixnum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2800" y="2425700"/>
            <a:ext cx="14630400" cy="1930400"/>
          </a:xfrm>
          <a:custGeom>
            <a:avLst/>
            <a:gdLst/>
            <a:ahLst/>
            <a:cxnLst/>
            <a:rect l="l" t="t" r="r" b="b"/>
            <a:pathLst>
              <a:path w="14630400" h="1930400">
                <a:moveTo>
                  <a:pt x="0" y="0"/>
                </a:moveTo>
                <a:lnTo>
                  <a:pt x="14630400" y="0"/>
                </a:lnTo>
                <a:lnTo>
                  <a:pt x="14630400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003300" y="1816100"/>
            <a:ext cx="12708255" cy="118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0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cookbooks/apache/resources/vhost.rb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0" spc="-5" dirty="0">
                <a:latin typeface="Courier New"/>
                <a:cs typeface="Courier New"/>
              </a:rPr>
              <a:t>action</a:t>
            </a:r>
            <a:r>
              <a:rPr sz="2500" dirty="0">
                <a:latin typeface="Courier New"/>
                <a:cs typeface="Courier New"/>
              </a:rPr>
              <a:t>s </a:t>
            </a:r>
            <a:r>
              <a:rPr sz="2500" spc="-5" dirty="0">
                <a:solidFill>
                  <a:srgbClr val="22288F"/>
                </a:solidFill>
                <a:latin typeface="Courier New"/>
                <a:cs typeface="Courier New"/>
              </a:rPr>
              <a:t>:create</a:t>
            </a:r>
            <a:r>
              <a:rPr sz="2500" dirty="0">
                <a:solidFill>
                  <a:srgbClr val="22288F"/>
                </a:solidFill>
                <a:latin typeface="Courier New"/>
                <a:cs typeface="Courier New"/>
              </a:rPr>
              <a:t>, :remove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800100" y="5118100"/>
            <a:ext cx="14707869" cy="280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  <a:p>
            <a:pPr marL="346075" indent="-333375">
              <a:lnSpc>
                <a:spcPct val="100000"/>
              </a:lnSpc>
              <a:spcBef>
                <a:spcPts val="910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:name_attribute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si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e_name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resource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name</a:t>
            </a:r>
            <a:endParaRPr sz="420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:default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se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de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aul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value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</a:t>
            </a:r>
            <a:endParaRPr sz="420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:kind_of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ensures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value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</a:t>
            </a:r>
            <a:r>
              <a:rPr sz="4200" spc="-5" dirty="0">
                <a:latin typeface="Arial"/>
                <a:cs typeface="Arial"/>
              </a:rPr>
              <a:t>r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icular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class</a:t>
            </a:r>
            <a:endParaRPr sz="4200">
              <a:latin typeface="Arial"/>
              <a:cs typeface="Arial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a</a:t>
            </a:r>
            <a:r>
              <a:rPr spc="-10" dirty="0"/>
              <a:t>lid</a:t>
            </a:r>
            <a:r>
              <a:rPr dirty="0"/>
              <a:t>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</a:t>
            </a:r>
            <a:r>
              <a:rPr dirty="0"/>
              <a:t>Parameters</a:t>
            </a:r>
          </a:p>
        </p:txBody>
      </p:sp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879475" y="3384550"/>
          <a:ext cx="13577308" cy="1047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6433"/>
                <a:gridCol w="2286508"/>
                <a:gridCol w="3048502"/>
                <a:gridCol w="1714776"/>
                <a:gridCol w="2286369"/>
                <a:gridCol w="2294720"/>
              </a:tblGrid>
              <a:tr h="412750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2500" spc="-5" dirty="0">
                          <a:latin typeface="Courier New"/>
                          <a:cs typeface="Courier New"/>
                        </a:rPr>
                        <a:t>attribute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:site_name</a:t>
                      </a:r>
                      <a:r>
                        <a:rPr sz="2500" dirty="0">
                          <a:latin typeface="Courier New"/>
                          <a:cs typeface="Courier New"/>
                        </a:rPr>
                        <a:t>,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:name_attribute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5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2500" dirty="0">
                          <a:latin typeface="Courier New"/>
                          <a:cs typeface="Courier New"/>
                        </a:rPr>
                        <a:t>,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:kind_of </a:t>
                      </a:r>
                      <a:r>
                        <a:rPr sz="25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9C1200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634999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2500" spc="-5" dirty="0">
                          <a:latin typeface="Courier New"/>
                          <a:cs typeface="Courier New"/>
                        </a:rPr>
                        <a:t>attribute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:site_port</a:t>
                      </a:r>
                      <a:r>
                        <a:rPr sz="2500" dirty="0">
                          <a:latin typeface="Courier New"/>
                          <a:cs typeface="Courier New"/>
                        </a:rPr>
                        <a:t>,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:default </a:t>
                      </a:r>
                      <a:r>
                        <a:rPr sz="25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5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80</a:t>
                      </a:r>
                      <a:r>
                        <a:rPr sz="2500" dirty="0">
                          <a:latin typeface="Courier New"/>
                          <a:cs typeface="Courier New"/>
                        </a:rPr>
                        <a:t>,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:kind_of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500" dirty="0">
                          <a:solidFill>
                            <a:srgbClr val="9C1200"/>
                          </a:solidFill>
                          <a:latin typeface="Courier New"/>
                          <a:cs typeface="Courier New"/>
                        </a:rPr>
                        <a:t>Fixnum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a</a:t>
            </a:r>
            <a:r>
              <a:rPr spc="-10" dirty="0"/>
              <a:t>lid</a:t>
            </a:r>
            <a:r>
              <a:rPr dirty="0"/>
              <a:t>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</a:t>
            </a:r>
            <a:r>
              <a:rPr dirty="0"/>
              <a:t>Parameters</a:t>
            </a:r>
          </a:p>
        </p:txBody>
      </p:sp>
      <p:sp>
        <p:nvSpPr>
          <p:cNvPr id="51" name="object 51"/>
          <p:cNvSpPr/>
          <p:nvPr/>
        </p:nvSpPr>
        <p:spPr>
          <a:xfrm>
            <a:off x="3213100" y="1955800"/>
            <a:ext cx="23241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528300" y="1955800"/>
            <a:ext cx="2032000" cy="54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800100" y="1803400"/>
          <a:ext cx="14300200" cy="689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0"/>
                <a:gridCol w="7150100"/>
              </a:tblGrid>
              <a:tr h="698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spc="-3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4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alidatio</a:t>
                      </a:r>
                      <a:r>
                        <a:rPr sz="4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4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7A7A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Meaning</a:t>
                      </a:r>
                      <a:endParaRPr sz="4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7A7A7A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19011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:callbacks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Hash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Procs,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should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urn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rue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:default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08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ault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parame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er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32727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:equal_to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74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wi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==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1015" marR="161290" indent="-2872105">
                        <a:lnSpc>
                          <a:spcPts val="42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Ensure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icular class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150431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:name_attribute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5044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resource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name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:regex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against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regex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32727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:required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parame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must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speci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ied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marL="205295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:respond_to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9715" marR="605790" indent="-2186305">
                        <a:lnSpc>
                          <a:spcPts val="42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Ensure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given 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hod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:k</a:t>
            </a:r>
            <a:r>
              <a:rPr spc="-10" dirty="0"/>
              <a:t>ind</a:t>
            </a:r>
            <a:r>
              <a:rPr dirty="0"/>
              <a:t>_</a:t>
            </a:r>
            <a:r>
              <a:rPr spc="-10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exam</a:t>
            </a:r>
            <a:r>
              <a:rPr spc="-10" dirty="0"/>
              <a:t>pl</a:t>
            </a:r>
            <a:r>
              <a:rPr dirty="0"/>
              <a:t>es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311630" cy="1362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66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dirty="0">
                <a:latin typeface="Courier New"/>
                <a:cs typeface="Courier New"/>
              </a:rPr>
              <a:t>:kind_of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accep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ei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buil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-in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 classe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endParaRPr sz="4800">
              <a:latin typeface="Arial"/>
              <a:cs typeface="Arial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1184274" y="3512442"/>
          <a:ext cx="11604594" cy="4076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2605"/>
                <a:gridCol w="823231"/>
                <a:gridCol w="8128758"/>
              </a:tblGrid>
              <a:tr h="641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Strin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g	# String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Arra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y	# Array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Fixnu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m	# Fixnum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69849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[:some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:list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:of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:symbols]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[TrueClass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FalseClass]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641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[String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Array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] # composite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270" dirty="0"/>
              <a:t> </a:t>
            </a:r>
            <a:r>
              <a:rPr dirty="0"/>
              <a:t>Br</a:t>
            </a:r>
            <a:r>
              <a:rPr spc="-10" dirty="0"/>
              <a:t>i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275" dirty="0"/>
              <a:t>w</a:t>
            </a:r>
            <a:r>
              <a:rPr spc="-10" dirty="0"/>
              <a:t>..</a:t>
            </a:r>
            <a:r>
              <a:rPr spc="-5" dirty="0"/>
              <a:t>.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3601"/>
            <a:ext cx="14634210" cy="6209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717550" indent="-320040">
              <a:lnSpc>
                <a:spcPts val="4700"/>
              </a:lnSpc>
              <a:buClr>
                <a:srgbClr val="F38C24"/>
              </a:buClr>
              <a:buFont typeface="Arial"/>
              <a:buChar char="•"/>
              <a:tabLst>
                <a:tab pos="332740" algn="l"/>
              </a:tabLst>
            </a:pPr>
            <a:r>
              <a:rPr sz="4000" b="1" spc="15" dirty="0">
                <a:latin typeface="Arial"/>
                <a:cs typeface="Arial"/>
              </a:rPr>
              <a:t>Resources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are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declara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5" dirty="0">
                <a:latin typeface="Arial"/>
                <a:cs typeface="Arial"/>
              </a:rPr>
              <a:t>i</a:t>
            </a:r>
            <a:r>
              <a:rPr sz="4000" spc="15" dirty="0">
                <a:latin typeface="Arial"/>
                <a:cs typeface="Arial"/>
              </a:rPr>
              <a:t>ve</a:t>
            </a:r>
            <a:r>
              <a:rPr sz="4000" spc="5" dirty="0">
                <a:latin typeface="Arial"/>
                <a:cs typeface="Arial"/>
              </a:rPr>
              <a:t> i</a:t>
            </a:r>
            <a:r>
              <a:rPr sz="4000" spc="15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15" dirty="0">
                <a:latin typeface="Arial"/>
                <a:cs typeface="Arial"/>
              </a:rPr>
              <a:t>aces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spc="15" dirty="0">
                <a:latin typeface="Arial"/>
                <a:cs typeface="Arial"/>
              </a:rPr>
              <a:t>de</a:t>
            </a:r>
            <a:r>
              <a:rPr sz="4000" spc="10" dirty="0">
                <a:latin typeface="Arial"/>
                <a:cs typeface="Arial"/>
              </a:rPr>
              <a:t>scri</a:t>
            </a:r>
            <a:r>
              <a:rPr sz="4000" spc="15" dirty="0">
                <a:latin typeface="Arial"/>
                <a:cs typeface="Arial"/>
              </a:rPr>
              <a:t>be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15" dirty="0">
                <a:latin typeface="Arial"/>
                <a:cs typeface="Arial"/>
              </a:rPr>
              <a:t>what</a:t>
            </a:r>
            <a:r>
              <a:rPr sz="4000" i="1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we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20" dirty="0">
                <a:latin typeface="Arial"/>
                <a:cs typeface="Arial"/>
              </a:rPr>
              <a:t>wan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happen</a:t>
            </a:r>
            <a:r>
              <a:rPr sz="4000" spc="5" dirty="0">
                <a:latin typeface="Arial"/>
                <a:cs typeface="Arial"/>
              </a:rPr>
              <a:t>, </a:t>
            </a:r>
            <a:r>
              <a:rPr sz="4000" spc="10" dirty="0">
                <a:latin typeface="Arial"/>
                <a:cs typeface="Arial"/>
              </a:rPr>
              <a:t>ra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20" dirty="0">
                <a:latin typeface="Arial"/>
                <a:cs typeface="Arial"/>
              </a:rPr>
              <a:t>how</a:t>
            </a:r>
            <a:endParaRPr sz="40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6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4000" spc="15" dirty="0">
                <a:latin typeface="Arial"/>
                <a:cs typeface="Arial"/>
              </a:rPr>
              <a:t>Resources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ake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ac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5" dirty="0">
                <a:latin typeface="Arial"/>
                <a:cs typeface="Arial"/>
              </a:rPr>
              <a:t>i</a:t>
            </a:r>
            <a:r>
              <a:rPr sz="4000" spc="15" dirty="0">
                <a:latin typeface="Arial"/>
                <a:cs typeface="Arial"/>
              </a:rPr>
              <a:t>on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hrough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Pr</a:t>
            </a:r>
            <a:r>
              <a:rPr sz="4000" b="1" spc="10" dirty="0">
                <a:latin typeface="Arial"/>
                <a:cs typeface="Arial"/>
              </a:rPr>
              <a:t>o</a:t>
            </a:r>
            <a:r>
              <a:rPr sz="4000" b="1" spc="15" dirty="0">
                <a:latin typeface="Arial"/>
                <a:cs typeface="Arial"/>
              </a:rPr>
              <a:t>v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d</a:t>
            </a:r>
            <a:r>
              <a:rPr sz="4000" b="1" spc="15" dirty="0">
                <a:latin typeface="Arial"/>
                <a:cs typeface="Arial"/>
              </a:rPr>
              <a:t>e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spc="15" dirty="0">
                <a:latin typeface="Arial"/>
                <a:cs typeface="Arial"/>
              </a:rPr>
              <a:t>pe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15" dirty="0">
                <a:latin typeface="Arial"/>
                <a:cs typeface="Arial"/>
              </a:rPr>
              <a:t>orm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15" dirty="0">
                <a:latin typeface="Arial"/>
                <a:cs typeface="Arial"/>
              </a:rPr>
              <a:t>how</a:t>
            </a:r>
            <a:endParaRPr sz="40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4000" spc="15" dirty="0">
                <a:latin typeface="Arial"/>
                <a:cs typeface="Arial"/>
              </a:rPr>
              <a:t>Resources</a:t>
            </a:r>
            <a:endParaRPr sz="400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typ</a:t>
            </a:r>
            <a:r>
              <a:rPr sz="4000" b="1" spc="15" dirty="0"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name</a:t>
            </a:r>
            <a:endParaRPr sz="400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can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one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more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p</a:t>
            </a:r>
            <a:r>
              <a:rPr sz="4000" b="1" spc="15" dirty="0">
                <a:latin typeface="Arial"/>
                <a:cs typeface="Arial"/>
              </a:rPr>
              <a:t>a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amete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ake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ac</a:t>
            </a:r>
            <a:r>
              <a:rPr sz="4000" b="1" spc="10" dirty="0">
                <a:latin typeface="Arial"/>
                <a:cs typeface="Arial"/>
              </a:rPr>
              <a:t>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o</a:t>
            </a:r>
            <a:r>
              <a:rPr sz="4000" b="1" spc="15" dirty="0">
                <a:latin typeface="Arial"/>
                <a:cs typeface="Arial"/>
              </a:rPr>
              <a:t>n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pu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resource</a:t>
            </a:r>
            <a:r>
              <a:rPr sz="4000" spc="5" dirty="0">
                <a:latin typeface="Arial"/>
                <a:cs typeface="Arial"/>
              </a:rPr>
              <a:t> i</a:t>
            </a:r>
            <a:r>
              <a:rPr sz="4000" spc="15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desired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can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send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not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f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5" dirty="0">
                <a:latin typeface="Arial"/>
                <a:cs typeface="Arial"/>
              </a:rPr>
              <a:t>ca</a:t>
            </a:r>
            <a:r>
              <a:rPr sz="4000" b="1" spc="10" dirty="0">
                <a:latin typeface="Arial"/>
                <a:cs typeface="Arial"/>
              </a:rPr>
              <a:t>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on</a:t>
            </a:r>
            <a:r>
              <a:rPr sz="4000" b="1" spc="15" dirty="0">
                <a:latin typeface="Arial"/>
                <a:cs typeface="Arial"/>
              </a:rPr>
              <a:t>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resources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359400"/>
          </a:xfrm>
          <a:custGeom>
            <a:avLst/>
            <a:gdLst/>
            <a:ahLst/>
            <a:cxnLst/>
            <a:rect l="l" t="t" r="r" b="b"/>
            <a:pathLst>
              <a:path w="14630400" h="5359400">
                <a:moveTo>
                  <a:pt x="0" y="0"/>
                </a:moveTo>
                <a:lnTo>
                  <a:pt x="14630400" y="0"/>
                </a:lnTo>
                <a:lnTo>
                  <a:pt x="14630400" y="5359400"/>
                </a:lnTo>
                <a:lnTo>
                  <a:pt x="0" y="535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359400"/>
          </a:xfrm>
          <a:custGeom>
            <a:avLst/>
            <a:gdLst/>
            <a:ahLst/>
            <a:cxnLst/>
            <a:rect l="l" t="t" r="r" b="b"/>
            <a:pathLst>
              <a:path w="14630400" h="5359400">
                <a:moveTo>
                  <a:pt x="0" y="0"/>
                </a:moveTo>
                <a:lnTo>
                  <a:pt x="14630400" y="0"/>
                </a:lnTo>
                <a:lnTo>
                  <a:pt x="14630400" y="5359400"/>
                </a:lnTo>
                <a:lnTo>
                  <a:pt x="0" y="535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2682855" cy="307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cookbooks/apache/providers/vhost.rb</a:t>
            </a:r>
            <a:endParaRPr sz="3200">
              <a:latin typeface="Courier New"/>
              <a:cs typeface="Courier New"/>
            </a:endParaRPr>
          </a:p>
          <a:p>
            <a:pPr marL="12700" marR="9308465">
              <a:lnSpc>
                <a:spcPct val="197000"/>
              </a:lnSpc>
              <a:spcBef>
                <a:spcPts val="295"/>
              </a:spcBef>
            </a:pPr>
            <a:r>
              <a:rPr sz="2200" dirty="0">
                <a:latin typeface="Courier New"/>
                <a:cs typeface="Courier New"/>
              </a:rPr>
              <a:t>use_inline_resources </a:t>
            </a:r>
            <a:r>
              <a:rPr sz="2200" spc="-5" dirty="0">
                <a:latin typeface="Courier New"/>
                <a:cs typeface="Courier New"/>
              </a:rPr>
              <a:t>actio</a:t>
            </a:r>
            <a:r>
              <a:rPr sz="2200" dirty="0">
                <a:latin typeface="Courier New"/>
                <a:cs typeface="Courier New"/>
              </a:rPr>
              <a:t>n </a:t>
            </a:r>
            <a:r>
              <a:rPr sz="2200" dirty="0">
                <a:solidFill>
                  <a:srgbClr val="22288F"/>
                </a:solidFill>
                <a:latin typeface="Courier New"/>
                <a:cs typeface="Courier New"/>
              </a:rPr>
              <a:t>:create </a:t>
            </a:r>
            <a:r>
              <a:rPr sz="22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ts val="2580"/>
              </a:lnSpc>
            </a:pP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Se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t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th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documen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t root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ts val="2620"/>
              </a:lnSpc>
            </a:pPr>
            <a:r>
              <a:rPr sz="2200" spc="-5" dirty="0">
                <a:latin typeface="Courier New"/>
                <a:cs typeface="Courier New"/>
              </a:rPr>
              <a:t>document_roo</a:t>
            </a:r>
            <a:r>
              <a:rPr sz="2200" dirty="0">
                <a:latin typeface="Courier New"/>
                <a:cs typeface="Courier New"/>
              </a:rPr>
              <a:t>t </a:t>
            </a:r>
            <a:r>
              <a:rPr sz="2200" dirty="0">
                <a:solidFill>
                  <a:srgbClr val="797979"/>
                </a:solidFill>
                <a:latin typeface="Courier New"/>
                <a:cs typeface="Courier New"/>
              </a:rPr>
              <a:t>= </a:t>
            </a:r>
            <a:r>
              <a:rPr sz="2200" dirty="0">
                <a:solidFill>
                  <a:srgbClr val="C8352B"/>
                </a:solidFill>
                <a:latin typeface="Courier New"/>
                <a:cs typeface="Courier New"/>
              </a:rPr>
              <a:t>"/srv/apache/</a:t>
            </a:r>
            <a:r>
              <a:rPr sz="2200" b="1" dirty="0">
                <a:solidFill>
                  <a:srgbClr val="C97D9A"/>
                </a:solidFill>
                <a:latin typeface="Courier New"/>
                <a:cs typeface="Courier New"/>
              </a:rPr>
              <a:t>#{</a:t>
            </a:r>
            <a:r>
              <a:rPr sz="2200" dirty="0">
                <a:latin typeface="Courier New"/>
                <a:cs typeface="Courier New"/>
              </a:rPr>
              <a:t>new_resource</a:t>
            </a:r>
            <a:r>
              <a:rPr sz="22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200" dirty="0">
                <a:latin typeface="Courier New"/>
                <a:cs typeface="Courier New"/>
              </a:rPr>
              <a:t>site_name</a:t>
            </a:r>
            <a:r>
              <a:rPr sz="2200" b="1" dirty="0">
                <a:solidFill>
                  <a:srgbClr val="C97D9A"/>
                </a:solidFill>
                <a:latin typeface="Courier New"/>
                <a:cs typeface="Courier New"/>
              </a:rPr>
              <a:t>}</a:t>
            </a:r>
            <a:r>
              <a:rPr sz="2200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80340">
              <a:lnSpc>
                <a:spcPct val="100000"/>
              </a:lnSpc>
            </a:pP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Ad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d a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templat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fo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r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Apach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virtua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l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hos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t configuration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76735" y="4946649"/>
            <a:ext cx="134175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280" indent="-335915">
              <a:lnSpc>
                <a:spcPts val="2600"/>
              </a:lnSpc>
            </a:pPr>
            <a:r>
              <a:rPr sz="2200" spc="-5" dirty="0">
                <a:latin typeface="Courier New"/>
                <a:cs typeface="Courier New"/>
              </a:rPr>
              <a:t>template source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85739" y="4946649"/>
            <a:ext cx="888682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200" dirty="0">
                <a:solidFill>
                  <a:srgbClr val="C8352B"/>
                </a:solidFill>
                <a:latin typeface="Courier New"/>
                <a:cs typeface="Courier New"/>
              </a:rPr>
              <a:t>"/etc/httpd/conf.d/</a:t>
            </a:r>
            <a:r>
              <a:rPr sz="2200" b="1" dirty="0">
                <a:solidFill>
                  <a:srgbClr val="C97D9A"/>
                </a:solidFill>
                <a:latin typeface="Courier New"/>
                <a:cs typeface="Courier New"/>
              </a:rPr>
              <a:t>#{</a:t>
            </a:r>
            <a:r>
              <a:rPr sz="2200" dirty="0">
                <a:latin typeface="Courier New"/>
                <a:cs typeface="Courier New"/>
              </a:rPr>
              <a:t>new_resource</a:t>
            </a:r>
            <a:r>
              <a:rPr sz="22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200" dirty="0">
                <a:latin typeface="Courier New"/>
                <a:cs typeface="Courier New"/>
              </a:rPr>
              <a:t>site_name</a:t>
            </a:r>
            <a:r>
              <a:rPr sz="2200" b="1" dirty="0">
                <a:solidFill>
                  <a:srgbClr val="C97D9A"/>
                </a:solidFill>
                <a:latin typeface="Courier New"/>
                <a:cs typeface="Courier New"/>
              </a:rPr>
              <a:t>}</a:t>
            </a:r>
            <a:r>
              <a:rPr sz="2200" dirty="0">
                <a:solidFill>
                  <a:srgbClr val="C8352B"/>
                </a:solidFill>
                <a:latin typeface="Courier New"/>
                <a:cs typeface="Courier New"/>
              </a:rPr>
              <a:t>.conf" </a:t>
            </a:r>
            <a:r>
              <a:rPr sz="22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620"/>
              </a:lnSpc>
            </a:pPr>
            <a:r>
              <a:rPr sz="2200" dirty="0">
                <a:solidFill>
                  <a:srgbClr val="C8352B"/>
                </a:solidFill>
                <a:latin typeface="Courier New"/>
                <a:cs typeface="Courier New"/>
              </a:rPr>
              <a:t>"custom.erb"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76734" y="5607049"/>
            <a:ext cx="6036310" cy="193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280" marR="3849370">
              <a:lnSpc>
                <a:spcPts val="2600"/>
              </a:lnSpc>
            </a:pPr>
            <a:r>
              <a:rPr sz="2200" spc="-5" dirty="0">
                <a:latin typeface="Courier New"/>
                <a:cs typeface="Courier New"/>
              </a:rPr>
              <a:t>mod</a:t>
            </a:r>
            <a:r>
              <a:rPr sz="2200" dirty="0">
                <a:latin typeface="Courier New"/>
                <a:cs typeface="Courier New"/>
              </a:rPr>
              <a:t>e </a:t>
            </a:r>
            <a:r>
              <a:rPr sz="2200" dirty="0">
                <a:solidFill>
                  <a:srgbClr val="C8352B"/>
                </a:solidFill>
                <a:latin typeface="Courier New"/>
                <a:cs typeface="Courier New"/>
              </a:rPr>
              <a:t>"0644" </a:t>
            </a:r>
            <a:r>
              <a:rPr sz="2200" dirty="0">
                <a:latin typeface="Courier New"/>
                <a:cs typeface="Courier New"/>
              </a:rPr>
              <a:t>variables(</a:t>
            </a:r>
            <a:endParaRPr sz="2200">
              <a:latin typeface="Courier New"/>
              <a:cs typeface="Courier New"/>
            </a:endParaRPr>
          </a:p>
          <a:p>
            <a:pPr marL="670560">
              <a:lnSpc>
                <a:spcPts val="2500"/>
              </a:lnSpc>
            </a:pPr>
            <a:r>
              <a:rPr sz="2200" dirty="0">
                <a:solidFill>
                  <a:srgbClr val="22288F"/>
                </a:solidFill>
                <a:latin typeface="Courier New"/>
                <a:cs typeface="Courier New"/>
              </a:rPr>
              <a:t>:document_root </a:t>
            </a:r>
            <a:r>
              <a:rPr sz="22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200" dirty="0">
                <a:latin typeface="Courier New"/>
                <a:cs typeface="Courier New"/>
              </a:rPr>
              <a:t>document_root,</a:t>
            </a:r>
            <a:endParaRPr sz="2200">
              <a:latin typeface="Courier New"/>
              <a:cs typeface="Courier New"/>
            </a:endParaRPr>
          </a:p>
          <a:p>
            <a:pPr marL="670560">
              <a:lnSpc>
                <a:spcPts val="2600"/>
              </a:lnSpc>
            </a:pPr>
            <a:r>
              <a:rPr sz="2200" dirty="0">
                <a:solidFill>
                  <a:srgbClr val="22288F"/>
                </a:solidFill>
                <a:latin typeface="Courier New"/>
                <a:cs typeface="Courier New"/>
              </a:rPr>
              <a:t>:port </a:t>
            </a:r>
            <a:r>
              <a:rPr sz="22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200" dirty="0">
                <a:latin typeface="Courier New"/>
                <a:cs typeface="Courier New"/>
              </a:rPr>
              <a:t>new_resource</a:t>
            </a:r>
            <a:r>
              <a:rPr sz="22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200" dirty="0">
                <a:latin typeface="Courier New"/>
                <a:cs typeface="Courier New"/>
              </a:rPr>
              <a:t>site_port</a:t>
            </a:r>
            <a:endParaRPr sz="2200">
              <a:latin typeface="Courier New"/>
              <a:cs typeface="Courier New"/>
            </a:endParaRPr>
          </a:p>
          <a:p>
            <a:pPr marL="335280">
              <a:lnSpc>
                <a:spcPts val="2600"/>
              </a:lnSpc>
            </a:pPr>
            <a:r>
              <a:rPr sz="2200" dirty="0"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620"/>
              </a:lnSpc>
            </a:pPr>
            <a:r>
              <a:rPr sz="22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:create</a:t>
            </a:r>
            <a:r>
              <a:rPr spc="-5" dirty="0"/>
              <a:t> </a:t>
            </a:r>
            <a:r>
              <a:rPr dirty="0"/>
              <a:t>ac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689600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689600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364034" y="1816100"/>
            <a:ext cx="12347575" cy="307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cookbooks/apache/providers/vhost.rb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ts val="2620"/>
              </a:lnSpc>
              <a:spcBef>
                <a:spcPts val="2855"/>
              </a:spcBef>
            </a:pP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Ad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d a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director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y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resourc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t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o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creat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th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e document_root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00"/>
              </a:lnSpc>
            </a:pPr>
            <a:r>
              <a:rPr sz="2200" spc="-5" dirty="0">
                <a:latin typeface="Courier New"/>
                <a:cs typeface="Courier New"/>
              </a:rPr>
              <a:t>director</a:t>
            </a:r>
            <a:r>
              <a:rPr sz="2200" dirty="0">
                <a:latin typeface="Courier New"/>
                <a:cs typeface="Courier New"/>
              </a:rPr>
              <a:t>y </a:t>
            </a:r>
            <a:r>
              <a:rPr sz="2200" spc="-5" dirty="0">
                <a:latin typeface="Courier New"/>
                <a:cs typeface="Courier New"/>
              </a:rPr>
              <a:t>document_roo</a:t>
            </a:r>
            <a:r>
              <a:rPr sz="2200" dirty="0">
                <a:latin typeface="Courier New"/>
                <a:cs typeface="Courier New"/>
              </a:rPr>
              <a:t>t </a:t>
            </a:r>
            <a:r>
              <a:rPr sz="22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200">
              <a:latin typeface="Courier New"/>
              <a:cs typeface="Courier New"/>
            </a:endParaRPr>
          </a:p>
          <a:p>
            <a:pPr marL="347980" marR="9643745">
              <a:lnSpc>
                <a:spcPts val="2600"/>
              </a:lnSpc>
              <a:spcBef>
                <a:spcPts val="100"/>
              </a:spcBef>
            </a:pPr>
            <a:r>
              <a:rPr sz="2200" spc="-5" dirty="0">
                <a:latin typeface="Courier New"/>
                <a:cs typeface="Courier New"/>
              </a:rPr>
              <a:t>mod</a:t>
            </a:r>
            <a:r>
              <a:rPr sz="2200" dirty="0">
                <a:latin typeface="Courier New"/>
                <a:cs typeface="Courier New"/>
              </a:rPr>
              <a:t>e </a:t>
            </a:r>
            <a:r>
              <a:rPr sz="2200" dirty="0">
                <a:solidFill>
                  <a:srgbClr val="C8352B"/>
                </a:solidFill>
                <a:latin typeface="Courier New"/>
                <a:cs typeface="Courier New"/>
              </a:rPr>
              <a:t>"0755" </a:t>
            </a:r>
            <a:r>
              <a:rPr sz="2200" spc="-5" dirty="0">
                <a:latin typeface="Courier New"/>
                <a:cs typeface="Courier New"/>
              </a:rPr>
              <a:t>recursiv</a:t>
            </a:r>
            <a:r>
              <a:rPr sz="2200" dirty="0">
                <a:latin typeface="Courier New"/>
                <a:cs typeface="Courier New"/>
              </a:rPr>
              <a:t>e </a:t>
            </a:r>
            <a:r>
              <a:rPr sz="2200" dirty="0">
                <a:solidFill>
                  <a:srgbClr val="008F00"/>
                </a:solidFill>
                <a:latin typeface="Courier New"/>
                <a:cs typeface="Courier New"/>
              </a:rPr>
              <a:t>true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20"/>
              </a:lnSpc>
            </a:pPr>
            <a:r>
              <a:rPr sz="22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Ad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d a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templat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resourc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fo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r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th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virtua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l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host'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s index.html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76735" y="4946649"/>
            <a:ext cx="134175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280" indent="-335915">
              <a:lnSpc>
                <a:spcPts val="2600"/>
              </a:lnSpc>
            </a:pPr>
            <a:r>
              <a:rPr sz="2200" spc="-5" dirty="0">
                <a:latin typeface="Courier New"/>
                <a:cs typeface="Courier New"/>
              </a:rPr>
              <a:t>template source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85739" y="4946649"/>
            <a:ext cx="536575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200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2200" b="1" dirty="0">
                <a:solidFill>
                  <a:srgbClr val="C97D9A"/>
                </a:solidFill>
                <a:latin typeface="Courier New"/>
                <a:cs typeface="Courier New"/>
              </a:rPr>
              <a:t>#{</a:t>
            </a:r>
            <a:r>
              <a:rPr sz="2200" dirty="0">
                <a:latin typeface="Courier New"/>
                <a:cs typeface="Courier New"/>
              </a:rPr>
              <a:t>document_root</a:t>
            </a:r>
            <a:r>
              <a:rPr sz="2200" b="1" dirty="0">
                <a:solidFill>
                  <a:srgbClr val="C97D9A"/>
                </a:solidFill>
                <a:latin typeface="Courier New"/>
                <a:cs typeface="Courier New"/>
              </a:rPr>
              <a:t>}</a:t>
            </a:r>
            <a:r>
              <a:rPr sz="2200" dirty="0">
                <a:solidFill>
                  <a:srgbClr val="C8352B"/>
                </a:solidFill>
                <a:latin typeface="Courier New"/>
                <a:cs typeface="Courier New"/>
              </a:rPr>
              <a:t>/index.html" </a:t>
            </a:r>
            <a:r>
              <a:rPr sz="22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620"/>
              </a:lnSpc>
            </a:pPr>
            <a:r>
              <a:rPr sz="2200" dirty="0">
                <a:solidFill>
                  <a:srgbClr val="C8352B"/>
                </a:solidFill>
                <a:latin typeface="Courier New"/>
                <a:cs typeface="Courier New"/>
              </a:rPr>
              <a:t>"index.html.erb"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41400" y="5607049"/>
            <a:ext cx="7209790" cy="226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0560" marR="4686935">
              <a:lnSpc>
                <a:spcPts val="2600"/>
              </a:lnSpc>
            </a:pPr>
            <a:r>
              <a:rPr sz="2200" spc="-5" dirty="0">
                <a:latin typeface="Courier New"/>
                <a:cs typeface="Courier New"/>
              </a:rPr>
              <a:t>mod</a:t>
            </a:r>
            <a:r>
              <a:rPr sz="2200" dirty="0">
                <a:latin typeface="Courier New"/>
                <a:cs typeface="Courier New"/>
              </a:rPr>
              <a:t>e </a:t>
            </a:r>
            <a:r>
              <a:rPr sz="2200" dirty="0">
                <a:solidFill>
                  <a:srgbClr val="C8352B"/>
                </a:solidFill>
                <a:latin typeface="Courier New"/>
                <a:cs typeface="Courier New"/>
              </a:rPr>
              <a:t>"0644" </a:t>
            </a:r>
            <a:r>
              <a:rPr sz="2200" dirty="0">
                <a:latin typeface="Courier New"/>
                <a:cs typeface="Courier New"/>
              </a:rPr>
              <a:t>variables(</a:t>
            </a:r>
            <a:endParaRPr sz="2200">
              <a:latin typeface="Courier New"/>
              <a:cs typeface="Courier New"/>
            </a:endParaRPr>
          </a:p>
          <a:p>
            <a:pPr marL="1005840">
              <a:lnSpc>
                <a:spcPts val="2500"/>
              </a:lnSpc>
            </a:pPr>
            <a:r>
              <a:rPr sz="2200" dirty="0">
                <a:solidFill>
                  <a:srgbClr val="22288F"/>
                </a:solidFill>
                <a:latin typeface="Courier New"/>
                <a:cs typeface="Courier New"/>
              </a:rPr>
              <a:t>:site_name </a:t>
            </a:r>
            <a:r>
              <a:rPr sz="22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200" dirty="0">
                <a:latin typeface="Courier New"/>
                <a:cs typeface="Courier New"/>
              </a:rPr>
              <a:t>new_resource</a:t>
            </a:r>
            <a:r>
              <a:rPr sz="22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200" dirty="0">
                <a:latin typeface="Courier New"/>
                <a:cs typeface="Courier New"/>
              </a:rPr>
              <a:t>site_name,</a:t>
            </a:r>
            <a:endParaRPr sz="2200">
              <a:latin typeface="Courier New"/>
              <a:cs typeface="Courier New"/>
            </a:endParaRPr>
          </a:p>
          <a:p>
            <a:pPr marL="1005840">
              <a:lnSpc>
                <a:spcPts val="2600"/>
              </a:lnSpc>
            </a:pPr>
            <a:r>
              <a:rPr sz="2200" dirty="0">
                <a:solidFill>
                  <a:srgbClr val="22288F"/>
                </a:solidFill>
                <a:latin typeface="Courier New"/>
                <a:cs typeface="Courier New"/>
              </a:rPr>
              <a:t>:port </a:t>
            </a:r>
            <a:r>
              <a:rPr sz="22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200" dirty="0">
                <a:latin typeface="Courier New"/>
                <a:cs typeface="Courier New"/>
              </a:rPr>
              <a:t>new_resource</a:t>
            </a:r>
            <a:r>
              <a:rPr sz="22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200" dirty="0">
                <a:latin typeface="Courier New"/>
                <a:cs typeface="Courier New"/>
              </a:rPr>
              <a:t>site_port</a:t>
            </a:r>
            <a:endParaRPr sz="2200">
              <a:latin typeface="Courier New"/>
              <a:cs typeface="Courier New"/>
            </a:endParaRPr>
          </a:p>
          <a:p>
            <a:pPr marL="670560">
              <a:lnSpc>
                <a:spcPts val="2600"/>
              </a:lnSpc>
            </a:pPr>
            <a:r>
              <a:rPr sz="2200" dirty="0"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 marR="6363335" indent="335280">
              <a:lnSpc>
                <a:spcPts val="2600"/>
              </a:lnSpc>
              <a:spcBef>
                <a:spcPts val="100"/>
              </a:spcBef>
            </a:pPr>
            <a:r>
              <a:rPr sz="2200" b="1" dirty="0">
                <a:solidFill>
                  <a:srgbClr val="008F00"/>
                </a:solidFill>
                <a:latin typeface="Courier New"/>
                <a:cs typeface="Courier New"/>
              </a:rPr>
              <a:t>end end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:create</a:t>
            </a:r>
            <a:r>
              <a:rPr spc="-5" dirty="0"/>
              <a:t> </a:t>
            </a:r>
            <a:r>
              <a:rPr dirty="0"/>
              <a:t>ac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cookbooks/apache/recipes/default.rb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3721100"/>
          </a:xfrm>
          <a:custGeom>
            <a:avLst/>
            <a:gdLst/>
            <a:ahLst/>
            <a:cxnLst/>
            <a:rect l="l" t="t" r="r" b="b"/>
            <a:pathLst>
              <a:path w="14630400" h="3721100">
                <a:moveTo>
                  <a:pt x="0" y="0"/>
                </a:moveTo>
                <a:lnTo>
                  <a:pt x="14630400" y="0"/>
                </a:lnTo>
                <a:lnTo>
                  <a:pt x="14630400" y="3721100"/>
                </a:lnTo>
                <a:lnTo>
                  <a:pt x="0" y="3721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38200" y="2387600"/>
            <a:ext cx="14630400" cy="37211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Enabl</a:t>
            </a: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a</a:t>
            </a: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n </a:t>
            </a: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Apach</a:t>
            </a: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e Virtualhost</a:t>
            </a:r>
            <a:endParaRPr sz="240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apache_vhos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"lions"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75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2400" i="1" dirty="0">
                <a:latin typeface="Courier New"/>
                <a:cs typeface="Courier New"/>
              </a:rPr>
              <a:t># </a:t>
            </a:r>
            <a:r>
              <a:rPr sz="2400" i="1" spc="-5" dirty="0">
                <a:latin typeface="Courier New"/>
                <a:cs typeface="Courier New"/>
              </a:rPr>
              <a:t>Iterat</a:t>
            </a:r>
            <a:r>
              <a:rPr sz="2400" i="1" dirty="0">
                <a:latin typeface="Courier New"/>
                <a:cs typeface="Courier New"/>
              </a:rPr>
              <a:t>e </a:t>
            </a:r>
            <a:r>
              <a:rPr sz="2400" i="1" spc="-5" dirty="0">
                <a:latin typeface="Courier New"/>
                <a:cs typeface="Courier New"/>
              </a:rPr>
              <a:t>ove</a:t>
            </a:r>
            <a:r>
              <a:rPr sz="2400" i="1" dirty="0">
                <a:latin typeface="Courier New"/>
                <a:cs typeface="Courier New"/>
              </a:rPr>
              <a:t>r </a:t>
            </a:r>
            <a:r>
              <a:rPr sz="2400" i="1" spc="-5" dirty="0">
                <a:latin typeface="Courier New"/>
                <a:cs typeface="Courier New"/>
              </a:rPr>
              <a:t>th</a:t>
            </a:r>
            <a:r>
              <a:rPr sz="2400" i="1" dirty="0">
                <a:latin typeface="Courier New"/>
                <a:cs typeface="Courier New"/>
              </a:rPr>
              <a:t>e </a:t>
            </a:r>
            <a:r>
              <a:rPr sz="2400" i="1" spc="-5" dirty="0">
                <a:latin typeface="Courier New"/>
                <a:cs typeface="Courier New"/>
              </a:rPr>
              <a:t>apach</a:t>
            </a:r>
            <a:r>
              <a:rPr sz="2400" i="1" dirty="0">
                <a:latin typeface="Courier New"/>
                <a:cs typeface="Courier New"/>
              </a:rPr>
              <a:t>e sites</a:t>
            </a:r>
            <a:endParaRPr sz="240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node["apache"]["sites"].eac</a:t>
            </a:r>
            <a:r>
              <a:rPr sz="2400" dirty="0">
                <a:latin typeface="Courier New"/>
                <a:cs typeface="Courier New"/>
              </a:rPr>
              <a:t>h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do </a:t>
            </a:r>
            <a:r>
              <a:rPr sz="2400" spc="-5" dirty="0">
                <a:latin typeface="Courier New"/>
                <a:cs typeface="Courier New"/>
              </a:rPr>
              <a:t>|site_name</a:t>
            </a:r>
            <a:r>
              <a:rPr sz="2400" dirty="0">
                <a:latin typeface="Courier New"/>
                <a:cs typeface="Courier New"/>
              </a:rPr>
              <a:t>, site_data|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27150" y="3359150"/>
            <a:ext cx="6540500" cy="1104900"/>
          </a:xfrm>
          <a:prstGeom prst="rect">
            <a:avLst/>
          </a:prstGeom>
          <a:ln w="63500">
            <a:solidFill>
              <a:srgbClr val="FFAA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" marR="3860165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site_por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8080 </a:t>
            </a:r>
            <a:r>
              <a:rPr sz="2400" spc="-5" dirty="0">
                <a:latin typeface="Courier New"/>
                <a:cs typeface="Courier New"/>
              </a:rPr>
              <a:t>actio</a:t>
            </a:r>
            <a:r>
              <a:rPr sz="2400" dirty="0">
                <a:latin typeface="Courier New"/>
                <a:cs typeface="Courier New"/>
              </a:rPr>
              <a:t>n 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:create</a:t>
            </a:r>
            <a:endParaRPr sz="24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notifie</a:t>
            </a:r>
            <a:r>
              <a:rPr sz="2400" dirty="0">
                <a:latin typeface="Courier New"/>
                <a:cs typeface="Courier New"/>
              </a:rPr>
              <a:t>s 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:restart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"service[httpd]"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5087"/>
          </a:xfrm>
          <a:prstGeom prst="rect">
            <a:avLst/>
          </a:prstGeom>
        </p:spPr>
        <p:txBody>
          <a:bodyPr vert="horz" wrap="square" lIns="0" tIns="157396" rIns="0" bIns="0" rtlCol="0">
            <a:spAutoFit/>
          </a:bodyPr>
          <a:lstStyle/>
          <a:p>
            <a:pPr marL="12700">
              <a:lnSpc>
                <a:spcPts val="7259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0" dirty="0"/>
              <a:t>Use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e_v</a:t>
            </a:r>
            <a:r>
              <a:rPr sz="6100" spc="5" dirty="0"/>
              <a:t>ho</a:t>
            </a:r>
            <a:r>
              <a:rPr sz="6100" spc="10" dirty="0"/>
              <a:t>s</a:t>
            </a:r>
            <a:r>
              <a:rPr sz="6100" spc="5" dirty="0"/>
              <a:t>t</a:t>
            </a:r>
            <a:r>
              <a:rPr sz="6100" dirty="0"/>
              <a:t> </a:t>
            </a:r>
            <a:r>
              <a:rPr sz="6100" spc="-5" dirty="0"/>
              <a:t>i</a:t>
            </a:r>
            <a:r>
              <a:rPr sz="6100" spc="10" dirty="0"/>
              <a:t>n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dirty="0"/>
              <a:t> </a:t>
            </a:r>
            <a:r>
              <a:rPr sz="6100" spc="5" dirty="0"/>
              <a:t>r</a:t>
            </a:r>
            <a:r>
              <a:rPr sz="6100" spc="10" dirty="0"/>
              <a:t>ec</a:t>
            </a:r>
            <a:r>
              <a:rPr sz="6100" spc="-5" dirty="0"/>
              <a:t>i</a:t>
            </a:r>
            <a:r>
              <a:rPr sz="6100" spc="5" dirty="0"/>
              <a:t>p</a:t>
            </a:r>
            <a:r>
              <a:rPr sz="6100" spc="10" dirty="0"/>
              <a:t>e</a:t>
            </a:r>
            <a:endParaRPr sz="6100" dirty="0"/>
          </a:p>
        </p:txBody>
      </p:sp>
      <p:sp>
        <p:nvSpPr>
          <p:cNvPr id="57" name="object 57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184275" y="5587999"/>
            <a:ext cx="2468880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Uploading Uploaded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3653566" y="5587999"/>
            <a:ext cx="301815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ts val="431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1 cookbook.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043418" y="5587999"/>
            <a:ext cx="192087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[0.3.0]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9792335" cy="429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* 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apache_vhost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[lions] action create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* template[/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etc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conf.d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lions.conf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] action create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 create new file 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etc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conf.d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lions.conf</a:t>
            </a:r>
            <a:endParaRPr lang="en-US" sz="155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 update content in file 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etc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conf.d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lions.conf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from none to 75b467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--- 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etc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conf.d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lions.conf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2015-06-23 06:09:51.291365440 +0000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+++ 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tmp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/chef-rendered-template20150623-29275-1uqg8tg     2015-06-23 06:09:51.291365440 +0000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@@ -1 +1,18 @@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Listen 8080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+&lt;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VirtualHost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*:8080&gt;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ServerAdmin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webmaster@localhost</a:t>
            </a:r>
            <a:endParaRPr lang="en-US" sz="155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DocumentRoot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/apache/lions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&lt;Directory /&gt;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  Options 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FollowSymLinks</a:t>
            </a:r>
            <a:endParaRPr lang="en-US" sz="155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  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AllowOverride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None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041400" y="3657600"/>
            <a:ext cx="7086600" cy="711200"/>
          </a:xfrm>
          <a:custGeom>
            <a:avLst/>
            <a:gdLst/>
            <a:ahLst/>
            <a:cxnLst/>
            <a:rect l="l" t="t" r="r" b="b"/>
            <a:pathLst>
              <a:path w="11760200" h="711200">
                <a:moveTo>
                  <a:pt x="0" y="0"/>
                </a:moveTo>
                <a:lnTo>
                  <a:pt x="11760200" y="0"/>
                </a:lnTo>
                <a:lnTo>
                  <a:pt x="11760200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er</a:t>
            </a:r>
            <a:r>
              <a:rPr spc="-10" dirty="0"/>
              <a:t>i</a:t>
            </a:r>
            <a:r>
              <a:rPr dirty="0"/>
              <a:t>fy</a:t>
            </a:r>
            <a:r>
              <a:rPr spc="-5" dirty="0"/>
              <a:t> </a:t>
            </a:r>
            <a:r>
              <a:rPr spc="-10" dirty="0"/>
              <a:t>n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‘lion</a:t>
            </a:r>
            <a:r>
              <a:rPr dirty="0"/>
              <a:t>s</a:t>
            </a:r>
            <a:r>
              <a:rPr spc="-5" dirty="0"/>
              <a:t>’</a:t>
            </a:r>
            <a:r>
              <a:rPr spc="-400" dirty="0"/>
              <a:t> </a:t>
            </a:r>
            <a:r>
              <a:rPr dirty="0"/>
              <a:t>s</a:t>
            </a:r>
            <a:r>
              <a:rPr spc="-10" dirty="0"/>
              <a:t>i</a:t>
            </a:r>
            <a:r>
              <a:rPr dirty="0"/>
              <a:t>te</a:t>
            </a:r>
          </a:p>
        </p:txBody>
      </p:sp>
      <p:sp>
        <p:nvSpPr>
          <p:cNvPr id="51" name="object 51"/>
          <p:cNvSpPr/>
          <p:nvPr/>
        </p:nvSpPr>
        <p:spPr>
          <a:xfrm>
            <a:off x="3683000" y="3035300"/>
            <a:ext cx="8864600" cy="447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dirty="0"/>
              <a:t>Th</a:t>
            </a:r>
            <a:r>
              <a:rPr sz="5750" spc="5" dirty="0"/>
              <a:t>e</a:t>
            </a:r>
            <a:r>
              <a:rPr sz="5750" dirty="0"/>
              <a:t> r</a:t>
            </a:r>
            <a:r>
              <a:rPr sz="5750" spc="5" dirty="0"/>
              <a:t>es</a:t>
            </a:r>
            <a:r>
              <a:rPr sz="5750" dirty="0"/>
              <a:t>our</a:t>
            </a:r>
            <a:r>
              <a:rPr sz="5750" spc="5" dirty="0"/>
              <a:t>ce</a:t>
            </a:r>
            <a:r>
              <a:rPr sz="5750" dirty="0"/>
              <a:t> </a:t>
            </a:r>
            <a:r>
              <a:rPr sz="5750" spc="5" dirty="0"/>
              <a:t>c</a:t>
            </a:r>
            <a:r>
              <a:rPr sz="5750" dirty="0"/>
              <a:t>o</a:t>
            </a:r>
            <a:r>
              <a:rPr sz="5750" spc="-5" dirty="0"/>
              <a:t>ll</a:t>
            </a:r>
            <a:r>
              <a:rPr sz="5750" spc="5" dirty="0"/>
              <a:t>ec</a:t>
            </a:r>
            <a:r>
              <a:rPr sz="5750" dirty="0"/>
              <a:t>t</a:t>
            </a:r>
            <a:r>
              <a:rPr sz="5750" spc="-5" dirty="0"/>
              <a:t>io</a:t>
            </a:r>
            <a:r>
              <a:rPr sz="5750" spc="5" dirty="0"/>
              <a:t>n</a:t>
            </a:r>
            <a:r>
              <a:rPr sz="5750" dirty="0"/>
              <a:t> - </a:t>
            </a:r>
            <a:r>
              <a:rPr sz="5750" spc="-5" dirty="0"/>
              <a:t>i</a:t>
            </a:r>
            <a:r>
              <a:rPr sz="5750" dirty="0"/>
              <a:t>n</a:t>
            </a:r>
            <a:r>
              <a:rPr sz="5750" spc="-5" dirty="0"/>
              <a:t>li</a:t>
            </a:r>
            <a:r>
              <a:rPr sz="5750" dirty="0"/>
              <a:t>n</a:t>
            </a:r>
            <a:r>
              <a:rPr sz="5750" spc="5" dirty="0"/>
              <a:t>e</a:t>
            </a:r>
            <a:r>
              <a:rPr sz="5750" dirty="0"/>
              <a:t> r</a:t>
            </a:r>
            <a:r>
              <a:rPr sz="5750" spc="5" dirty="0"/>
              <a:t>es</a:t>
            </a:r>
            <a:r>
              <a:rPr sz="5750" dirty="0"/>
              <a:t>our</a:t>
            </a:r>
            <a:r>
              <a:rPr sz="5750" spc="5" dirty="0"/>
              <a:t>ces</a:t>
            </a:r>
            <a:endParaRPr sz="5750"/>
          </a:p>
        </p:txBody>
      </p:sp>
      <p:sp>
        <p:nvSpPr>
          <p:cNvPr id="40" name="object 40"/>
          <p:cNvSpPr/>
          <p:nvPr/>
        </p:nvSpPr>
        <p:spPr>
          <a:xfrm>
            <a:off x="190500" y="1943100"/>
            <a:ext cx="10160000" cy="6756400"/>
          </a:xfrm>
          <a:custGeom>
            <a:avLst/>
            <a:gdLst/>
            <a:ahLst/>
            <a:cxnLst/>
            <a:rect l="l" t="t" r="r" b="b"/>
            <a:pathLst>
              <a:path w="10160000" h="6756400">
                <a:moveTo>
                  <a:pt x="0" y="0"/>
                </a:moveTo>
                <a:lnTo>
                  <a:pt x="10160000" y="0"/>
                </a:lnTo>
                <a:lnTo>
                  <a:pt x="10160000" y="6756400"/>
                </a:lnTo>
                <a:lnTo>
                  <a:pt x="0" y="6756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42900" y="1513407"/>
            <a:ext cx="29787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Gill Sans MT"/>
                <a:cs typeface="Gill Sans MT"/>
              </a:rPr>
              <a:t>Reso</a:t>
            </a:r>
            <a:r>
              <a:rPr sz="2800" dirty="0">
                <a:latin typeface="Gill Sans MT"/>
                <a:cs typeface="Gill Sans MT"/>
              </a:rPr>
              <a:t>u</a:t>
            </a:r>
            <a:r>
              <a:rPr sz="2800" spc="-70" dirty="0">
                <a:latin typeface="Gill Sans MT"/>
                <a:cs typeface="Gill Sans MT"/>
              </a:rPr>
              <a:t>r</a:t>
            </a:r>
            <a:r>
              <a:rPr sz="2800" dirty="0">
                <a:latin typeface="Gill Sans MT"/>
                <a:cs typeface="Gill Sans MT"/>
              </a:rPr>
              <a:t>ce</a:t>
            </a:r>
            <a:r>
              <a:rPr sz="2800" spc="-5" dirty="0">
                <a:latin typeface="Gill Sans MT"/>
                <a:cs typeface="Gill Sans MT"/>
              </a:rPr>
              <a:t> Coll</a:t>
            </a:r>
            <a:r>
              <a:rPr sz="2800" dirty="0">
                <a:latin typeface="Gill Sans MT"/>
                <a:cs typeface="Gill Sans MT"/>
              </a:rPr>
              <a:t>ecti</a:t>
            </a:r>
            <a:r>
              <a:rPr sz="2800" spc="-5" dirty="0">
                <a:latin typeface="Gill Sans MT"/>
                <a:cs typeface="Gill Sans MT"/>
              </a:rPr>
              <a:t>o</a:t>
            </a:r>
            <a:r>
              <a:rPr sz="2800" dirty="0">
                <a:latin typeface="Gill Sans MT"/>
                <a:cs typeface="Gill Sans MT"/>
              </a:rPr>
              <a:t>n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0110" y="2349500"/>
            <a:ext cx="4232910" cy="143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resource_collectio</a:t>
            </a:r>
            <a:r>
              <a:rPr sz="2400" dirty="0">
                <a:latin typeface="Courier New"/>
                <a:cs typeface="Courier New"/>
              </a:rPr>
              <a:t>n = [</a:t>
            </a:r>
            <a:endParaRPr sz="240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...,</a:t>
            </a:r>
            <a:endParaRPr sz="2400">
              <a:latin typeface="Courier New"/>
              <a:cs typeface="Courier New"/>
            </a:endParaRPr>
          </a:p>
          <a:p>
            <a:pPr marL="195580" marR="1285240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package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[httpd], </a:t>
            </a:r>
            <a:r>
              <a:rPr sz="2400" dirty="0">
                <a:latin typeface="Courier New"/>
                <a:cs typeface="Courier New"/>
              </a:rPr>
              <a:t>service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[httpd],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23020" y="3822700"/>
            <a:ext cx="8439785" cy="180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1340" marR="3662679" indent="-549275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apache_vhost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[lions]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spc="-5" dirty="0">
                <a:latin typeface="Courier New"/>
                <a:cs typeface="Courier New"/>
              </a:rPr>
              <a:t>resource_collectio</a:t>
            </a:r>
            <a:r>
              <a:rPr sz="2400" dirty="0">
                <a:latin typeface="Courier New"/>
                <a:cs typeface="Courier New"/>
              </a:rPr>
              <a:t>n = [</a:t>
            </a:r>
            <a:endParaRPr sz="2400">
              <a:latin typeface="Courier New"/>
              <a:cs typeface="Courier New"/>
            </a:endParaRPr>
          </a:p>
          <a:p>
            <a:pPr marL="927100" marR="5080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template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["/etc/httpd/conf.d/lions.conf"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 directory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["/srv/apache/lions"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 template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["/srv/apache/lions/index.html"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7200" y="5664200"/>
            <a:ext cx="8074025" cy="290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],</a:t>
            </a:r>
            <a:endParaRPr sz="2400">
              <a:latin typeface="Courier New"/>
              <a:cs typeface="Courier New"/>
            </a:endParaRPr>
          </a:p>
          <a:p>
            <a:pPr marL="378460" marR="5080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template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["/etc/httpd/conf.d/clowns.conf"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 directory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["/srv/apache/clowns"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 template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["/srv/apache/clowns/index.html"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 template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["/etc/httpd/conf.d/bears.conf"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 directory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["/srv/apache/bears"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 template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["/srv/apache/clowns/bears.html"]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801350" y="2139950"/>
            <a:ext cx="4889500" cy="1993900"/>
          </a:xfrm>
          <a:prstGeom prst="rect">
            <a:avLst/>
          </a:prstGeom>
          <a:ln w="381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4460" marR="111125" algn="ctr">
              <a:lnSpc>
                <a:spcPts val="3700"/>
              </a:lnSpc>
            </a:pPr>
            <a:r>
              <a:rPr sz="3200" dirty="0">
                <a:latin typeface="Arial"/>
                <a:cs typeface="Arial"/>
              </a:rPr>
              <a:t>All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no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ica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inline resources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rolled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up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 </a:t>
            </a:r>
            <a:r>
              <a:rPr sz="3200" spc="-5" dirty="0">
                <a:latin typeface="Arial"/>
                <a:cs typeface="Arial"/>
              </a:rPr>
              <a:t>'</a:t>
            </a:r>
            <a:r>
              <a:rPr sz="3200" dirty="0">
                <a:latin typeface="Arial"/>
                <a:cs typeface="Arial"/>
              </a:rPr>
              <a:t>ma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r' </a:t>
            </a:r>
            <a:r>
              <a:rPr sz="3200" dirty="0">
                <a:latin typeface="Arial"/>
                <a:cs typeface="Arial"/>
              </a:rPr>
              <a:t>resource colle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985652" y="3107571"/>
            <a:ext cx="4843780" cy="1214755"/>
          </a:xfrm>
          <a:custGeom>
            <a:avLst/>
            <a:gdLst/>
            <a:ahLst/>
            <a:cxnLst/>
            <a:rect l="l" t="t" r="r" b="b"/>
            <a:pathLst>
              <a:path w="4843780" h="1214754">
                <a:moveTo>
                  <a:pt x="555059" y="591480"/>
                </a:moveTo>
                <a:lnTo>
                  <a:pt x="0" y="1032490"/>
                </a:lnTo>
                <a:lnTo>
                  <a:pt x="683657" y="1214699"/>
                </a:lnTo>
                <a:lnTo>
                  <a:pt x="592279" y="1056494"/>
                </a:lnTo>
                <a:lnTo>
                  <a:pt x="1177805" y="901499"/>
                </a:lnTo>
                <a:lnTo>
                  <a:pt x="1691291" y="773213"/>
                </a:lnTo>
                <a:lnTo>
                  <a:pt x="533826" y="773213"/>
                </a:lnTo>
                <a:lnTo>
                  <a:pt x="555059" y="591480"/>
                </a:lnTo>
                <a:close/>
              </a:path>
              <a:path w="4843780" h="1214754">
                <a:moveTo>
                  <a:pt x="4820203" y="0"/>
                </a:moveTo>
                <a:lnTo>
                  <a:pt x="4807850" y="349"/>
                </a:lnTo>
                <a:lnTo>
                  <a:pt x="2651671" y="412882"/>
                </a:lnTo>
                <a:lnTo>
                  <a:pt x="1132276" y="680845"/>
                </a:lnTo>
                <a:lnTo>
                  <a:pt x="533826" y="773213"/>
                </a:lnTo>
                <a:lnTo>
                  <a:pt x="1691291" y="773213"/>
                </a:lnTo>
                <a:lnTo>
                  <a:pt x="4818792" y="53381"/>
                </a:lnTo>
                <a:lnTo>
                  <a:pt x="4843494" y="25950"/>
                </a:lnTo>
                <a:lnTo>
                  <a:pt x="4841949" y="17100"/>
                </a:lnTo>
                <a:lnTo>
                  <a:pt x="4837432" y="9245"/>
                </a:lnTo>
                <a:lnTo>
                  <a:pt x="4830123" y="3255"/>
                </a:lnTo>
                <a:lnTo>
                  <a:pt x="4820203" y="0"/>
                </a:lnTo>
                <a:close/>
              </a:path>
            </a:pathLst>
          </a:custGeom>
          <a:solidFill>
            <a:srgbClr val="FF93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-10" dirty="0"/>
              <a:t>ou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on</a:t>
            </a:r>
            <a:r>
              <a:rPr spc="-5" dirty="0"/>
              <a:t>, </a:t>
            </a:r>
            <a:r>
              <a:rPr spc="-10" dirty="0"/>
              <a:t>w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h</a:t>
            </a:r>
            <a:r>
              <a:rPr dirty="0"/>
              <a:t>ave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p</a:t>
            </a:r>
            <a:r>
              <a:rPr dirty="0"/>
              <a:t>r</a:t>
            </a:r>
            <a:r>
              <a:rPr spc="-10" dirty="0"/>
              <a:t>obl</a:t>
            </a:r>
            <a:r>
              <a:rPr dirty="0"/>
              <a:t>em!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527530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3081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Now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easy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quickly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managemen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problem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keep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 cookboo</a:t>
            </a:r>
            <a:r>
              <a:rPr sz="4800" spc="-5" dirty="0">
                <a:latin typeface="Arial"/>
                <a:cs typeface="Arial"/>
              </a:rPr>
              <a:t>k, </a:t>
            </a:r>
            <a:r>
              <a:rPr sz="4800" dirty="0">
                <a:latin typeface="Arial"/>
                <a:cs typeface="Arial"/>
              </a:rPr>
              <a:t>bu</a:t>
            </a:r>
            <a:r>
              <a:rPr sz="4800" spc="-10" dirty="0">
                <a:latin typeface="Arial"/>
                <a:cs typeface="Arial"/>
              </a:rPr>
              <a:t>t..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doesn’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scale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across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eams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long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messy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12800" y="2336800"/>
            <a:ext cx="14630400" cy="1371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3820"/>
              </a:lnSpc>
            </a:pPr>
            <a:r>
              <a:rPr sz="3200" dirty="0">
                <a:latin typeface="Courier New"/>
                <a:cs typeface="Courier New"/>
              </a:rPr>
              <a:t>default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"clowns"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 = </a:t>
            </a:r>
            <a:r>
              <a:rPr sz="3200" dirty="0">
                <a:latin typeface="Courier New"/>
                <a:cs typeface="Courier New"/>
              </a:rPr>
              <a:t>{ 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"port" 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=&gt; 80 </a:t>
            </a:r>
            <a:r>
              <a:rPr sz="3200" dirty="0"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  <a:p>
            <a:pPr marL="190500">
              <a:lnSpc>
                <a:spcPts val="3820"/>
              </a:lnSpc>
            </a:pPr>
            <a:r>
              <a:rPr sz="3200" dirty="0">
                <a:latin typeface="Courier New"/>
                <a:cs typeface="Courier New"/>
              </a:rPr>
              <a:t>default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"bears"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 = </a:t>
            </a:r>
            <a:r>
              <a:rPr sz="3200" dirty="0">
                <a:latin typeface="Courier New"/>
                <a:cs typeface="Courier New"/>
              </a:rPr>
              <a:t>{ 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"port" 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=&gt; 81 </a:t>
            </a:r>
            <a:r>
              <a:rPr sz="3200" dirty="0"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10" dirty="0"/>
              <a:t>L</a:t>
            </a:r>
            <a:r>
              <a:rPr sz="5550" spc="-5" dirty="0"/>
              <a:t>et</a:t>
            </a:r>
            <a:r>
              <a:rPr sz="5550" spc="-215" dirty="0"/>
              <a:t>’</a:t>
            </a:r>
            <a:r>
              <a:rPr sz="5550" spc="-5" dirty="0"/>
              <a:t>s </a:t>
            </a:r>
            <a:r>
              <a:rPr sz="5550" spc="-10" dirty="0"/>
              <a:t>u</a:t>
            </a:r>
            <a:r>
              <a:rPr sz="5550" spc="-5" dirty="0"/>
              <a:t>se Data Ba</a:t>
            </a:r>
            <a:r>
              <a:rPr sz="5550" spc="-10" dirty="0"/>
              <a:t>g</a:t>
            </a:r>
            <a:r>
              <a:rPr sz="5550" spc="-5" dirty="0"/>
              <a:t>s to </a:t>
            </a:r>
            <a:r>
              <a:rPr sz="5550" spc="-10" dirty="0"/>
              <a:t>d</a:t>
            </a:r>
            <a:r>
              <a:rPr sz="5550" spc="-5" dirty="0"/>
              <a:t>r</a:t>
            </a:r>
            <a:r>
              <a:rPr sz="5550" spc="-10" dirty="0"/>
              <a:t>i</a:t>
            </a:r>
            <a:r>
              <a:rPr sz="5550" spc="-5" dirty="0"/>
              <a:t>ve </a:t>
            </a:r>
            <a:r>
              <a:rPr sz="5550" spc="-10" dirty="0"/>
              <a:t>ou</a:t>
            </a:r>
            <a:r>
              <a:rPr sz="5550" spc="-5" dirty="0"/>
              <a:t>r </a:t>
            </a:r>
            <a:r>
              <a:rPr sz="5550" spc="-10" dirty="0"/>
              <a:t>n</a:t>
            </a:r>
            <a:r>
              <a:rPr sz="5550" spc="-5" dirty="0"/>
              <a:t>e</a:t>
            </a:r>
            <a:r>
              <a:rPr sz="5550" spc="-10" dirty="0"/>
              <a:t>w</a:t>
            </a:r>
            <a:r>
              <a:rPr sz="5550" spc="-5" dirty="0"/>
              <a:t> </a:t>
            </a:r>
            <a:r>
              <a:rPr sz="5550" spc="-315" dirty="0"/>
              <a:t>L</a:t>
            </a:r>
            <a:r>
              <a:rPr sz="5550" spc="-15" dirty="0"/>
              <a:t>W</a:t>
            </a:r>
            <a:r>
              <a:rPr sz="5550" spc="-5" dirty="0"/>
              <a:t>RP</a:t>
            </a:r>
            <a:endParaRPr sz="555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87400" y="4589306"/>
            <a:ext cx="14279244" cy="233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bags?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e?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e?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data_ba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creat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apache_sites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5" dirty="0"/>
              <a:t>Exerc</a:t>
            </a:r>
            <a:r>
              <a:rPr sz="5550" spc="-10" dirty="0"/>
              <a:t>i</a:t>
            </a:r>
            <a:r>
              <a:rPr sz="5550" spc="-5" dirty="0"/>
              <a:t>se: Create t</a:t>
            </a:r>
            <a:r>
              <a:rPr sz="5550" spc="-10" dirty="0"/>
              <a:t>h</a:t>
            </a:r>
            <a:r>
              <a:rPr sz="5550" spc="-5" dirty="0"/>
              <a:t>e a</a:t>
            </a:r>
            <a:r>
              <a:rPr sz="5550" spc="-10" dirty="0"/>
              <a:t>p</a:t>
            </a:r>
            <a:r>
              <a:rPr sz="5550" spc="-5" dirty="0"/>
              <a:t>ac</a:t>
            </a:r>
            <a:r>
              <a:rPr sz="5550" spc="-10" dirty="0"/>
              <a:t>h</a:t>
            </a:r>
            <a:r>
              <a:rPr sz="5550" spc="-5" dirty="0"/>
              <a:t>e_s</a:t>
            </a:r>
            <a:r>
              <a:rPr sz="5550" spc="-10" dirty="0"/>
              <a:t>i</a:t>
            </a:r>
            <a:r>
              <a:rPr sz="5550" spc="-5" dirty="0"/>
              <a:t>tes </a:t>
            </a:r>
            <a:r>
              <a:rPr sz="5550" spc="-10" dirty="0"/>
              <a:t>d</a:t>
            </a:r>
            <a:r>
              <a:rPr sz="5550" spc="-5" dirty="0"/>
              <a:t>ata </a:t>
            </a:r>
            <a:r>
              <a:rPr sz="5550" spc="-10" dirty="0"/>
              <a:t>b</a:t>
            </a:r>
            <a:r>
              <a:rPr sz="5550" spc="-5" dirty="0"/>
              <a:t>ag</a:t>
            </a:r>
            <a:endParaRPr sz="555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data_bag[apache_sites]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</a:t>
            </a:r>
            <a:r>
              <a:rPr spc="-275" dirty="0"/>
              <a:t>W</a:t>
            </a:r>
            <a:r>
              <a:rPr dirty="0"/>
              <a:t>ays</a:t>
            </a:r>
            <a:r>
              <a:rPr spc="-5" dirty="0"/>
              <a:t> </a:t>
            </a:r>
            <a:r>
              <a:rPr spc="-540" dirty="0"/>
              <a:t>T</a:t>
            </a:r>
            <a:r>
              <a:rPr spc="-5" dirty="0"/>
              <a:t>o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35168"/>
            <a:ext cx="11012805" cy="662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 indent="-373380">
              <a:lnSpc>
                <a:spcPct val="100000"/>
              </a:lnSpc>
              <a:buClr>
                <a:srgbClr val="F38C24"/>
              </a:buClr>
              <a:buChar char="•"/>
              <a:tabLst>
                <a:tab pos="386080" algn="l"/>
              </a:tabLst>
            </a:pPr>
            <a:r>
              <a:rPr sz="4700" b="1" dirty="0">
                <a:latin typeface="Arial"/>
                <a:cs typeface="Arial"/>
              </a:rPr>
              <a:t>Def</a:t>
            </a:r>
            <a:r>
              <a:rPr sz="4700" b="1" spc="-5" dirty="0">
                <a:latin typeface="Arial"/>
                <a:cs typeface="Arial"/>
              </a:rPr>
              <a:t>ini</a:t>
            </a:r>
            <a:r>
              <a:rPr sz="4700" b="1" dirty="0">
                <a:latin typeface="Arial"/>
                <a:cs typeface="Arial"/>
              </a:rPr>
              <a:t>t</a:t>
            </a:r>
            <a:r>
              <a:rPr sz="4700" b="1" spc="-5" dirty="0">
                <a:latin typeface="Arial"/>
                <a:cs typeface="Arial"/>
              </a:rPr>
              <a:t>ion</a:t>
            </a:r>
            <a:r>
              <a:rPr sz="4700" b="1" dirty="0">
                <a:latin typeface="Arial"/>
                <a:cs typeface="Arial"/>
              </a:rPr>
              <a:t>s</a:t>
            </a:r>
            <a:endParaRPr sz="470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“recipe macro”</a:t>
            </a:r>
            <a:endParaRPr sz="470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s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ored in</a:t>
            </a:r>
            <a:r>
              <a:rPr sz="4700" spc="-5" dirty="0">
                <a:latin typeface="Arial"/>
                <a:cs typeface="Arial"/>
              </a:rPr>
              <a:t> </a:t>
            </a:r>
            <a:r>
              <a:rPr sz="4700" dirty="0">
                <a:latin typeface="Courier New"/>
                <a:cs typeface="Courier New"/>
              </a:rPr>
              <a:t>definitions/</a:t>
            </a:r>
            <a:endParaRPr sz="4700">
              <a:latin typeface="Courier New"/>
              <a:cs typeface="Courier New"/>
            </a:endParaRP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  <a:tab pos="2764790" algn="l"/>
              </a:tabLst>
            </a:pPr>
            <a:r>
              <a:rPr sz="4700" dirty="0">
                <a:latin typeface="Arial"/>
                <a:cs typeface="Arial"/>
              </a:rPr>
              <a:t>cannot	receive no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i</a:t>
            </a:r>
            <a:r>
              <a:rPr sz="4700" spc="-5" dirty="0">
                <a:latin typeface="Arial"/>
                <a:cs typeface="Arial"/>
              </a:rPr>
              <a:t>f</a:t>
            </a:r>
            <a:r>
              <a:rPr sz="4700" dirty="0">
                <a:latin typeface="Arial"/>
                <a:cs typeface="Arial"/>
              </a:rPr>
              <a:t>ica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ions</a:t>
            </a:r>
            <a:endParaRPr sz="4700">
              <a:latin typeface="Arial"/>
              <a:cs typeface="Arial"/>
            </a:endParaRPr>
          </a:p>
          <a:p>
            <a:pPr marL="386080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Char char="•"/>
              <a:tabLst>
                <a:tab pos="386080" algn="l"/>
              </a:tabLst>
            </a:pPr>
            <a:r>
              <a:rPr sz="4700" b="1" dirty="0">
                <a:latin typeface="Arial"/>
                <a:cs typeface="Arial"/>
              </a:rPr>
              <a:t>Heavy</a:t>
            </a:r>
            <a:r>
              <a:rPr sz="4700" b="1" spc="-5" dirty="0">
                <a:latin typeface="Arial"/>
                <a:cs typeface="Arial"/>
              </a:rPr>
              <a:t>w</a:t>
            </a:r>
            <a:r>
              <a:rPr sz="4700" b="1" dirty="0">
                <a:latin typeface="Arial"/>
                <a:cs typeface="Arial"/>
              </a:rPr>
              <a:t>e</a:t>
            </a:r>
            <a:r>
              <a:rPr sz="4700" b="1" spc="-5" dirty="0">
                <a:latin typeface="Arial"/>
                <a:cs typeface="Arial"/>
              </a:rPr>
              <a:t>igh</a:t>
            </a:r>
            <a:r>
              <a:rPr sz="4700" b="1" dirty="0">
                <a:latin typeface="Arial"/>
                <a:cs typeface="Arial"/>
              </a:rPr>
              <a:t>t Res</a:t>
            </a:r>
            <a:r>
              <a:rPr sz="4700" b="1" spc="-5" dirty="0">
                <a:latin typeface="Arial"/>
                <a:cs typeface="Arial"/>
              </a:rPr>
              <a:t>ou</a:t>
            </a:r>
            <a:r>
              <a:rPr sz="4700" b="1" dirty="0">
                <a:latin typeface="Arial"/>
                <a:cs typeface="Arial"/>
              </a:rPr>
              <a:t>rces</a:t>
            </a:r>
            <a:endParaRPr sz="470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pure Ruby code</a:t>
            </a:r>
            <a:endParaRPr sz="470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s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ored in</a:t>
            </a:r>
            <a:r>
              <a:rPr sz="4700" spc="-5" dirty="0">
                <a:latin typeface="Arial"/>
                <a:cs typeface="Arial"/>
              </a:rPr>
              <a:t> </a:t>
            </a:r>
            <a:r>
              <a:rPr sz="4700" dirty="0">
                <a:latin typeface="Courier New"/>
                <a:cs typeface="Courier New"/>
              </a:rPr>
              <a:t>libraries/</a:t>
            </a:r>
            <a:endParaRPr sz="4700">
              <a:latin typeface="Courier New"/>
              <a:cs typeface="Courier New"/>
            </a:endParaRP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  <a:tab pos="2764790" algn="l"/>
              </a:tabLst>
            </a:pPr>
            <a:r>
              <a:rPr sz="4700" dirty="0">
                <a:latin typeface="Arial"/>
                <a:cs typeface="Arial"/>
              </a:rPr>
              <a:t>cannot	use core resources (by de</a:t>
            </a:r>
            <a:r>
              <a:rPr sz="4700" spc="-5" dirty="0">
                <a:latin typeface="Arial"/>
                <a:cs typeface="Arial"/>
              </a:rPr>
              <a:t>f</a:t>
            </a:r>
            <a:r>
              <a:rPr sz="4700" dirty="0">
                <a:latin typeface="Arial"/>
                <a:cs typeface="Arial"/>
              </a:rPr>
              <a:t>aul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)</a:t>
            </a:r>
            <a:endParaRPr sz="4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mkdi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p data_bags/apache_sites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5" dirty="0"/>
              <a:t>Exerc</a:t>
            </a:r>
            <a:r>
              <a:rPr sz="5550" spc="-10" dirty="0"/>
              <a:t>i</a:t>
            </a:r>
            <a:r>
              <a:rPr sz="5550" spc="-5" dirty="0"/>
              <a:t>se: Create t</a:t>
            </a:r>
            <a:r>
              <a:rPr sz="5550" spc="-10" dirty="0"/>
              <a:t>h</a:t>
            </a:r>
            <a:r>
              <a:rPr sz="5550" spc="-5" dirty="0"/>
              <a:t>e a</a:t>
            </a:r>
            <a:r>
              <a:rPr sz="5550" spc="-10" dirty="0"/>
              <a:t>p</a:t>
            </a:r>
            <a:r>
              <a:rPr sz="5550" spc="-5" dirty="0"/>
              <a:t>ac</a:t>
            </a:r>
            <a:r>
              <a:rPr sz="5550" spc="-10" dirty="0"/>
              <a:t>h</a:t>
            </a:r>
            <a:r>
              <a:rPr sz="5550" spc="-5" dirty="0"/>
              <a:t>e_s</a:t>
            </a:r>
            <a:r>
              <a:rPr sz="5550" spc="-10" dirty="0"/>
              <a:t>i</a:t>
            </a:r>
            <a:r>
              <a:rPr sz="5550" spc="-5" dirty="0"/>
              <a:t>tes </a:t>
            </a:r>
            <a:r>
              <a:rPr sz="5550" spc="-10" dirty="0"/>
              <a:t>d</a:t>
            </a:r>
            <a:r>
              <a:rPr sz="5550" spc="-5" dirty="0"/>
              <a:t>ata </a:t>
            </a:r>
            <a:r>
              <a:rPr sz="5550" spc="-10" dirty="0"/>
              <a:t>b</a:t>
            </a:r>
            <a:r>
              <a:rPr sz="5550" spc="-5" dirty="0"/>
              <a:t>ag</a:t>
            </a:r>
            <a:endParaRPr sz="555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output...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08405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data_bags/apache_sites/clowns.json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590800"/>
          </a:xfrm>
          <a:custGeom>
            <a:avLst/>
            <a:gdLst/>
            <a:ahLst/>
            <a:cxnLst/>
            <a:rect l="l" t="t" r="r" b="b"/>
            <a:pathLst>
              <a:path w="14630400" h="2590800">
                <a:moveTo>
                  <a:pt x="0" y="0"/>
                </a:moveTo>
                <a:lnTo>
                  <a:pt x="14630400" y="0"/>
                </a:lnTo>
                <a:lnTo>
                  <a:pt x="14630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25908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{</a:t>
            </a:r>
            <a:endParaRPr sz="3600">
              <a:latin typeface="Courier New"/>
              <a:cs typeface="Courier New"/>
            </a:endParaRP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"id"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"clowns"</a:t>
            </a:r>
            <a:r>
              <a:rPr sz="3600" dirty="0">
                <a:latin typeface="Courier New"/>
                <a:cs typeface="Courier New"/>
              </a:rPr>
              <a:t>,</a:t>
            </a:r>
            <a:endParaRPr sz="3600">
              <a:latin typeface="Courier New"/>
              <a:cs typeface="Courier New"/>
            </a:endParaRP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"port"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80</a:t>
            </a:r>
            <a:endParaRPr sz="3600">
              <a:latin typeface="Courier New"/>
              <a:cs typeface="Courier New"/>
            </a:endParaRPr>
          </a:p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}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102" rIns="0" bIns="0" rtlCol="0">
            <a:spAutoFit/>
          </a:bodyPr>
          <a:lstStyle/>
          <a:p>
            <a:pPr marL="12700">
              <a:lnSpc>
                <a:spcPts val="7440"/>
              </a:lnSpc>
            </a:pPr>
            <a:r>
              <a:rPr sz="6250" spc="5" dirty="0"/>
              <a:t>Exerc</a:t>
            </a:r>
            <a:r>
              <a:rPr sz="6250" spc="-5" dirty="0"/>
              <a:t>i</a:t>
            </a:r>
            <a:r>
              <a:rPr sz="6250" spc="5" dirty="0"/>
              <a:t>se</a:t>
            </a:r>
            <a:r>
              <a:rPr sz="6250" dirty="0"/>
              <a:t>: </a:t>
            </a:r>
            <a:r>
              <a:rPr sz="6250" spc="10" dirty="0"/>
              <a:t>C</a:t>
            </a:r>
            <a:r>
              <a:rPr sz="6250" spc="5" dirty="0"/>
              <a:t>reate</a:t>
            </a:r>
            <a:r>
              <a:rPr sz="6250" dirty="0"/>
              <a:t> </a:t>
            </a:r>
            <a:r>
              <a:rPr sz="6250" spc="5" dirty="0"/>
              <a:t>c</a:t>
            </a:r>
            <a:r>
              <a:rPr sz="6250" spc="-5" dirty="0"/>
              <a:t>l</a:t>
            </a:r>
            <a:r>
              <a:rPr sz="6250" dirty="0"/>
              <a:t>own</a:t>
            </a:r>
            <a:r>
              <a:rPr sz="6250" spc="5" dirty="0"/>
              <a:t>s</a:t>
            </a:r>
            <a:r>
              <a:rPr sz="6250" dirty="0"/>
              <a:t> d</a:t>
            </a:r>
            <a:r>
              <a:rPr sz="6250" spc="5" dirty="0"/>
              <a:t>ata</a:t>
            </a:r>
            <a:r>
              <a:rPr sz="6250" dirty="0"/>
              <a:t> b</a:t>
            </a:r>
            <a:r>
              <a:rPr sz="6250" spc="5" dirty="0"/>
              <a:t>ag</a:t>
            </a:r>
            <a:r>
              <a:rPr sz="6250" dirty="0"/>
              <a:t> </a:t>
            </a:r>
            <a:r>
              <a:rPr sz="6250" spc="-5" dirty="0"/>
              <a:t>i</a:t>
            </a:r>
            <a:r>
              <a:rPr sz="6250" spc="5" dirty="0"/>
              <a:t>tem</a:t>
            </a:r>
            <a:endParaRPr sz="625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data_ba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apache_site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clowns.json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2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10" dirty="0"/>
              <a:t>Ex</a:t>
            </a:r>
            <a:r>
              <a:rPr sz="5600" spc="5" dirty="0"/>
              <a:t>erc</a:t>
            </a:r>
            <a:r>
              <a:rPr sz="5600" spc="-5" dirty="0"/>
              <a:t>i</a:t>
            </a:r>
            <a:r>
              <a:rPr sz="5600" spc="5" dirty="0"/>
              <a:t>se:</a:t>
            </a:r>
            <a:r>
              <a:rPr sz="5600" dirty="0"/>
              <a:t> </a:t>
            </a:r>
            <a:r>
              <a:rPr sz="5600" spc="10" dirty="0"/>
              <a:t>U</a:t>
            </a:r>
            <a:r>
              <a:rPr sz="5600" dirty="0"/>
              <a:t>p</a:t>
            </a:r>
            <a:r>
              <a:rPr sz="5600" spc="-5" dirty="0"/>
              <a:t>l</a:t>
            </a:r>
            <a:r>
              <a:rPr sz="5600" dirty="0"/>
              <a:t>o</a:t>
            </a:r>
            <a:r>
              <a:rPr sz="5600" spc="5" dirty="0"/>
              <a:t>ad</a:t>
            </a:r>
            <a:r>
              <a:rPr sz="5600" dirty="0"/>
              <a:t> </a:t>
            </a:r>
            <a:r>
              <a:rPr sz="5600" spc="5" dirty="0"/>
              <a:t>t</a:t>
            </a:r>
            <a:r>
              <a:rPr sz="5600" dirty="0"/>
              <a:t>h</a:t>
            </a:r>
            <a:r>
              <a:rPr sz="5600" spc="5" dirty="0"/>
              <a:t>e</a:t>
            </a:r>
            <a:r>
              <a:rPr sz="5600" dirty="0"/>
              <a:t> </a:t>
            </a:r>
            <a:r>
              <a:rPr sz="5600" spc="5" dirty="0"/>
              <a:t>c</a:t>
            </a:r>
            <a:r>
              <a:rPr sz="5600" spc="-5" dirty="0"/>
              <a:t>l</a:t>
            </a:r>
            <a:r>
              <a:rPr sz="5600" dirty="0"/>
              <a:t>own</a:t>
            </a:r>
            <a:r>
              <a:rPr sz="5600" spc="5" dirty="0"/>
              <a:t>s</a:t>
            </a:r>
            <a:r>
              <a:rPr sz="5600" dirty="0"/>
              <a:t> d</a:t>
            </a:r>
            <a:r>
              <a:rPr sz="5600" spc="5" dirty="0"/>
              <a:t>ata</a:t>
            </a:r>
            <a:r>
              <a:rPr sz="5600" dirty="0"/>
              <a:t> b</a:t>
            </a:r>
            <a:r>
              <a:rPr sz="5600" spc="5" dirty="0"/>
              <a:t>ag</a:t>
            </a:r>
            <a:r>
              <a:rPr sz="5600" dirty="0"/>
              <a:t> </a:t>
            </a:r>
            <a:r>
              <a:rPr sz="5600" spc="-5" dirty="0"/>
              <a:t>i</a:t>
            </a:r>
            <a:r>
              <a:rPr sz="5600" spc="10" dirty="0"/>
              <a:t>tem</a:t>
            </a:r>
            <a:endParaRPr sz="560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1475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data_bag_item[apache_sites::clowns]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184021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data_bags/apache_sites/bears.json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590800"/>
          </a:xfrm>
          <a:custGeom>
            <a:avLst/>
            <a:gdLst/>
            <a:ahLst/>
            <a:cxnLst/>
            <a:rect l="l" t="t" r="r" b="b"/>
            <a:pathLst>
              <a:path w="14630400" h="2590800">
                <a:moveTo>
                  <a:pt x="0" y="0"/>
                </a:moveTo>
                <a:lnTo>
                  <a:pt x="14630400" y="0"/>
                </a:lnTo>
                <a:lnTo>
                  <a:pt x="14630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25908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{</a:t>
            </a:r>
            <a:endParaRPr sz="3600">
              <a:latin typeface="Courier New"/>
              <a:cs typeface="Courier New"/>
            </a:endParaRP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"id"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"bears"</a:t>
            </a:r>
            <a:r>
              <a:rPr sz="3600" dirty="0">
                <a:latin typeface="Courier New"/>
                <a:cs typeface="Courier New"/>
              </a:rPr>
              <a:t>,</a:t>
            </a:r>
            <a:endParaRPr sz="3600">
              <a:latin typeface="Courier New"/>
              <a:cs typeface="Courier New"/>
            </a:endParaRP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"port"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8081</a:t>
            </a:r>
            <a:endParaRPr sz="3600">
              <a:latin typeface="Courier New"/>
              <a:cs typeface="Courier New"/>
            </a:endParaRPr>
          </a:p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}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100763"/>
          </a:xfrm>
          <a:prstGeom prst="rect">
            <a:avLst/>
          </a:prstGeom>
        </p:spPr>
        <p:txBody>
          <a:bodyPr vert="horz" wrap="square" lIns="0" tIns="99517" rIns="0" bIns="0" rtlCol="0">
            <a:spAutoFit/>
          </a:bodyPr>
          <a:lstStyle/>
          <a:p>
            <a:pPr marL="12700">
              <a:lnSpc>
                <a:spcPts val="7795"/>
              </a:lnSpc>
            </a:pPr>
            <a:r>
              <a:rPr sz="6550" dirty="0"/>
              <a:t>Exerc</a:t>
            </a:r>
            <a:r>
              <a:rPr sz="6550" spc="-10" dirty="0"/>
              <a:t>i</a:t>
            </a:r>
            <a:r>
              <a:rPr sz="6550" dirty="0"/>
              <a:t>se:</a:t>
            </a:r>
            <a:r>
              <a:rPr sz="6550" spc="-5" dirty="0"/>
              <a:t> </a:t>
            </a:r>
            <a:r>
              <a:rPr sz="6550" dirty="0"/>
              <a:t>Create</a:t>
            </a:r>
            <a:r>
              <a:rPr sz="6550" spc="-5" dirty="0"/>
              <a:t> b</a:t>
            </a:r>
            <a:r>
              <a:rPr sz="6550" dirty="0"/>
              <a:t>ears</a:t>
            </a:r>
            <a:r>
              <a:rPr sz="6550" spc="-5" dirty="0"/>
              <a:t> d</a:t>
            </a:r>
            <a:r>
              <a:rPr sz="6550" dirty="0"/>
              <a:t>ata</a:t>
            </a:r>
            <a:r>
              <a:rPr sz="6550" spc="-5" dirty="0"/>
              <a:t> b</a:t>
            </a:r>
            <a:r>
              <a:rPr sz="6550" dirty="0"/>
              <a:t>ag</a:t>
            </a:r>
            <a:r>
              <a:rPr sz="6550" spc="-5" dirty="0"/>
              <a:t> </a:t>
            </a:r>
            <a:r>
              <a:rPr sz="6550" spc="-10" dirty="0"/>
              <a:t>i</a:t>
            </a:r>
            <a:r>
              <a:rPr sz="6550" dirty="0"/>
              <a:t>tem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data_ba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apache_site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bears.json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50900" y="520700"/>
            <a:ext cx="14503400" cy="81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328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20" dirty="0"/>
              <a:t>U</a:t>
            </a:r>
            <a:r>
              <a:rPr sz="5800" spc="10" dirty="0"/>
              <a:t>p</a:t>
            </a:r>
            <a:r>
              <a:rPr sz="5800" dirty="0"/>
              <a:t>l</a:t>
            </a:r>
            <a:r>
              <a:rPr sz="5800" spc="10" dirty="0"/>
              <a:t>o</a:t>
            </a:r>
            <a:r>
              <a:rPr sz="5800" spc="15" dirty="0"/>
              <a:t>ad</a:t>
            </a:r>
            <a:r>
              <a:rPr sz="5800" spc="5" dirty="0"/>
              <a:t> </a:t>
            </a:r>
            <a:r>
              <a:rPr sz="5800" spc="10" dirty="0"/>
              <a:t>th</a:t>
            </a:r>
            <a:r>
              <a:rPr sz="5800" spc="15" dirty="0"/>
              <a:t>e</a:t>
            </a:r>
            <a:r>
              <a:rPr sz="5800" spc="5" dirty="0"/>
              <a:t> </a:t>
            </a:r>
            <a:r>
              <a:rPr sz="5800" spc="10" dirty="0"/>
              <a:t>b</a:t>
            </a:r>
            <a:r>
              <a:rPr sz="5800" spc="15" dirty="0"/>
              <a:t>ea</a:t>
            </a:r>
            <a:r>
              <a:rPr sz="5800" spc="10" dirty="0"/>
              <a:t>r</a:t>
            </a:r>
            <a:r>
              <a:rPr sz="5800" spc="15" dirty="0"/>
              <a:t>s</a:t>
            </a:r>
            <a:r>
              <a:rPr sz="5800" spc="5" dirty="0"/>
              <a:t> </a:t>
            </a:r>
            <a:r>
              <a:rPr sz="5800" spc="10" dirty="0"/>
              <a:t>d</a:t>
            </a:r>
            <a:r>
              <a:rPr sz="5800" spc="15" dirty="0"/>
              <a:t>ata</a:t>
            </a:r>
            <a:r>
              <a:rPr sz="5800" spc="5" dirty="0"/>
              <a:t> </a:t>
            </a:r>
            <a:r>
              <a:rPr sz="5800" spc="10" dirty="0"/>
              <a:t>b</a:t>
            </a:r>
            <a:r>
              <a:rPr sz="5800" spc="15" dirty="0"/>
              <a:t>ag</a:t>
            </a:r>
            <a:r>
              <a:rPr sz="5800" spc="5" dirty="0"/>
              <a:t> </a:t>
            </a:r>
            <a:r>
              <a:rPr sz="5800" dirty="0"/>
              <a:t>i</a:t>
            </a:r>
            <a:r>
              <a:rPr sz="5800" spc="15" dirty="0"/>
              <a:t>tem</a:t>
            </a:r>
            <a:endParaRPr sz="580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1475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data_bag_item[apache_sites::bears]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184021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data_bags/apache_sites/lions.json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590800"/>
          </a:xfrm>
          <a:custGeom>
            <a:avLst/>
            <a:gdLst/>
            <a:ahLst/>
            <a:cxnLst/>
            <a:rect l="l" t="t" r="r" b="b"/>
            <a:pathLst>
              <a:path w="14630400" h="2590800">
                <a:moveTo>
                  <a:pt x="0" y="0"/>
                </a:moveTo>
                <a:lnTo>
                  <a:pt x="14630400" y="0"/>
                </a:lnTo>
                <a:lnTo>
                  <a:pt x="14630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25908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{</a:t>
            </a:r>
            <a:endParaRPr sz="3600">
              <a:latin typeface="Courier New"/>
              <a:cs typeface="Courier New"/>
            </a:endParaRP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"id"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"lions"</a:t>
            </a:r>
            <a:r>
              <a:rPr sz="3600" dirty="0">
                <a:latin typeface="Courier New"/>
                <a:cs typeface="Courier New"/>
              </a:rPr>
              <a:t>,</a:t>
            </a:r>
            <a:endParaRPr sz="3600">
              <a:latin typeface="Courier New"/>
              <a:cs typeface="Courier New"/>
            </a:endParaRP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"port"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8080</a:t>
            </a:r>
            <a:endParaRPr sz="3600">
              <a:latin typeface="Courier New"/>
              <a:cs typeface="Courier New"/>
            </a:endParaRPr>
          </a:p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}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871" rIns="0" bIns="0" rtlCol="0">
            <a:spAutoFit/>
          </a:bodyPr>
          <a:lstStyle/>
          <a:p>
            <a:pPr marL="12700">
              <a:lnSpc>
                <a:spcPts val="7855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5" dirty="0"/>
              <a:t>C</a:t>
            </a:r>
            <a:r>
              <a:rPr sz="6600" spc="10" dirty="0"/>
              <a:t>reate</a:t>
            </a:r>
            <a:r>
              <a:rPr sz="6600" spc="5" dirty="0"/>
              <a:t> </a:t>
            </a:r>
            <a:r>
              <a:rPr sz="6600" dirty="0"/>
              <a:t>li</a:t>
            </a:r>
            <a:r>
              <a:rPr sz="6600" spc="5" dirty="0"/>
              <a:t>on</a:t>
            </a:r>
            <a:r>
              <a:rPr sz="6600" spc="10" dirty="0"/>
              <a:t>s</a:t>
            </a:r>
            <a:r>
              <a:rPr sz="6600" spc="5" dirty="0"/>
              <a:t> d</a:t>
            </a:r>
            <a:r>
              <a:rPr sz="6600" spc="10" dirty="0"/>
              <a:t>ata</a:t>
            </a:r>
            <a:r>
              <a:rPr sz="6600" spc="5" dirty="0"/>
              <a:t> b</a:t>
            </a:r>
            <a:r>
              <a:rPr sz="6600" spc="10" dirty="0"/>
              <a:t>ag</a:t>
            </a:r>
            <a:r>
              <a:rPr sz="6600" spc="5" dirty="0"/>
              <a:t> </a:t>
            </a:r>
            <a:r>
              <a:rPr sz="6600" dirty="0"/>
              <a:t>i</a:t>
            </a:r>
            <a:r>
              <a:rPr sz="6600" spc="10" dirty="0"/>
              <a:t>tem</a:t>
            </a:r>
            <a:endParaRPr sz="660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data_ba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apache_site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lions.json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328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20" dirty="0"/>
              <a:t>U</a:t>
            </a:r>
            <a:r>
              <a:rPr sz="5800" spc="10" dirty="0"/>
              <a:t>p</a:t>
            </a:r>
            <a:r>
              <a:rPr sz="5800" dirty="0"/>
              <a:t>l</a:t>
            </a:r>
            <a:r>
              <a:rPr sz="5800" spc="10" dirty="0"/>
              <a:t>o</a:t>
            </a:r>
            <a:r>
              <a:rPr sz="5800" spc="15" dirty="0"/>
              <a:t>ad</a:t>
            </a:r>
            <a:r>
              <a:rPr sz="5800" spc="5" dirty="0"/>
              <a:t> </a:t>
            </a:r>
            <a:r>
              <a:rPr sz="5800" spc="10" dirty="0"/>
              <a:t>th</a:t>
            </a:r>
            <a:r>
              <a:rPr sz="5800" spc="15" dirty="0"/>
              <a:t>e</a:t>
            </a:r>
            <a:r>
              <a:rPr sz="5800" spc="5" dirty="0"/>
              <a:t> </a:t>
            </a:r>
            <a:r>
              <a:rPr sz="5800" spc="10" dirty="0"/>
              <a:t>b</a:t>
            </a:r>
            <a:r>
              <a:rPr sz="5800" spc="15" dirty="0"/>
              <a:t>ea</a:t>
            </a:r>
            <a:r>
              <a:rPr sz="5800" spc="10" dirty="0"/>
              <a:t>r</a:t>
            </a:r>
            <a:r>
              <a:rPr sz="5800" spc="15" dirty="0"/>
              <a:t>s</a:t>
            </a:r>
            <a:r>
              <a:rPr sz="5800" spc="5" dirty="0"/>
              <a:t> </a:t>
            </a:r>
            <a:r>
              <a:rPr sz="5800" spc="10" dirty="0"/>
              <a:t>d</a:t>
            </a:r>
            <a:r>
              <a:rPr sz="5800" spc="15" dirty="0"/>
              <a:t>ata</a:t>
            </a:r>
            <a:r>
              <a:rPr sz="5800" spc="5" dirty="0"/>
              <a:t> </a:t>
            </a:r>
            <a:r>
              <a:rPr sz="5800" spc="10" dirty="0"/>
              <a:t>b</a:t>
            </a:r>
            <a:r>
              <a:rPr sz="5800" spc="15" dirty="0"/>
              <a:t>ag</a:t>
            </a:r>
            <a:r>
              <a:rPr sz="5800" spc="5" dirty="0"/>
              <a:t> </a:t>
            </a:r>
            <a:r>
              <a:rPr sz="5800" dirty="0"/>
              <a:t>i</a:t>
            </a:r>
            <a:r>
              <a:rPr sz="5800" spc="15" dirty="0"/>
              <a:t>tem</a:t>
            </a:r>
            <a:endParaRPr sz="580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1475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data_bag_item[apache_sites::lions]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2682855" cy="33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cookbooks/apache/recipes/default.rb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Iterat</a:t>
            </a: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ove</a:t>
            </a: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r </a:t>
            </a: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th</a:t>
            </a: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apach</a:t>
            </a: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e sites</a:t>
            </a:r>
            <a:endParaRPr sz="2400">
              <a:latin typeface="Courier New"/>
              <a:cs typeface="Courier New"/>
            </a:endParaRPr>
          </a:p>
          <a:p>
            <a:pPr marL="12700" marR="5162550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all_site</a:t>
            </a:r>
            <a:r>
              <a:rPr sz="2400" dirty="0">
                <a:latin typeface="Courier New"/>
                <a:cs typeface="Courier New"/>
              </a:rPr>
              <a:t>s = search</a:t>
            </a:r>
            <a:r>
              <a:rPr sz="2400" spc="-5" dirty="0"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"apache_sites"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"*:*"</a:t>
            </a:r>
            <a:r>
              <a:rPr sz="2400" dirty="0">
                <a:latin typeface="Courier New"/>
                <a:cs typeface="Courier New"/>
              </a:rPr>
              <a:t>) all_sites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latin typeface="Courier New"/>
                <a:cs typeface="Courier New"/>
              </a:rPr>
              <a:t>eac</a:t>
            </a:r>
            <a:r>
              <a:rPr sz="2400" dirty="0">
                <a:latin typeface="Courier New"/>
                <a:cs typeface="Courier New"/>
              </a:rPr>
              <a:t>h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|</a:t>
            </a:r>
            <a:r>
              <a:rPr sz="2400" dirty="0">
                <a:latin typeface="Courier New"/>
                <a:cs typeface="Courier New"/>
              </a:rPr>
              <a:t>site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20"/>
              </a:spcBef>
            </a:pP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Enabl</a:t>
            </a: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a</a:t>
            </a: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n </a:t>
            </a: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Apach</a:t>
            </a: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e Virtualhost</a:t>
            </a:r>
            <a:endParaRPr sz="2400">
              <a:latin typeface="Courier New"/>
              <a:cs typeface="Courier New"/>
            </a:endParaRPr>
          </a:p>
          <a:p>
            <a:pPr marL="744220" marR="7540625" indent="-366395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apache_vhos</a:t>
            </a:r>
            <a:r>
              <a:rPr sz="2400" dirty="0">
                <a:latin typeface="Courier New"/>
                <a:cs typeface="Courier New"/>
              </a:rPr>
              <a:t>t sit</a:t>
            </a:r>
            <a:r>
              <a:rPr sz="2400" spc="-5" dirty="0">
                <a:latin typeface="Courier New"/>
                <a:cs typeface="Courier New"/>
              </a:rPr>
              <a:t>e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'id'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 </a:t>
            </a:r>
            <a:r>
              <a:rPr sz="2400" spc="-5" dirty="0">
                <a:latin typeface="Courier New"/>
                <a:cs typeface="Courier New"/>
              </a:rPr>
              <a:t>site_por</a:t>
            </a:r>
            <a:r>
              <a:rPr sz="2400" dirty="0">
                <a:latin typeface="Courier New"/>
                <a:cs typeface="Courier New"/>
              </a:rPr>
              <a:t>t site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'port'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 </a:t>
            </a:r>
            <a:r>
              <a:rPr sz="2400" spc="-5" dirty="0">
                <a:latin typeface="Courier New"/>
                <a:cs typeface="Courier New"/>
              </a:rPr>
              <a:t>actio</a:t>
            </a:r>
            <a:r>
              <a:rPr sz="2400" dirty="0">
                <a:latin typeface="Courier New"/>
                <a:cs typeface="Courier New"/>
              </a:rPr>
              <a:t>n 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:create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41400" y="5226050"/>
            <a:ext cx="2195195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152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notifies</a:t>
            </a:r>
            <a:endParaRPr sz="2400">
              <a:latin typeface="Courier New"/>
              <a:cs typeface="Courier New"/>
            </a:endParaRPr>
          </a:p>
          <a:p>
            <a:pPr marR="1271905" indent="365760">
              <a:lnSpc>
                <a:spcPct val="100699"/>
              </a:lnSpc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end end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419227" y="5226050"/>
            <a:ext cx="164655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:restart</a:t>
            </a:r>
            <a:r>
              <a:rPr sz="2400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248324" y="5226050"/>
            <a:ext cx="292671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"service[httpd]"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0900" y="520700"/>
            <a:ext cx="14605000" cy="80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sz="5800" spc="10" dirty="0"/>
              <a:t>r</a:t>
            </a:r>
            <a:r>
              <a:rPr sz="5800" spc="15" dirty="0"/>
              <a:t>ec</a:t>
            </a:r>
            <a:r>
              <a:rPr sz="5800" dirty="0"/>
              <a:t>i</a:t>
            </a:r>
            <a:r>
              <a:rPr sz="5800" spc="10" dirty="0"/>
              <a:t>p</a:t>
            </a:r>
            <a:r>
              <a:rPr sz="5800" spc="15" dirty="0"/>
              <a:t>e</a:t>
            </a:r>
            <a:endParaRPr sz="5800" dirty="0"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59" name="object 59"/>
          <p:cNvSpPr txBox="1"/>
          <p:nvPr/>
        </p:nvSpPr>
        <p:spPr>
          <a:xfrm>
            <a:off x="800100" y="6512733"/>
            <a:ext cx="14072235" cy="2447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270" indent="-369570">
              <a:lnSpc>
                <a:spcPct val="100000"/>
              </a:lnSpc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dirty="0">
                <a:latin typeface="Arial"/>
                <a:cs typeface="Arial"/>
              </a:rPr>
              <a:t>Dele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 exis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ing</a:t>
            </a:r>
            <a:r>
              <a:rPr sz="4650" spc="-5" dirty="0">
                <a:latin typeface="Arial"/>
                <a:cs typeface="Arial"/>
              </a:rPr>
              <a:t> </a:t>
            </a:r>
            <a:r>
              <a:rPr sz="4650" spc="-5" dirty="0">
                <a:latin typeface="Courier New"/>
                <a:cs typeface="Courier New"/>
              </a:rPr>
              <a:t>node</a:t>
            </a:r>
            <a:r>
              <a:rPr sz="4650" spc="-5" dirty="0" smtClean="0">
                <a:latin typeface="Courier New"/>
                <a:cs typeface="Courier New"/>
              </a:rPr>
              <a:t>[</a:t>
            </a:r>
            <a:r>
              <a:rPr lang="en-US" sz="4650" spc="-5" dirty="0">
                <a:latin typeface="Courier New"/>
                <a:cs typeface="Courier New"/>
              </a:rPr>
              <a:t>"</a:t>
            </a:r>
            <a:r>
              <a:rPr sz="4650" spc="-5" dirty="0" smtClean="0">
                <a:latin typeface="Courier New"/>
                <a:cs typeface="Courier New"/>
              </a:rPr>
              <a:t>apache</a:t>
            </a:r>
            <a:r>
              <a:rPr lang="en-US" sz="4650" spc="-5" dirty="0">
                <a:latin typeface="Courier New"/>
                <a:cs typeface="Courier New"/>
              </a:rPr>
              <a:t>"</a:t>
            </a:r>
            <a:r>
              <a:rPr sz="4650" spc="-5" dirty="0" smtClean="0">
                <a:latin typeface="Courier New"/>
                <a:cs typeface="Courier New"/>
              </a:rPr>
              <a:t>][</a:t>
            </a:r>
            <a:r>
              <a:rPr lang="en-US" sz="4650" spc="-5" dirty="0">
                <a:latin typeface="Courier New"/>
                <a:cs typeface="Courier New"/>
              </a:rPr>
              <a:t>"</a:t>
            </a:r>
            <a:r>
              <a:rPr sz="4650" spc="-5" dirty="0" smtClean="0">
                <a:latin typeface="Courier New"/>
                <a:cs typeface="Courier New"/>
              </a:rPr>
              <a:t>sites</a:t>
            </a:r>
            <a:r>
              <a:rPr lang="en-US" sz="4650" spc="-5" dirty="0">
                <a:latin typeface="Courier New"/>
                <a:cs typeface="Courier New"/>
              </a:rPr>
              <a:t>"</a:t>
            </a:r>
            <a:r>
              <a:rPr sz="4650" dirty="0" smtClean="0">
                <a:latin typeface="Courier New"/>
                <a:cs typeface="Courier New"/>
              </a:rPr>
              <a:t>]</a:t>
            </a:r>
            <a:r>
              <a:rPr sz="4650" spc="10" dirty="0" smtClean="0">
                <a:latin typeface="Courier New"/>
                <a:cs typeface="Courier New"/>
              </a:rPr>
              <a:t> </a:t>
            </a:r>
            <a:r>
              <a:rPr sz="4650" spc="-5" dirty="0">
                <a:latin typeface="Arial"/>
                <a:cs typeface="Arial"/>
              </a:rPr>
              <a:t>loop</a:t>
            </a:r>
            <a:endParaRPr sz="4650" dirty="0">
              <a:latin typeface="Arial"/>
              <a:cs typeface="Arial"/>
            </a:endParaRPr>
          </a:p>
          <a:p>
            <a:pPr marL="382270" indent="-369570">
              <a:lnSpc>
                <a:spcPct val="100000"/>
              </a:lnSpc>
              <a:spcBef>
                <a:spcPts val="1235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dirty="0">
                <a:latin typeface="Arial"/>
                <a:cs typeface="Arial"/>
              </a:rPr>
              <a:t>Move </a:t>
            </a:r>
            <a:r>
              <a:rPr sz="4650" dirty="0">
                <a:latin typeface="Courier New"/>
                <a:cs typeface="Courier New"/>
              </a:rPr>
              <a:t>apache_vhost</a:t>
            </a:r>
            <a:r>
              <a:rPr sz="4650" spc="-1500" dirty="0">
                <a:latin typeface="Courier New"/>
                <a:cs typeface="Courier New"/>
              </a:rPr>
              <a:t> </a:t>
            </a:r>
            <a:r>
              <a:rPr sz="4650" spc="-350" dirty="0">
                <a:latin typeface="Arial"/>
                <a:cs typeface="Arial"/>
              </a:rPr>
              <a:t>L</a:t>
            </a:r>
            <a:r>
              <a:rPr sz="4650" dirty="0">
                <a:latin typeface="Arial"/>
                <a:cs typeface="Arial"/>
              </a:rPr>
              <a:t>W</a:t>
            </a:r>
            <a:r>
              <a:rPr sz="4650" spc="5" dirty="0">
                <a:latin typeface="Arial"/>
                <a:cs typeface="Arial"/>
              </a:rPr>
              <a:t>R</a:t>
            </a:r>
            <a:r>
              <a:rPr sz="4650" dirty="0">
                <a:latin typeface="Arial"/>
                <a:cs typeface="Arial"/>
              </a:rPr>
              <a:t>P</a:t>
            </a:r>
            <a:r>
              <a:rPr sz="4650" spc="-85" dirty="0">
                <a:latin typeface="Arial"/>
                <a:cs typeface="Arial"/>
              </a:rPr>
              <a:t> </a:t>
            </a:r>
            <a:r>
              <a:rPr sz="4650" dirty="0">
                <a:latin typeface="Arial"/>
                <a:cs typeface="Arial"/>
              </a:rPr>
              <a:t>inside a search loop</a:t>
            </a:r>
          </a:p>
          <a:p>
            <a:pPr marL="382270" indent="-369570">
              <a:lnSpc>
                <a:spcPct val="100000"/>
              </a:lnSpc>
              <a:spcBef>
                <a:spcPts val="1110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dirty="0">
                <a:latin typeface="Arial"/>
                <a:cs typeface="Arial"/>
              </a:rPr>
              <a:t>Change variable names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50900" y="495300"/>
            <a:ext cx="14516100" cy="82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184275" y="5587999"/>
            <a:ext cx="2468880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Uploading Uploaded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3653566" y="5587999"/>
            <a:ext cx="301815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ts val="431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1 cookbook.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043418" y="5587999"/>
            <a:ext cx="192087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[0.3.0]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101407" y="3795776"/>
            <a:ext cx="9564370" cy="4185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* </a:t>
            </a:r>
            <a:r>
              <a:rPr lang="en-US" sz="1700" dirty="0" err="1">
                <a:solidFill>
                  <a:srgbClr val="FFFFFF"/>
                </a:solidFill>
                <a:latin typeface="Courier New"/>
                <a:cs typeface="Courier New"/>
              </a:rPr>
              <a:t>apache_vhost</a:t>
            </a: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[lions]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</a:t>
            </a:r>
            <a:r>
              <a:rPr lang="en-US" sz="1700" dirty="0" err="1">
                <a:solidFill>
                  <a:srgbClr val="FFFFFF"/>
                </a:solidFill>
                <a:latin typeface="Courier New"/>
                <a:cs typeface="Courier New"/>
              </a:rPr>
              <a:t>etc</a:t>
            </a: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700" dirty="0" err="1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700" dirty="0" err="1">
                <a:solidFill>
                  <a:srgbClr val="FFFFFF"/>
                </a:solidFill>
                <a:latin typeface="Courier New"/>
                <a:cs typeface="Courier New"/>
              </a:rPr>
              <a:t>conf.d</a:t>
            </a: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700" dirty="0" err="1">
                <a:solidFill>
                  <a:srgbClr val="FFFFFF"/>
                </a:solidFill>
                <a:latin typeface="Courier New"/>
                <a:cs typeface="Courier New"/>
              </a:rPr>
              <a:t>lions.conf</a:t>
            </a: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</a:t>
            </a:r>
            <a:r>
              <a:rPr lang="en-US" sz="1700" dirty="0" err="1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</a:t>
            </a:r>
            <a:r>
              <a:rPr lang="en-US" sz="1700" dirty="0" err="1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/apache/lions/</a:t>
            </a:r>
            <a:r>
              <a:rPr lang="en-US" sz="1700" dirty="0" err="1">
                <a:solidFill>
                  <a:srgbClr val="FFFFFF"/>
                </a:solidFill>
                <a:latin typeface="Courier New"/>
                <a:cs typeface="Courier New"/>
              </a:rPr>
              <a:t>index.html</a:t>
            </a: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* </a:t>
            </a:r>
            <a:r>
              <a:rPr lang="en-US" sz="1700" dirty="0" err="1">
                <a:solidFill>
                  <a:srgbClr val="FFFFFF"/>
                </a:solidFill>
                <a:latin typeface="Courier New"/>
                <a:cs typeface="Courier New"/>
              </a:rPr>
              <a:t>apache_vhost</a:t>
            </a: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[lions]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</a:t>
            </a:r>
            <a:r>
              <a:rPr lang="en-US" sz="1700" dirty="0" err="1">
                <a:solidFill>
                  <a:srgbClr val="FFFFFF"/>
                </a:solidFill>
                <a:latin typeface="Courier New"/>
                <a:cs typeface="Courier New"/>
              </a:rPr>
              <a:t>etc</a:t>
            </a: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700" dirty="0" err="1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700" dirty="0" err="1">
                <a:solidFill>
                  <a:srgbClr val="FFFFFF"/>
                </a:solidFill>
                <a:latin typeface="Courier New"/>
                <a:cs typeface="Courier New"/>
              </a:rPr>
              <a:t>conf.d</a:t>
            </a: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700" dirty="0" err="1">
                <a:solidFill>
                  <a:srgbClr val="FFFFFF"/>
                </a:solidFill>
                <a:latin typeface="Courier New"/>
                <a:cs typeface="Courier New"/>
              </a:rPr>
              <a:t>lions.conf</a:t>
            </a: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</a:t>
            </a:r>
            <a:r>
              <a:rPr lang="en-US" sz="1700" dirty="0" err="1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</a:t>
            </a:r>
            <a:r>
              <a:rPr lang="en-US" sz="1700" dirty="0" err="1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/apache/lions/</a:t>
            </a:r>
            <a:r>
              <a:rPr lang="en-US" sz="1700" dirty="0" err="1">
                <a:solidFill>
                  <a:srgbClr val="FFFFFF"/>
                </a:solidFill>
                <a:latin typeface="Courier New"/>
                <a:cs typeface="Courier New"/>
              </a:rPr>
              <a:t>index.html</a:t>
            </a: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* </a:t>
            </a:r>
            <a:r>
              <a:rPr lang="en-US" sz="1700" dirty="0" err="1">
                <a:solidFill>
                  <a:srgbClr val="FFFFFF"/>
                </a:solidFill>
                <a:latin typeface="Courier New"/>
                <a:cs typeface="Courier New"/>
              </a:rPr>
              <a:t>apache_vhost</a:t>
            </a: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[clowns]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</a:t>
            </a:r>
            <a:r>
              <a:rPr lang="en-US" sz="1700" dirty="0" err="1">
                <a:solidFill>
                  <a:srgbClr val="FFFFFF"/>
                </a:solidFill>
                <a:latin typeface="Courier New"/>
                <a:cs typeface="Courier New"/>
              </a:rPr>
              <a:t>etc</a:t>
            </a: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700" dirty="0" err="1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700" dirty="0" err="1">
                <a:solidFill>
                  <a:srgbClr val="FFFFFF"/>
                </a:solidFill>
                <a:latin typeface="Courier New"/>
                <a:cs typeface="Courier New"/>
              </a:rPr>
              <a:t>conf.d</a:t>
            </a: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700" dirty="0" err="1">
                <a:solidFill>
                  <a:srgbClr val="FFFFFF"/>
                </a:solidFill>
                <a:latin typeface="Courier New"/>
                <a:cs typeface="Courier New"/>
              </a:rPr>
              <a:t>clowns.conf</a:t>
            </a: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</a:t>
            </a:r>
            <a:r>
              <a:rPr lang="en-US" sz="1700" dirty="0" err="1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/apache/clowns]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</a:t>
            </a:r>
            <a:r>
              <a:rPr lang="en-US" sz="1700" dirty="0" err="1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/apache/clowns/</a:t>
            </a:r>
            <a:r>
              <a:rPr lang="en-US" sz="1700" dirty="0" err="1">
                <a:solidFill>
                  <a:srgbClr val="FFFFFF"/>
                </a:solidFill>
                <a:latin typeface="Courier New"/>
                <a:cs typeface="Courier New"/>
              </a:rPr>
              <a:t>index.html</a:t>
            </a: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pon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ts</a:t>
            </a:r>
            <a:r>
              <a:rPr spc="-5" dirty="0"/>
              <a:t> </a:t>
            </a:r>
            <a:r>
              <a:rPr spc="-10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 </a:t>
            </a:r>
            <a:r>
              <a:rPr spc="-405" dirty="0"/>
              <a:t>L</a:t>
            </a:r>
            <a:r>
              <a:rPr spc="-10" dirty="0"/>
              <a:t>W</a:t>
            </a:r>
            <a:r>
              <a:rPr dirty="0"/>
              <a:t>RP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457680" cy="611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provider</a:t>
            </a:r>
            <a:endParaRPr sz="4800">
              <a:latin typeface="Arial"/>
              <a:cs typeface="Arial"/>
            </a:endParaRPr>
          </a:p>
          <a:p>
            <a:pPr marL="812800" marR="109855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b="1" dirty="0">
                <a:latin typeface="Arial"/>
                <a:cs typeface="Arial"/>
              </a:rPr>
              <a:t>Resources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declare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</a:t>
            </a:r>
            <a:endParaRPr sz="4800">
              <a:latin typeface="Arial"/>
              <a:cs typeface="Arial"/>
            </a:endParaRPr>
          </a:p>
          <a:p>
            <a:pPr marL="812800" marR="150622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v</a:t>
            </a:r>
            <a:r>
              <a:rPr sz="4800" b="1" spc="-10" dirty="0">
                <a:latin typeface="Arial"/>
                <a:cs typeface="Arial"/>
              </a:rPr>
              <a:t>id</a:t>
            </a:r>
            <a:r>
              <a:rPr sz="4800" b="1" dirty="0">
                <a:latin typeface="Arial"/>
                <a:cs typeface="Arial"/>
              </a:rPr>
              <a:t>ers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sys</a:t>
            </a:r>
            <a:r>
              <a:rPr sz="4800" spc="-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 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convergence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resources/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spc="-5" dirty="0">
                <a:latin typeface="Arial"/>
                <a:cs typeface="Arial"/>
              </a:rPr>
              <a:t>and</a:t>
            </a:r>
            <a:endParaRPr sz="4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dirty="0">
                <a:latin typeface="Courier New"/>
                <a:cs typeface="Courier New"/>
              </a:rPr>
              <a:t>providers/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ories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cookbooks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689600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689600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364034" y="1816100"/>
            <a:ext cx="12347575" cy="1098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cookbooks/apache/providers/vhost.rb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5"/>
              </a:spcBef>
            </a:pPr>
            <a:r>
              <a:rPr sz="2200" i="1" dirty="0">
                <a:latin typeface="Courier New"/>
                <a:cs typeface="Courier New"/>
              </a:rPr>
              <a:t># </a:t>
            </a:r>
            <a:r>
              <a:rPr sz="2200" i="1" spc="-5" dirty="0">
                <a:latin typeface="Courier New"/>
                <a:cs typeface="Courier New"/>
              </a:rPr>
              <a:t>Ad</a:t>
            </a:r>
            <a:r>
              <a:rPr sz="2200" i="1" dirty="0">
                <a:latin typeface="Courier New"/>
                <a:cs typeface="Courier New"/>
              </a:rPr>
              <a:t>d a </a:t>
            </a:r>
            <a:r>
              <a:rPr sz="2200" i="1" spc="-5" dirty="0">
                <a:latin typeface="Courier New"/>
                <a:cs typeface="Courier New"/>
              </a:rPr>
              <a:t>templat</a:t>
            </a:r>
            <a:r>
              <a:rPr sz="2200" i="1" dirty="0">
                <a:latin typeface="Courier New"/>
                <a:cs typeface="Courier New"/>
              </a:rPr>
              <a:t>e </a:t>
            </a:r>
            <a:r>
              <a:rPr sz="2200" i="1" spc="-5" dirty="0">
                <a:latin typeface="Courier New"/>
                <a:cs typeface="Courier New"/>
              </a:rPr>
              <a:t>resourc</a:t>
            </a:r>
            <a:r>
              <a:rPr sz="2200" i="1" dirty="0">
                <a:latin typeface="Courier New"/>
                <a:cs typeface="Courier New"/>
              </a:rPr>
              <a:t>e </a:t>
            </a:r>
            <a:r>
              <a:rPr sz="2200" i="1" spc="-5" dirty="0">
                <a:latin typeface="Courier New"/>
                <a:cs typeface="Courier New"/>
              </a:rPr>
              <a:t>fo</a:t>
            </a:r>
            <a:r>
              <a:rPr sz="2200" i="1" dirty="0">
                <a:latin typeface="Courier New"/>
                <a:cs typeface="Courier New"/>
              </a:rPr>
              <a:t>r </a:t>
            </a:r>
            <a:r>
              <a:rPr sz="2200" i="1" spc="-5" dirty="0">
                <a:latin typeface="Courier New"/>
                <a:cs typeface="Courier New"/>
              </a:rPr>
              <a:t>th</a:t>
            </a:r>
            <a:r>
              <a:rPr sz="2200" i="1" dirty="0">
                <a:latin typeface="Courier New"/>
                <a:cs typeface="Courier New"/>
              </a:rPr>
              <a:t>e </a:t>
            </a:r>
            <a:r>
              <a:rPr sz="2200" i="1" spc="-5" dirty="0">
                <a:latin typeface="Courier New"/>
                <a:cs typeface="Courier New"/>
              </a:rPr>
              <a:t>virtua</a:t>
            </a:r>
            <a:r>
              <a:rPr sz="2200" i="1" dirty="0">
                <a:latin typeface="Courier New"/>
                <a:cs typeface="Courier New"/>
              </a:rPr>
              <a:t>l </a:t>
            </a:r>
            <a:r>
              <a:rPr sz="2200" i="1" spc="-5" dirty="0">
                <a:latin typeface="Courier New"/>
                <a:cs typeface="Courier New"/>
              </a:rPr>
              <a:t>host'</a:t>
            </a:r>
            <a:r>
              <a:rPr sz="2200" i="1" dirty="0">
                <a:latin typeface="Courier New"/>
                <a:cs typeface="Courier New"/>
              </a:rPr>
              <a:t>s index.html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76735" y="2965449"/>
            <a:ext cx="134175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280" indent="-335915">
              <a:lnSpc>
                <a:spcPts val="2600"/>
              </a:lnSpc>
            </a:pPr>
            <a:r>
              <a:rPr sz="2200" spc="-5" dirty="0">
                <a:latin typeface="Courier New"/>
                <a:cs typeface="Courier New"/>
              </a:rPr>
              <a:t>template source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885747" y="2965449"/>
            <a:ext cx="536575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200" dirty="0">
                <a:latin typeface="Courier New"/>
                <a:cs typeface="Courier New"/>
              </a:rPr>
              <a:t>"</a:t>
            </a:r>
            <a:r>
              <a:rPr sz="2200" b="1" dirty="0">
                <a:latin typeface="Courier New"/>
                <a:cs typeface="Courier New"/>
              </a:rPr>
              <a:t>#{</a:t>
            </a:r>
            <a:r>
              <a:rPr sz="2200" dirty="0">
                <a:latin typeface="Courier New"/>
                <a:cs typeface="Courier New"/>
              </a:rPr>
              <a:t>document_root</a:t>
            </a:r>
            <a:r>
              <a:rPr sz="2200" b="1" dirty="0">
                <a:latin typeface="Courier New"/>
                <a:cs typeface="Courier New"/>
              </a:rPr>
              <a:t>}</a:t>
            </a:r>
            <a:r>
              <a:rPr sz="2200" spc="-5" dirty="0">
                <a:latin typeface="Courier New"/>
                <a:cs typeface="Courier New"/>
              </a:rPr>
              <a:t>/index.html</a:t>
            </a:r>
            <a:r>
              <a:rPr sz="2200" dirty="0">
                <a:latin typeface="Courier New"/>
                <a:cs typeface="Courier New"/>
              </a:rPr>
              <a:t>" </a:t>
            </a:r>
            <a:r>
              <a:rPr sz="2200" b="1" dirty="0">
                <a:latin typeface="Courier New"/>
                <a:cs typeface="Courier New"/>
              </a:rPr>
              <a:t>do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620"/>
              </a:lnSpc>
            </a:pPr>
            <a:r>
              <a:rPr sz="2200" dirty="0">
                <a:latin typeface="Courier New"/>
                <a:cs typeface="Courier New"/>
              </a:rPr>
              <a:t>"index.html.erb"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41400" y="3625849"/>
            <a:ext cx="10060305" cy="424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0560" marR="7536815">
              <a:lnSpc>
                <a:spcPts val="2600"/>
              </a:lnSpc>
            </a:pPr>
            <a:r>
              <a:rPr sz="2200" spc="-5" dirty="0">
                <a:latin typeface="Courier New"/>
                <a:cs typeface="Courier New"/>
              </a:rPr>
              <a:t>mod</a:t>
            </a:r>
            <a:r>
              <a:rPr sz="2200" dirty="0">
                <a:latin typeface="Courier New"/>
                <a:cs typeface="Courier New"/>
              </a:rPr>
              <a:t>e "0644" variables(</a:t>
            </a:r>
            <a:endParaRPr sz="2200">
              <a:latin typeface="Courier New"/>
              <a:cs typeface="Courier New"/>
            </a:endParaRPr>
          </a:p>
          <a:p>
            <a:pPr marL="1005840">
              <a:lnSpc>
                <a:spcPts val="2500"/>
              </a:lnSpc>
            </a:pPr>
            <a:r>
              <a:rPr sz="2200" spc="-5" dirty="0">
                <a:latin typeface="Courier New"/>
                <a:cs typeface="Courier New"/>
              </a:rPr>
              <a:t>:site_nam</a:t>
            </a:r>
            <a:r>
              <a:rPr sz="2200" dirty="0">
                <a:latin typeface="Courier New"/>
                <a:cs typeface="Courier New"/>
              </a:rPr>
              <a:t>e </a:t>
            </a:r>
            <a:r>
              <a:rPr sz="2200" spc="-5" dirty="0">
                <a:latin typeface="Courier New"/>
                <a:cs typeface="Courier New"/>
              </a:rPr>
              <a:t>=</a:t>
            </a:r>
            <a:r>
              <a:rPr sz="2200" dirty="0">
                <a:latin typeface="Courier New"/>
                <a:cs typeface="Courier New"/>
              </a:rPr>
              <a:t>&gt; new_resource.site_name,</a:t>
            </a:r>
            <a:endParaRPr sz="2200">
              <a:latin typeface="Courier New"/>
              <a:cs typeface="Courier New"/>
            </a:endParaRPr>
          </a:p>
          <a:p>
            <a:pPr marL="1005840">
              <a:lnSpc>
                <a:spcPts val="2600"/>
              </a:lnSpc>
            </a:pPr>
            <a:r>
              <a:rPr sz="2200" spc="-5" dirty="0">
                <a:latin typeface="Courier New"/>
                <a:cs typeface="Courier New"/>
              </a:rPr>
              <a:t>:por</a:t>
            </a:r>
            <a:r>
              <a:rPr sz="2200" dirty="0">
                <a:latin typeface="Courier New"/>
                <a:cs typeface="Courier New"/>
              </a:rPr>
              <a:t>t </a:t>
            </a:r>
            <a:r>
              <a:rPr sz="2200" spc="-5" dirty="0">
                <a:latin typeface="Courier New"/>
                <a:cs typeface="Courier New"/>
              </a:rPr>
              <a:t>=</a:t>
            </a:r>
            <a:r>
              <a:rPr sz="2200" dirty="0">
                <a:latin typeface="Courier New"/>
                <a:cs typeface="Courier New"/>
              </a:rPr>
              <a:t>&gt; new_resource.site_port</a:t>
            </a:r>
            <a:endParaRPr sz="2200">
              <a:latin typeface="Courier New"/>
              <a:cs typeface="Courier New"/>
            </a:endParaRPr>
          </a:p>
          <a:p>
            <a:pPr marL="670560">
              <a:lnSpc>
                <a:spcPts val="2600"/>
              </a:lnSpc>
            </a:pPr>
            <a:r>
              <a:rPr sz="2200" dirty="0"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 marR="9213850" indent="335280">
              <a:lnSpc>
                <a:spcPts val="26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end end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150">
              <a:latin typeface="Times New Roman"/>
              <a:cs typeface="Times New Roman"/>
            </a:endParaRPr>
          </a:p>
          <a:p>
            <a:pPr>
              <a:lnSpc>
                <a:spcPts val="2620"/>
              </a:lnSpc>
            </a:pPr>
            <a:r>
              <a:rPr sz="2200" spc="-5" dirty="0">
                <a:latin typeface="Courier New"/>
                <a:cs typeface="Courier New"/>
              </a:rPr>
              <a:t>actio</a:t>
            </a:r>
            <a:r>
              <a:rPr sz="2200" dirty="0">
                <a:latin typeface="Courier New"/>
                <a:cs typeface="Courier New"/>
              </a:rPr>
              <a:t>n </a:t>
            </a:r>
            <a:r>
              <a:rPr sz="2200" dirty="0">
                <a:solidFill>
                  <a:srgbClr val="22288F"/>
                </a:solidFill>
                <a:latin typeface="Courier New"/>
                <a:cs typeface="Courier New"/>
              </a:rPr>
              <a:t>:remove </a:t>
            </a:r>
            <a:r>
              <a:rPr sz="22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200">
              <a:latin typeface="Courier New"/>
              <a:cs typeface="Courier New"/>
            </a:endParaRPr>
          </a:p>
          <a:p>
            <a:pPr marL="335280">
              <a:lnSpc>
                <a:spcPts val="2600"/>
              </a:lnSpc>
            </a:pPr>
            <a:r>
              <a:rPr sz="2200" spc="-5" dirty="0">
                <a:latin typeface="Courier New"/>
                <a:cs typeface="Courier New"/>
              </a:rPr>
              <a:t>fil</a:t>
            </a:r>
            <a:r>
              <a:rPr sz="2200" dirty="0">
                <a:latin typeface="Courier New"/>
                <a:cs typeface="Courier New"/>
              </a:rPr>
              <a:t>e </a:t>
            </a:r>
            <a:r>
              <a:rPr sz="2200" dirty="0">
                <a:solidFill>
                  <a:srgbClr val="C8352B"/>
                </a:solidFill>
                <a:latin typeface="Courier New"/>
                <a:cs typeface="Courier New"/>
              </a:rPr>
              <a:t>"/etc/httpd/conf.d/</a:t>
            </a:r>
            <a:r>
              <a:rPr sz="2200" b="1" dirty="0">
                <a:solidFill>
                  <a:srgbClr val="C97D9A"/>
                </a:solidFill>
                <a:latin typeface="Courier New"/>
                <a:cs typeface="Courier New"/>
              </a:rPr>
              <a:t>#{</a:t>
            </a:r>
            <a:r>
              <a:rPr sz="2200" dirty="0">
                <a:latin typeface="Courier New"/>
                <a:cs typeface="Courier New"/>
              </a:rPr>
              <a:t>new_resource</a:t>
            </a:r>
            <a:r>
              <a:rPr sz="22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200" dirty="0">
                <a:latin typeface="Courier New"/>
                <a:cs typeface="Courier New"/>
              </a:rPr>
              <a:t>site_name</a:t>
            </a:r>
            <a:r>
              <a:rPr sz="2200" b="1" dirty="0">
                <a:solidFill>
                  <a:srgbClr val="C97D9A"/>
                </a:solidFill>
                <a:latin typeface="Courier New"/>
                <a:cs typeface="Courier New"/>
              </a:rPr>
              <a:t>}</a:t>
            </a:r>
            <a:r>
              <a:rPr sz="2200" dirty="0">
                <a:solidFill>
                  <a:srgbClr val="C8352B"/>
                </a:solidFill>
                <a:latin typeface="Courier New"/>
                <a:cs typeface="Courier New"/>
              </a:rPr>
              <a:t>.conf" </a:t>
            </a:r>
            <a:r>
              <a:rPr sz="22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200">
              <a:latin typeface="Courier New"/>
              <a:cs typeface="Courier New"/>
            </a:endParaRPr>
          </a:p>
          <a:p>
            <a:pPr marL="670560">
              <a:lnSpc>
                <a:spcPts val="2600"/>
              </a:lnSpc>
            </a:pPr>
            <a:r>
              <a:rPr sz="2200" spc="-5" dirty="0">
                <a:latin typeface="Courier New"/>
                <a:cs typeface="Courier New"/>
              </a:rPr>
              <a:t>actio</a:t>
            </a:r>
            <a:r>
              <a:rPr sz="2200" dirty="0">
                <a:latin typeface="Courier New"/>
                <a:cs typeface="Courier New"/>
              </a:rPr>
              <a:t>n </a:t>
            </a:r>
            <a:r>
              <a:rPr sz="2200" dirty="0">
                <a:solidFill>
                  <a:srgbClr val="22288F"/>
                </a:solidFill>
                <a:latin typeface="Courier New"/>
                <a:cs typeface="Courier New"/>
              </a:rPr>
              <a:t>:delete</a:t>
            </a:r>
            <a:endParaRPr sz="2200">
              <a:latin typeface="Courier New"/>
              <a:cs typeface="Courier New"/>
            </a:endParaRPr>
          </a:p>
          <a:p>
            <a:pPr marR="9213850" indent="335280">
              <a:lnSpc>
                <a:spcPts val="2600"/>
              </a:lnSpc>
              <a:spcBef>
                <a:spcPts val="100"/>
              </a:spcBef>
            </a:pPr>
            <a:r>
              <a:rPr sz="2200" b="1" dirty="0">
                <a:solidFill>
                  <a:srgbClr val="008F00"/>
                </a:solidFill>
                <a:latin typeface="Courier New"/>
                <a:cs typeface="Courier New"/>
              </a:rPr>
              <a:t>end end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:rem</a:t>
            </a:r>
            <a:r>
              <a:rPr spc="-10" dirty="0"/>
              <a:t>o</a:t>
            </a:r>
            <a:r>
              <a:rPr dirty="0"/>
              <a:t>ve</a:t>
            </a:r>
            <a:r>
              <a:rPr spc="-5" dirty="0"/>
              <a:t> </a:t>
            </a:r>
            <a:r>
              <a:rPr dirty="0"/>
              <a:t>ac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041400" y="2647950"/>
            <a:ext cx="23780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Disabl</a:t>
            </a: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the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419227" y="2647950"/>
            <a:ext cx="164655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default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"welcome"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65430" y="2647950"/>
            <a:ext cx="219519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virtua</a:t>
            </a: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l host</a:t>
            </a:r>
            <a:endParaRPr sz="240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41400" y="3016250"/>
            <a:ext cx="21945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apache_vhost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407220" y="3384550"/>
            <a:ext cx="256095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actio</a:t>
            </a:r>
            <a:r>
              <a:rPr sz="2400" dirty="0">
                <a:latin typeface="Courier New"/>
                <a:cs typeface="Courier New"/>
              </a:rPr>
              <a:t>n 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:remove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41400" y="3752850"/>
            <a:ext cx="182943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notifies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053407" y="3752850"/>
            <a:ext cx="164655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:restart</a:t>
            </a:r>
            <a:r>
              <a:rPr sz="2400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882504" y="3752850"/>
            <a:ext cx="292671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"service[httpd]"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00100" y="4857750"/>
            <a:ext cx="14564994" cy="3596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2400" i="1" dirty="0">
                <a:latin typeface="Courier New"/>
                <a:cs typeface="Courier New"/>
              </a:rPr>
              <a:t># </a:t>
            </a:r>
            <a:r>
              <a:rPr sz="2400" i="1" spc="-5" dirty="0">
                <a:latin typeface="Courier New"/>
                <a:cs typeface="Courier New"/>
              </a:rPr>
              <a:t>Iterat</a:t>
            </a:r>
            <a:r>
              <a:rPr sz="2400" i="1" dirty="0">
                <a:latin typeface="Courier New"/>
                <a:cs typeface="Courier New"/>
              </a:rPr>
              <a:t>e </a:t>
            </a:r>
            <a:r>
              <a:rPr sz="2400" i="1" spc="-5" dirty="0">
                <a:latin typeface="Courier New"/>
                <a:cs typeface="Courier New"/>
              </a:rPr>
              <a:t>ove</a:t>
            </a:r>
            <a:r>
              <a:rPr sz="2400" i="1" dirty="0">
                <a:latin typeface="Courier New"/>
                <a:cs typeface="Courier New"/>
              </a:rPr>
              <a:t>r </a:t>
            </a:r>
            <a:r>
              <a:rPr sz="2400" i="1" spc="-5" dirty="0">
                <a:latin typeface="Courier New"/>
                <a:cs typeface="Courier New"/>
              </a:rPr>
              <a:t>th</a:t>
            </a:r>
            <a:r>
              <a:rPr sz="2400" i="1" dirty="0">
                <a:latin typeface="Courier New"/>
                <a:cs typeface="Courier New"/>
              </a:rPr>
              <a:t>e </a:t>
            </a:r>
            <a:r>
              <a:rPr sz="2400" i="1" spc="-5" dirty="0">
                <a:latin typeface="Courier New"/>
                <a:cs typeface="Courier New"/>
              </a:rPr>
              <a:t>apach</a:t>
            </a:r>
            <a:r>
              <a:rPr sz="2400" i="1" dirty="0">
                <a:latin typeface="Courier New"/>
                <a:cs typeface="Courier New"/>
              </a:rPr>
              <a:t>e sites</a:t>
            </a:r>
            <a:endParaRPr sz="24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search("apache_sites"</a:t>
            </a:r>
            <a:r>
              <a:rPr sz="2400" dirty="0">
                <a:latin typeface="Courier New"/>
                <a:cs typeface="Courier New"/>
              </a:rPr>
              <a:t>,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"*:*").eac</a:t>
            </a:r>
            <a:r>
              <a:rPr sz="2400" dirty="0">
                <a:latin typeface="Courier New"/>
                <a:cs typeface="Courier New"/>
              </a:rPr>
              <a:t>h </a:t>
            </a:r>
            <a:r>
              <a:rPr sz="2400" b="1" dirty="0">
                <a:latin typeface="Courier New"/>
                <a:cs typeface="Courier New"/>
              </a:rPr>
              <a:t>do </a:t>
            </a:r>
            <a:r>
              <a:rPr sz="2400" dirty="0">
                <a:latin typeface="Courier New"/>
                <a:cs typeface="Courier New"/>
              </a:rPr>
              <a:t>|site|</a:t>
            </a:r>
            <a:endParaRPr sz="2400">
              <a:latin typeface="Courier New"/>
              <a:cs typeface="Courier New"/>
            </a:endParaRPr>
          </a:p>
          <a:p>
            <a:pPr marL="607060">
              <a:lnSpc>
                <a:spcPct val="100000"/>
              </a:lnSpc>
              <a:spcBef>
                <a:spcPts val="20"/>
              </a:spcBef>
            </a:pPr>
            <a:r>
              <a:rPr sz="2400" i="1" dirty="0">
                <a:latin typeface="Courier New"/>
                <a:cs typeface="Courier New"/>
              </a:rPr>
              <a:t># </a:t>
            </a:r>
            <a:r>
              <a:rPr sz="2400" i="1" spc="-5" dirty="0">
                <a:latin typeface="Courier New"/>
                <a:cs typeface="Courier New"/>
              </a:rPr>
              <a:t>Enabl</a:t>
            </a:r>
            <a:r>
              <a:rPr sz="2400" i="1" dirty="0">
                <a:latin typeface="Courier New"/>
                <a:cs typeface="Courier New"/>
              </a:rPr>
              <a:t>e </a:t>
            </a:r>
            <a:r>
              <a:rPr sz="2400" i="1" spc="-5" dirty="0">
                <a:latin typeface="Courier New"/>
                <a:cs typeface="Courier New"/>
              </a:rPr>
              <a:t>a</a:t>
            </a:r>
            <a:r>
              <a:rPr sz="2400" i="1" dirty="0">
                <a:latin typeface="Courier New"/>
                <a:cs typeface="Courier New"/>
              </a:rPr>
              <a:t>n </a:t>
            </a:r>
            <a:r>
              <a:rPr sz="2400" i="1" spc="-5" dirty="0">
                <a:latin typeface="Courier New"/>
                <a:cs typeface="Courier New"/>
              </a:rPr>
              <a:t>Apach</a:t>
            </a:r>
            <a:r>
              <a:rPr sz="2400" i="1" dirty="0">
                <a:latin typeface="Courier New"/>
                <a:cs typeface="Courier New"/>
              </a:rPr>
              <a:t>e Virtualhost</a:t>
            </a:r>
            <a:endParaRPr sz="2400">
              <a:latin typeface="Courier New"/>
              <a:cs typeface="Courier New"/>
            </a:endParaRPr>
          </a:p>
          <a:p>
            <a:pPr marL="60706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apache_vhos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spc="-5" dirty="0">
                <a:latin typeface="Courier New"/>
                <a:cs typeface="Courier New"/>
              </a:rPr>
              <a:t>site['id'</a:t>
            </a:r>
            <a:r>
              <a:rPr sz="2400" dirty="0">
                <a:latin typeface="Courier New"/>
                <a:cs typeface="Courier New"/>
              </a:rPr>
              <a:t>] </a:t>
            </a:r>
            <a:r>
              <a:rPr sz="2400" b="1" dirty="0"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340360" marR="66675" indent="-327660">
              <a:lnSpc>
                <a:spcPts val="4840"/>
              </a:lnSpc>
              <a:spcBef>
                <a:spcPts val="1570"/>
              </a:spcBef>
              <a:buClr>
                <a:srgbClr val="F38C24"/>
              </a:buClr>
              <a:buChar char="•"/>
              <a:tabLst>
                <a:tab pos="340360" algn="l"/>
              </a:tabLst>
            </a:pPr>
            <a:r>
              <a:rPr sz="4100" spc="15" dirty="0">
                <a:latin typeface="Arial"/>
                <a:cs typeface="Arial"/>
              </a:rPr>
              <a:t>De</a:t>
            </a:r>
            <a:r>
              <a:rPr sz="4100" spc="5" dirty="0">
                <a:latin typeface="Arial"/>
                <a:cs typeface="Arial"/>
              </a:rPr>
              <a:t>l</a:t>
            </a:r>
            <a:r>
              <a:rPr sz="4100" spc="15" dirty="0">
                <a:latin typeface="Arial"/>
                <a:cs typeface="Arial"/>
              </a:rPr>
              <a:t>e</a:t>
            </a:r>
            <a:r>
              <a:rPr sz="4100" dirty="0">
                <a:latin typeface="Arial"/>
                <a:cs typeface="Arial"/>
              </a:rPr>
              <a:t>t</a:t>
            </a:r>
            <a:r>
              <a:rPr sz="4100" spc="15" dirty="0">
                <a:latin typeface="Arial"/>
                <a:cs typeface="Arial"/>
              </a:rPr>
              <a:t>e</a:t>
            </a:r>
            <a:r>
              <a:rPr sz="4100" spc="5" dirty="0">
                <a:latin typeface="Arial"/>
                <a:cs typeface="Arial"/>
              </a:rPr>
              <a:t> </a:t>
            </a:r>
            <a:r>
              <a:rPr sz="4100" spc="10" dirty="0">
                <a:latin typeface="Arial"/>
                <a:cs typeface="Arial"/>
              </a:rPr>
              <a:t>exis</a:t>
            </a:r>
            <a:r>
              <a:rPr sz="4100" dirty="0">
                <a:latin typeface="Arial"/>
                <a:cs typeface="Arial"/>
              </a:rPr>
              <a:t>t</a:t>
            </a:r>
            <a:r>
              <a:rPr sz="4100" spc="5" dirty="0">
                <a:latin typeface="Arial"/>
                <a:cs typeface="Arial"/>
              </a:rPr>
              <a:t>i</a:t>
            </a:r>
            <a:r>
              <a:rPr sz="4100" spc="15" dirty="0">
                <a:latin typeface="Arial"/>
                <a:cs typeface="Arial"/>
              </a:rPr>
              <a:t>ng</a:t>
            </a:r>
            <a:r>
              <a:rPr sz="4100" spc="5" dirty="0">
                <a:latin typeface="Arial"/>
                <a:cs typeface="Arial"/>
              </a:rPr>
              <a:t> </a:t>
            </a:r>
            <a:r>
              <a:rPr sz="4100" b="1" spc="15" dirty="0">
                <a:latin typeface="Courier New"/>
                <a:cs typeface="Courier New"/>
              </a:rPr>
              <a:t>execute</a:t>
            </a:r>
            <a:r>
              <a:rPr sz="4100" b="1" spc="-1315" dirty="0">
                <a:latin typeface="Courier New"/>
                <a:cs typeface="Courier New"/>
              </a:rPr>
              <a:t> </a:t>
            </a:r>
            <a:r>
              <a:rPr sz="4100" spc="10" dirty="0">
                <a:latin typeface="Arial"/>
                <a:cs typeface="Arial"/>
              </a:rPr>
              <a:t>reso</a:t>
            </a:r>
            <a:r>
              <a:rPr sz="4100" spc="15" dirty="0">
                <a:latin typeface="Arial"/>
                <a:cs typeface="Arial"/>
              </a:rPr>
              <a:t>u</a:t>
            </a:r>
            <a:r>
              <a:rPr sz="4100" spc="10" dirty="0">
                <a:latin typeface="Arial"/>
                <a:cs typeface="Arial"/>
              </a:rPr>
              <a:t>rce</a:t>
            </a:r>
            <a:r>
              <a:rPr sz="4100" spc="5" dirty="0">
                <a:latin typeface="Arial"/>
                <a:cs typeface="Arial"/>
              </a:rPr>
              <a:t> </a:t>
            </a:r>
            <a:r>
              <a:rPr sz="4100" dirty="0">
                <a:latin typeface="Arial"/>
                <a:cs typeface="Arial"/>
              </a:rPr>
              <a:t>t</a:t>
            </a:r>
            <a:r>
              <a:rPr sz="4100" spc="15" dirty="0">
                <a:latin typeface="Arial"/>
                <a:cs typeface="Arial"/>
              </a:rPr>
              <a:t>ha</a:t>
            </a:r>
            <a:r>
              <a:rPr sz="4100" spc="5" dirty="0">
                <a:latin typeface="Arial"/>
                <a:cs typeface="Arial"/>
              </a:rPr>
              <a:t>t </a:t>
            </a:r>
            <a:r>
              <a:rPr sz="4100" spc="15" dirty="0">
                <a:latin typeface="Arial"/>
                <a:cs typeface="Arial"/>
              </a:rPr>
              <a:t>d</a:t>
            </a:r>
            <a:r>
              <a:rPr sz="4100" spc="5" dirty="0">
                <a:latin typeface="Arial"/>
                <a:cs typeface="Arial"/>
              </a:rPr>
              <a:t>i</a:t>
            </a:r>
            <a:r>
              <a:rPr sz="4100" spc="15" dirty="0">
                <a:latin typeface="Arial"/>
                <a:cs typeface="Arial"/>
              </a:rPr>
              <a:t>sab</a:t>
            </a:r>
            <a:r>
              <a:rPr sz="4100" spc="5" dirty="0">
                <a:latin typeface="Arial"/>
                <a:cs typeface="Arial"/>
              </a:rPr>
              <a:t>l</a:t>
            </a:r>
            <a:r>
              <a:rPr sz="4100" spc="15" dirty="0">
                <a:latin typeface="Arial"/>
                <a:cs typeface="Arial"/>
              </a:rPr>
              <a:t>e</a:t>
            </a:r>
            <a:r>
              <a:rPr sz="4100" spc="10" dirty="0">
                <a:latin typeface="Arial"/>
                <a:cs typeface="Arial"/>
              </a:rPr>
              <a:t>s</a:t>
            </a:r>
            <a:r>
              <a:rPr sz="4100" spc="5" dirty="0">
                <a:latin typeface="Arial"/>
                <a:cs typeface="Arial"/>
              </a:rPr>
              <a:t> </a:t>
            </a:r>
            <a:r>
              <a:rPr sz="4100" dirty="0">
                <a:latin typeface="Arial"/>
                <a:cs typeface="Arial"/>
              </a:rPr>
              <a:t>t</a:t>
            </a:r>
            <a:r>
              <a:rPr sz="4100" spc="15" dirty="0">
                <a:latin typeface="Arial"/>
                <a:cs typeface="Arial"/>
              </a:rPr>
              <a:t>he</a:t>
            </a:r>
            <a:r>
              <a:rPr sz="4100" spc="5" dirty="0">
                <a:latin typeface="Arial"/>
                <a:cs typeface="Arial"/>
              </a:rPr>
              <a:t> </a:t>
            </a:r>
            <a:r>
              <a:rPr sz="4100" spc="15" dirty="0">
                <a:latin typeface="Arial"/>
                <a:cs typeface="Arial"/>
              </a:rPr>
              <a:t>we</a:t>
            </a:r>
            <a:r>
              <a:rPr sz="4100" spc="5" dirty="0">
                <a:latin typeface="Arial"/>
                <a:cs typeface="Arial"/>
              </a:rPr>
              <a:t>l</a:t>
            </a:r>
            <a:r>
              <a:rPr sz="4100" spc="15" dirty="0">
                <a:latin typeface="Arial"/>
                <a:cs typeface="Arial"/>
              </a:rPr>
              <a:t>come</a:t>
            </a:r>
            <a:r>
              <a:rPr sz="4100" spc="5" dirty="0">
                <a:latin typeface="Arial"/>
                <a:cs typeface="Arial"/>
              </a:rPr>
              <a:t> si</a:t>
            </a:r>
            <a:r>
              <a:rPr sz="4100" dirty="0">
                <a:latin typeface="Arial"/>
                <a:cs typeface="Arial"/>
              </a:rPr>
              <a:t>t</a:t>
            </a:r>
            <a:r>
              <a:rPr sz="4100" spc="15" dirty="0">
                <a:latin typeface="Arial"/>
                <a:cs typeface="Arial"/>
              </a:rPr>
              <a:t>e</a:t>
            </a:r>
            <a:endParaRPr sz="4100">
              <a:latin typeface="Arial"/>
              <a:cs typeface="Arial"/>
            </a:endParaRPr>
          </a:p>
          <a:p>
            <a:pPr marL="340360" indent="-327660">
              <a:lnSpc>
                <a:spcPct val="100000"/>
              </a:lnSpc>
              <a:spcBef>
                <a:spcPts val="855"/>
              </a:spcBef>
              <a:buClr>
                <a:srgbClr val="F38C24"/>
              </a:buClr>
              <a:buChar char="•"/>
              <a:tabLst>
                <a:tab pos="340360" algn="l"/>
              </a:tabLst>
            </a:pPr>
            <a:r>
              <a:rPr sz="4100" spc="15" dirty="0">
                <a:latin typeface="Arial"/>
                <a:cs typeface="Arial"/>
              </a:rPr>
              <a:t>Add</a:t>
            </a:r>
            <a:r>
              <a:rPr sz="4100" spc="5" dirty="0">
                <a:latin typeface="Arial"/>
                <a:cs typeface="Arial"/>
              </a:rPr>
              <a:t> </a:t>
            </a:r>
            <a:r>
              <a:rPr sz="4100" spc="15" dirty="0">
                <a:latin typeface="Arial"/>
                <a:cs typeface="Arial"/>
              </a:rPr>
              <a:t>a</a:t>
            </a:r>
            <a:r>
              <a:rPr sz="4100" spc="5" dirty="0">
                <a:latin typeface="Arial"/>
                <a:cs typeface="Arial"/>
              </a:rPr>
              <a:t> </a:t>
            </a:r>
            <a:r>
              <a:rPr sz="4100" spc="15" dirty="0">
                <a:latin typeface="Arial"/>
                <a:cs typeface="Arial"/>
              </a:rPr>
              <a:t>new</a:t>
            </a:r>
            <a:r>
              <a:rPr sz="4100" spc="5" dirty="0">
                <a:latin typeface="Arial"/>
                <a:cs typeface="Arial"/>
              </a:rPr>
              <a:t> </a:t>
            </a:r>
            <a:r>
              <a:rPr sz="4100" b="1" spc="15" dirty="0">
                <a:latin typeface="Courier New"/>
                <a:cs typeface="Courier New"/>
              </a:rPr>
              <a:t>apache_vhost</a:t>
            </a:r>
            <a:r>
              <a:rPr sz="4100" b="1" spc="-1315" dirty="0">
                <a:latin typeface="Courier New"/>
                <a:cs typeface="Courier New"/>
              </a:rPr>
              <a:t> </a:t>
            </a:r>
            <a:r>
              <a:rPr sz="4100" spc="10" dirty="0">
                <a:latin typeface="Arial"/>
                <a:cs typeface="Arial"/>
              </a:rPr>
              <a:t>reso</a:t>
            </a:r>
            <a:r>
              <a:rPr sz="4100" spc="15" dirty="0">
                <a:latin typeface="Arial"/>
                <a:cs typeface="Arial"/>
              </a:rPr>
              <a:t>u</a:t>
            </a:r>
            <a:r>
              <a:rPr sz="4100" spc="10" dirty="0">
                <a:latin typeface="Arial"/>
                <a:cs typeface="Arial"/>
              </a:rPr>
              <a:t>rce</a:t>
            </a:r>
            <a:r>
              <a:rPr sz="4100" spc="5" dirty="0">
                <a:latin typeface="Arial"/>
                <a:cs typeface="Arial"/>
              </a:rPr>
              <a:t> </a:t>
            </a:r>
            <a:r>
              <a:rPr sz="4100" spc="20" dirty="0">
                <a:latin typeface="Arial"/>
                <a:cs typeface="Arial"/>
              </a:rPr>
              <a:t>w</a:t>
            </a:r>
            <a:r>
              <a:rPr sz="4100" spc="5" dirty="0">
                <a:latin typeface="Arial"/>
                <a:cs typeface="Arial"/>
              </a:rPr>
              <a:t>i</a:t>
            </a:r>
            <a:r>
              <a:rPr sz="4100" dirty="0">
                <a:latin typeface="Arial"/>
                <a:cs typeface="Arial"/>
              </a:rPr>
              <a:t>t</a:t>
            </a:r>
            <a:r>
              <a:rPr sz="4100" spc="15" dirty="0">
                <a:latin typeface="Arial"/>
                <a:cs typeface="Arial"/>
              </a:rPr>
              <a:t>h</a:t>
            </a:r>
            <a:r>
              <a:rPr sz="4100" spc="5" dirty="0">
                <a:latin typeface="Arial"/>
                <a:cs typeface="Arial"/>
              </a:rPr>
              <a:t> </a:t>
            </a:r>
            <a:r>
              <a:rPr sz="4100" b="1" spc="10" dirty="0">
                <a:latin typeface="Courier New"/>
                <a:cs typeface="Courier New"/>
              </a:rPr>
              <a:t>actio</a:t>
            </a:r>
            <a:r>
              <a:rPr sz="4100" b="1" spc="15" dirty="0">
                <a:latin typeface="Courier New"/>
                <a:cs typeface="Courier New"/>
              </a:rPr>
              <a:t>n :remove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1383704" y="1816100"/>
            <a:ext cx="123278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cookbooks/apache/recipes/default.rb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sz="5800" spc="10" dirty="0"/>
              <a:t>r</a:t>
            </a:r>
            <a:r>
              <a:rPr sz="5800" spc="15" dirty="0"/>
              <a:t>ec</a:t>
            </a:r>
            <a:r>
              <a:rPr sz="5800" dirty="0"/>
              <a:t>i</a:t>
            </a:r>
            <a:r>
              <a:rPr sz="5800" spc="10" dirty="0"/>
              <a:t>p</a:t>
            </a:r>
            <a:r>
              <a:rPr sz="5800" spc="15" dirty="0"/>
              <a:t>e</a:t>
            </a:r>
            <a:endParaRPr sz="58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50900" y="495300"/>
            <a:ext cx="14516100" cy="82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184275" y="5587999"/>
            <a:ext cx="2468880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Uploading Uploaded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3653566" y="5587999"/>
            <a:ext cx="301815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ts val="431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1 cookbook.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043418" y="5587999"/>
            <a:ext cx="192087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[0.3.0]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107122" y="3777488"/>
            <a:ext cx="14183678" cy="2793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Recipe: apache::default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</a:t>
            </a:r>
            <a:r>
              <a:rPr lang="en-US" sz="1650" spc="-5" dirty="0" err="1">
                <a:solidFill>
                  <a:srgbClr val="FFFFFF"/>
                </a:solidFill>
                <a:latin typeface="Courier New"/>
                <a:cs typeface="Courier New"/>
              </a:rPr>
              <a:t>yum_package</a:t>
            </a: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lang="en-US" sz="1650" spc="-5" dirty="0" err="1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] action install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</a:t>
            </a:r>
            <a:r>
              <a:rPr lang="en-US" sz="1650" spc="-5" dirty="0" err="1">
                <a:solidFill>
                  <a:srgbClr val="FFFFFF"/>
                </a:solidFill>
                <a:latin typeface="Courier New"/>
                <a:cs typeface="Courier New"/>
              </a:rPr>
              <a:t>apache_vhost</a:t>
            </a: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[welcome] action remove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file[/</a:t>
            </a:r>
            <a:r>
              <a:rPr lang="en-US" sz="1650" spc="-5" dirty="0" err="1">
                <a:solidFill>
                  <a:srgbClr val="FFFFFF"/>
                </a:solidFill>
                <a:latin typeface="Courier New"/>
                <a:cs typeface="Courier New"/>
              </a:rPr>
              <a:t>etc</a:t>
            </a: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650" spc="-5" dirty="0" err="1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650" spc="-5" dirty="0" err="1">
                <a:solidFill>
                  <a:srgbClr val="FFFFFF"/>
                </a:solidFill>
                <a:latin typeface="Courier New"/>
                <a:cs typeface="Courier New"/>
              </a:rPr>
              <a:t>conf.d</a:t>
            </a: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/welcome] action delete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</a:t>
            </a:r>
            <a:r>
              <a:rPr lang="en-US" sz="1650" spc="-5" dirty="0" err="1">
                <a:solidFill>
                  <a:srgbClr val="FFFFFF"/>
                </a:solidFill>
                <a:latin typeface="Courier New"/>
                <a:cs typeface="Courier New"/>
              </a:rPr>
              <a:t>apache_vhost</a:t>
            </a: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[lions] action create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template[/</a:t>
            </a:r>
            <a:r>
              <a:rPr lang="en-US" sz="1650" spc="-5" dirty="0" err="1">
                <a:solidFill>
                  <a:srgbClr val="FFFFFF"/>
                </a:solidFill>
                <a:latin typeface="Courier New"/>
                <a:cs typeface="Courier New"/>
              </a:rPr>
              <a:t>etc</a:t>
            </a: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650" spc="-5" dirty="0" err="1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650" spc="-5" dirty="0" err="1">
                <a:solidFill>
                  <a:srgbClr val="FFFFFF"/>
                </a:solidFill>
                <a:latin typeface="Courier New"/>
                <a:cs typeface="Courier New"/>
              </a:rPr>
              <a:t>conf.d</a:t>
            </a: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650" spc="-5" dirty="0" err="1">
                <a:solidFill>
                  <a:srgbClr val="FFFFFF"/>
                </a:solidFill>
                <a:latin typeface="Courier New"/>
                <a:cs typeface="Courier New"/>
              </a:rPr>
              <a:t>lions.conf</a:t>
            </a: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directory[/</a:t>
            </a:r>
            <a:r>
              <a:rPr lang="en-US" sz="1650" spc="-5" dirty="0" err="1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template[/</a:t>
            </a:r>
            <a:r>
              <a:rPr lang="en-US" sz="1650" spc="-5" dirty="0" err="1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/apache/lions/</a:t>
            </a:r>
            <a:r>
              <a:rPr lang="en-US" sz="1650" spc="-5" dirty="0" err="1">
                <a:solidFill>
                  <a:srgbClr val="FFFFFF"/>
                </a:solidFill>
                <a:latin typeface="Courier New"/>
                <a:cs typeface="Courier New"/>
              </a:rPr>
              <a:t>index.html</a:t>
            </a: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650" dirty="0"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270000" y="4267200"/>
            <a:ext cx="9956800" cy="914400"/>
          </a:xfrm>
          <a:custGeom>
            <a:avLst/>
            <a:gdLst/>
            <a:ahLst/>
            <a:cxnLst/>
            <a:rect l="l" t="t" r="r" b="b"/>
            <a:pathLst>
              <a:path w="9956800" h="1143000">
                <a:moveTo>
                  <a:pt x="0" y="0"/>
                </a:moveTo>
                <a:lnTo>
                  <a:pt x="9956800" y="0"/>
                </a:lnTo>
                <a:lnTo>
                  <a:pt x="99568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74021"/>
          </a:xfrm>
          <a:prstGeom prst="rect">
            <a:avLst/>
          </a:prstGeom>
        </p:spPr>
        <p:txBody>
          <a:bodyPr vert="horz" wrap="square" lIns="0" tIns="20257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50" spc="20" dirty="0"/>
              <a:t>O</a:t>
            </a:r>
            <a:r>
              <a:rPr sz="5650" spc="10" dirty="0"/>
              <a:t>t</a:t>
            </a:r>
            <a:r>
              <a:rPr sz="5650" spc="15" dirty="0"/>
              <a:t>h</a:t>
            </a:r>
            <a:r>
              <a:rPr sz="5650" spc="20" dirty="0"/>
              <a:t>e</a:t>
            </a:r>
            <a:r>
              <a:rPr sz="5650" spc="15" dirty="0"/>
              <a:t>r</a:t>
            </a:r>
            <a:r>
              <a:rPr sz="5650" spc="5" dirty="0"/>
              <a:t> </a:t>
            </a:r>
            <a:r>
              <a:rPr sz="5650" spc="20" dirty="0"/>
              <a:t>ways</a:t>
            </a:r>
            <a:r>
              <a:rPr sz="5650" spc="5" dirty="0"/>
              <a:t> </a:t>
            </a:r>
            <a:r>
              <a:rPr sz="5650" spc="15" dirty="0"/>
              <a:t>to</a:t>
            </a:r>
            <a:r>
              <a:rPr sz="5650" spc="5" dirty="0"/>
              <a:t> </a:t>
            </a:r>
            <a:r>
              <a:rPr sz="5650" spc="20" dirty="0"/>
              <a:t>w</a:t>
            </a:r>
            <a:r>
              <a:rPr sz="5650" spc="15" dirty="0"/>
              <a:t>r</a:t>
            </a:r>
            <a:r>
              <a:rPr sz="5650" dirty="0"/>
              <a:t>i</a:t>
            </a:r>
            <a:r>
              <a:rPr sz="5650" spc="15" dirty="0"/>
              <a:t>te</a:t>
            </a:r>
            <a:r>
              <a:rPr sz="5650" spc="5" dirty="0"/>
              <a:t> </a:t>
            </a:r>
            <a:r>
              <a:rPr sz="5650" spc="15" dirty="0"/>
              <a:t>r</a:t>
            </a:r>
            <a:r>
              <a:rPr sz="5650" spc="20" dirty="0"/>
              <a:t>es</a:t>
            </a:r>
            <a:r>
              <a:rPr sz="5650" spc="15" dirty="0"/>
              <a:t>our</a:t>
            </a:r>
            <a:r>
              <a:rPr sz="5650" spc="20" dirty="0"/>
              <a:t>ces</a:t>
            </a:r>
            <a:r>
              <a:rPr sz="5650" spc="5" dirty="0"/>
              <a:t> </a:t>
            </a:r>
            <a:r>
              <a:rPr sz="5650" spc="25" dirty="0"/>
              <a:t>&amp;</a:t>
            </a:r>
            <a:r>
              <a:rPr sz="5650" spc="5" dirty="0"/>
              <a:t> </a:t>
            </a:r>
            <a:r>
              <a:rPr sz="5650" spc="15" dirty="0"/>
              <a:t>pro</a:t>
            </a:r>
            <a:r>
              <a:rPr sz="5650" spc="20" dirty="0"/>
              <a:t>v</a:t>
            </a:r>
            <a:r>
              <a:rPr sz="5650" dirty="0"/>
              <a:t>i</a:t>
            </a:r>
            <a:r>
              <a:rPr sz="5650" spc="15" dirty="0"/>
              <a:t>d</a:t>
            </a:r>
            <a:r>
              <a:rPr sz="5650" spc="20" dirty="0"/>
              <a:t>e</a:t>
            </a:r>
            <a:r>
              <a:rPr sz="5650" spc="15" dirty="0"/>
              <a:t>r</a:t>
            </a:r>
            <a:r>
              <a:rPr sz="5650" spc="20" dirty="0"/>
              <a:t>s</a:t>
            </a:r>
            <a:endParaRPr sz="565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14194" cy="610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77863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-o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he-box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well</a:t>
            </a:r>
            <a:endParaRPr sz="4800">
              <a:latin typeface="Arial"/>
              <a:cs typeface="Arial"/>
            </a:endParaRPr>
          </a:p>
          <a:p>
            <a:pPr marL="781050" lvl="1" indent="-349250">
              <a:lnSpc>
                <a:spcPct val="100000"/>
              </a:lnSpc>
              <a:spcBef>
                <a:spcPts val="935"/>
              </a:spcBef>
              <a:buClr>
                <a:srgbClr val="F38C24"/>
              </a:buClr>
              <a:buChar char="•"/>
              <a:tabLst>
                <a:tab pos="781050" algn="l"/>
              </a:tabLst>
            </a:pPr>
            <a:r>
              <a:rPr sz="4400" u="heavy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tt</a:t>
            </a:r>
            <a:r>
              <a:rPr sz="4400" u="heavy" dirty="0">
                <a:latin typeface="Arial"/>
                <a:cs typeface="Arial"/>
                <a:hlinkClick r:id="rId2"/>
              </a:rPr>
              <a:t>p</a:t>
            </a:r>
            <a:r>
              <a:rPr sz="4400" u="heavy" spc="-10" dirty="0">
                <a:latin typeface="Arial"/>
                <a:cs typeface="Arial"/>
                <a:hlinkClick r:id="rId2"/>
              </a:rPr>
              <a:t>://</a:t>
            </a:r>
            <a:r>
              <a:rPr sz="4400" u="heavy" dirty="0">
                <a:latin typeface="Arial"/>
                <a:cs typeface="Arial"/>
                <a:hlinkClick r:id="rId2"/>
              </a:rPr>
              <a:t>do</a:t>
            </a:r>
            <a:r>
              <a:rPr sz="4400" u="heavy" spc="-5" dirty="0">
                <a:latin typeface="Arial"/>
                <a:cs typeface="Arial"/>
                <a:hlinkClick r:id="rId2"/>
              </a:rPr>
              <a:t>cs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dirty="0">
                <a:latin typeface="Arial"/>
                <a:cs typeface="Arial"/>
                <a:hlinkClick r:id="rId2"/>
              </a:rPr>
              <a:t>che</a:t>
            </a:r>
            <a:r>
              <a:rPr sz="4400" u="heavy" spc="-10" dirty="0">
                <a:latin typeface="Arial"/>
                <a:cs typeface="Arial"/>
                <a:hlinkClick r:id="rId2"/>
              </a:rPr>
              <a:t>f.</a:t>
            </a:r>
            <a:r>
              <a:rPr sz="4400" u="heavy" dirty="0">
                <a:latin typeface="Arial"/>
                <a:cs typeface="Arial"/>
                <a:hlinkClick r:id="rId2"/>
              </a:rPr>
              <a:t>io</a:t>
            </a:r>
            <a:r>
              <a:rPr sz="4400" u="heavy" spc="-10" dirty="0">
                <a:latin typeface="Arial"/>
                <a:cs typeface="Arial"/>
                <a:hlinkClick r:id="rId2"/>
              </a:rPr>
              <a:t>/</a:t>
            </a:r>
            <a:r>
              <a:rPr sz="4400" u="heavy" dirty="0">
                <a:latin typeface="Arial"/>
                <a:cs typeface="Arial"/>
                <a:hlinkClick r:id="rId2"/>
              </a:rPr>
              <a:t>lwrp_cu</a:t>
            </a:r>
            <a:r>
              <a:rPr sz="4400" u="heavy" spc="-5" dirty="0">
                <a:latin typeface="Arial"/>
                <a:cs typeface="Arial"/>
                <a:hlinkClick r:id="rId2"/>
              </a:rPr>
              <a:t>s</a:t>
            </a:r>
            <a:r>
              <a:rPr sz="4400" u="heavy" spc="-10" dirty="0">
                <a:latin typeface="Arial"/>
                <a:cs typeface="Arial"/>
                <a:hlinkClick r:id="rId2"/>
              </a:rPr>
              <a:t>t</a:t>
            </a:r>
            <a:r>
              <a:rPr sz="4400" u="heavy" dirty="0">
                <a:latin typeface="Arial"/>
                <a:cs typeface="Arial"/>
                <a:hlinkClick r:id="rId2"/>
              </a:rPr>
              <a:t>om_provider_rub</a:t>
            </a:r>
            <a:r>
              <a:rPr sz="4400" u="heavy" spc="-330" dirty="0">
                <a:latin typeface="Arial"/>
                <a:cs typeface="Arial"/>
                <a:hlinkClick r:id="rId2"/>
              </a:rPr>
              <a:t>y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</a:t>
            </a:r>
            <a:r>
              <a:rPr sz="4400" u="heavy" dirty="0">
                <a:latin typeface="Arial"/>
                <a:cs typeface="Arial"/>
                <a:hlinkClick r:id="rId2"/>
              </a:rPr>
              <a:t>ml</a:t>
            </a:r>
            <a:endParaRPr sz="4400">
              <a:latin typeface="Arial"/>
              <a:cs typeface="Arial"/>
            </a:endParaRPr>
          </a:p>
          <a:p>
            <a:pPr marL="393700" marR="5080" indent="-381000">
              <a:lnSpc>
                <a:spcPct val="102499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providers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 inheri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Chef::Resource::Base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spc="-5" dirty="0">
                <a:latin typeface="Arial"/>
                <a:cs typeface="Arial"/>
              </a:rPr>
              <a:t>and </a:t>
            </a:r>
            <a:r>
              <a:rPr sz="4800" dirty="0">
                <a:latin typeface="Courier New"/>
                <a:cs typeface="Courier New"/>
              </a:rPr>
              <a:t>Chef::Provider::Base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 </a:t>
            </a:r>
            <a:r>
              <a:rPr sz="4800" dirty="0">
                <a:latin typeface="Courier New"/>
                <a:cs typeface="Courier New"/>
              </a:rPr>
              <a:t>libraries/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Use</a:t>
            </a:r>
            <a:r>
              <a:rPr spc="-5" dirty="0"/>
              <a:t> </a:t>
            </a:r>
            <a:r>
              <a:rPr dirty="0"/>
              <a:t>Cases</a:t>
            </a:r>
            <a:r>
              <a:rPr spc="-5" dirty="0"/>
              <a:t> f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spc="-405" dirty="0"/>
              <a:t>L</a:t>
            </a:r>
            <a:r>
              <a:rPr spc="-10" dirty="0"/>
              <a:t>W</a:t>
            </a:r>
            <a:r>
              <a:rPr dirty="0"/>
              <a:t>RPs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4632305" cy="5850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lnSpc>
                <a:spcPct val="100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10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de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unnecessary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10" dirty="0">
                <a:latin typeface="Arial"/>
                <a:cs typeface="Arial"/>
              </a:rPr>
              <a:t>mp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spc="5" dirty="0">
                <a:latin typeface="Arial"/>
                <a:cs typeface="Arial"/>
              </a:rPr>
              <a:t>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il</a:t>
            </a:r>
            <a:r>
              <a:rPr sz="4450" spc="5" dirty="0">
                <a:latin typeface="Arial"/>
                <a:cs typeface="Arial"/>
              </a:rPr>
              <a:t>s</a:t>
            </a:r>
            <a:endParaRPr sz="4450">
              <a:latin typeface="Arial"/>
              <a:cs typeface="Arial"/>
            </a:endParaRPr>
          </a:p>
          <a:p>
            <a:pPr marL="367030" marR="1998345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Examp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: </a:t>
            </a:r>
            <a:r>
              <a:rPr sz="4450" spc="5" dirty="0">
                <a:latin typeface="Arial"/>
                <a:cs typeface="Arial"/>
              </a:rPr>
              <a:t>app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admin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ea</a:t>
            </a:r>
            <a:r>
              <a:rPr sz="4450" spc="10" dirty="0">
                <a:latin typeface="Arial"/>
                <a:cs typeface="Arial"/>
              </a:rPr>
              <a:t>m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decides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how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crea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Apache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vi</a:t>
            </a:r>
            <a:r>
              <a:rPr sz="4450" dirty="0">
                <a:latin typeface="Arial"/>
                <a:cs typeface="Arial"/>
              </a:rPr>
              <a:t>r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ua</a:t>
            </a:r>
            <a:r>
              <a:rPr sz="4450" dirty="0">
                <a:latin typeface="Arial"/>
                <a:cs typeface="Arial"/>
              </a:rPr>
              <a:t>l </a:t>
            </a:r>
            <a:r>
              <a:rPr sz="4450" spc="5" dirty="0">
                <a:latin typeface="Arial"/>
                <a:cs typeface="Arial"/>
              </a:rPr>
              <a:t>hos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JBoss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JVMs,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c.</a:t>
            </a:r>
            <a:endParaRPr sz="445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66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-75" dirty="0">
                <a:latin typeface="Arial"/>
                <a:cs typeface="Arial"/>
              </a:rPr>
              <a:t>W</a:t>
            </a:r>
            <a:r>
              <a:rPr sz="4450" dirty="0">
                <a:latin typeface="Arial"/>
                <a:cs typeface="Arial"/>
              </a:rPr>
              <a:t>ri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33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W</a:t>
            </a:r>
            <a:r>
              <a:rPr sz="4450" spc="10" dirty="0">
                <a:latin typeface="Arial"/>
                <a:cs typeface="Arial"/>
              </a:rPr>
              <a:t>R</a:t>
            </a:r>
            <a:r>
              <a:rPr sz="4450" spc="5" dirty="0">
                <a:latin typeface="Arial"/>
                <a:cs typeface="Arial"/>
              </a:rPr>
              <a:t>Ps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ll</a:t>
            </a:r>
            <a:r>
              <a:rPr sz="4450" spc="5" dirty="0">
                <a:latin typeface="Arial"/>
                <a:cs typeface="Arial"/>
              </a:rPr>
              <a:t>ow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peop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sa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y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he</a:t>
            </a:r>
            <a:r>
              <a:rPr sz="4450" spc="10" dirty="0">
                <a:latin typeface="Arial"/>
                <a:cs typeface="Arial"/>
              </a:rPr>
              <a:t>m</a:t>
            </a:r>
            <a:endParaRPr sz="4450">
              <a:latin typeface="Arial"/>
              <a:cs typeface="Arial"/>
            </a:endParaRPr>
          </a:p>
          <a:p>
            <a:pPr marL="786130" marR="5080" lvl="1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Parame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va</a:t>
            </a:r>
            <a:r>
              <a:rPr sz="4450" dirty="0">
                <a:latin typeface="Arial"/>
                <a:cs typeface="Arial"/>
              </a:rPr>
              <a:t>li</a:t>
            </a:r>
            <a:r>
              <a:rPr sz="4450" spc="5" dirty="0">
                <a:latin typeface="Arial"/>
                <a:cs typeface="Arial"/>
              </a:rPr>
              <a:t>da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correc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ness</a:t>
            </a:r>
            <a:r>
              <a:rPr sz="4450" spc="-5" dirty="0">
                <a:latin typeface="Arial"/>
                <a:cs typeface="Arial"/>
              </a:rPr>
              <a:t>/</a:t>
            </a:r>
            <a:r>
              <a:rPr sz="4450" spc="5" dirty="0">
                <a:latin typeface="Arial"/>
                <a:cs typeface="Arial"/>
              </a:rPr>
              <a:t>con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ormance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(e</a:t>
            </a:r>
            <a:r>
              <a:rPr sz="4450" spc="-5" dirty="0">
                <a:latin typeface="Arial"/>
                <a:cs typeface="Arial"/>
              </a:rPr>
              <a:t>.</a:t>
            </a:r>
            <a:r>
              <a:rPr sz="4450" spc="5" dirty="0">
                <a:latin typeface="Arial"/>
                <a:cs typeface="Arial"/>
              </a:rPr>
              <a:t>g</a:t>
            </a:r>
            <a:r>
              <a:rPr sz="4450" dirty="0">
                <a:latin typeface="Arial"/>
                <a:cs typeface="Arial"/>
              </a:rPr>
              <a:t>. </a:t>
            </a:r>
            <a:r>
              <a:rPr sz="4450" spc="5" dirty="0">
                <a:latin typeface="Arial"/>
                <a:cs typeface="Arial"/>
              </a:rPr>
              <a:t>“we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don</a:t>
            </a:r>
            <a:r>
              <a:rPr sz="4450" dirty="0">
                <a:latin typeface="Arial"/>
                <a:cs typeface="Arial"/>
              </a:rPr>
              <a:t>’t </a:t>
            </a:r>
            <a:r>
              <a:rPr sz="4450" spc="5" dirty="0">
                <a:latin typeface="Arial"/>
                <a:cs typeface="Arial"/>
              </a:rPr>
              <a:t>na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JVMs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10" dirty="0">
                <a:latin typeface="Arial"/>
                <a:cs typeface="Arial"/>
              </a:rPr>
              <a:t>w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punc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charac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ers”)</a:t>
            </a:r>
            <a:endParaRPr sz="445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66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Re</a:t>
            </a:r>
            <a:r>
              <a:rPr sz="4450" dirty="0">
                <a:latin typeface="Arial"/>
                <a:cs typeface="Arial"/>
              </a:rPr>
              <a:t>j</a:t>
            </a:r>
            <a:r>
              <a:rPr sz="4450" spc="5" dirty="0">
                <a:latin typeface="Arial"/>
                <a:cs typeface="Arial"/>
              </a:rPr>
              <a:t>ect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nva</a:t>
            </a:r>
            <a:r>
              <a:rPr sz="4450" dirty="0">
                <a:latin typeface="Arial"/>
                <a:cs typeface="Arial"/>
              </a:rPr>
              <a:t>li</a:t>
            </a:r>
            <a:r>
              <a:rPr sz="4450" spc="5" dirty="0">
                <a:latin typeface="Arial"/>
                <a:cs typeface="Arial"/>
              </a:rPr>
              <a:t>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va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ues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(e</a:t>
            </a:r>
            <a:r>
              <a:rPr sz="4450" spc="-5" dirty="0">
                <a:latin typeface="Arial"/>
                <a:cs typeface="Arial"/>
              </a:rPr>
              <a:t>.</a:t>
            </a:r>
            <a:r>
              <a:rPr sz="4450" spc="5" dirty="0">
                <a:latin typeface="Arial"/>
                <a:cs typeface="Arial"/>
              </a:rPr>
              <a:t>g</a:t>
            </a:r>
            <a:r>
              <a:rPr sz="4450" dirty="0">
                <a:latin typeface="Arial"/>
                <a:cs typeface="Arial"/>
              </a:rPr>
              <a:t>. </a:t>
            </a:r>
            <a:r>
              <a:rPr sz="4450" spc="-5" dirty="0">
                <a:latin typeface="Arial"/>
                <a:cs typeface="Arial"/>
              </a:rPr>
              <a:t>“</a:t>
            </a:r>
            <a:r>
              <a:rPr sz="4450" spc="5" dirty="0">
                <a:latin typeface="Consolas"/>
                <a:cs typeface="Consolas"/>
              </a:rPr>
              <a:t>port</a:t>
            </a:r>
            <a:r>
              <a:rPr sz="4450" dirty="0">
                <a:latin typeface="Consolas"/>
                <a:cs typeface="Consolas"/>
              </a:rPr>
              <a:t> </a:t>
            </a:r>
            <a:r>
              <a:rPr sz="4450" spc="-1225" dirty="0">
                <a:latin typeface="Consolas"/>
                <a:cs typeface="Consolas"/>
              </a:rPr>
              <a:t>-­‐1</a:t>
            </a:r>
            <a:r>
              <a:rPr sz="4450" dirty="0">
                <a:latin typeface="Arial"/>
                <a:cs typeface="Arial"/>
              </a:rPr>
              <a:t>”)</a:t>
            </a:r>
            <a:endParaRPr sz="445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159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Res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ri</a:t>
            </a:r>
            <a:r>
              <a:rPr sz="4450" spc="5" dirty="0">
                <a:latin typeface="Arial"/>
                <a:cs typeface="Arial"/>
              </a:rPr>
              <a:t>ct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wha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unab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ava</a:t>
            </a:r>
            <a:r>
              <a:rPr sz="4450" dirty="0">
                <a:latin typeface="Arial"/>
                <a:cs typeface="Arial"/>
              </a:rPr>
              <a:t>il</a:t>
            </a:r>
            <a:r>
              <a:rPr sz="4450" spc="5" dirty="0">
                <a:latin typeface="Arial"/>
                <a:cs typeface="Arial"/>
              </a:rPr>
              <a:t>ab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consumers</a:t>
            </a:r>
            <a:endParaRPr sz="4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145769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RP?</a:t>
            </a:r>
            <a:endParaRPr sz="4800">
              <a:latin typeface="Arial"/>
              <a:cs typeface="Arial"/>
            </a:endParaRPr>
          </a:p>
          <a:p>
            <a:pPr marL="393700" marR="160591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erence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 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s?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language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in?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classes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inheri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 H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RPs?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" dirty="0"/>
              <a:t>Th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Prob</a:t>
            </a:r>
            <a:r>
              <a:rPr sz="6300" dirty="0"/>
              <a:t>l</a:t>
            </a:r>
            <a:r>
              <a:rPr sz="6300" spc="25" dirty="0"/>
              <a:t>em</a:t>
            </a:r>
            <a:r>
              <a:rPr sz="6300" spc="5" dirty="0"/>
              <a:t> </a:t>
            </a:r>
            <a:r>
              <a:rPr sz="6300" spc="20" dirty="0"/>
              <a:t>a</a:t>
            </a:r>
            <a:r>
              <a:rPr sz="6300" spc="15" dirty="0"/>
              <a:t>n</a:t>
            </a:r>
            <a:r>
              <a:rPr sz="6300" spc="20" dirty="0"/>
              <a:t>d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20" dirty="0"/>
              <a:t>S</a:t>
            </a:r>
            <a:r>
              <a:rPr sz="6300" spc="15" dirty="0"/>
              <a:t>u</a:t>
            </a:r>
            <a:r>
              <a:rPr sz="6300" spc="20" dirty="0"/>
              <a:t>ccess</a:t>
            </a:r>
            <a:r>
              <a:rPr sz="6300" spc="5" dirty="0"/>
              <a:t> </a:t>
            </a:r>
            <a:r>
              <a:rPr sz="6300" spc="25" dirty="0"/>
              <a:t>C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ter</a:t>
            </a:r>
            <a:r>
              <a:rPr sz="6300" dirty="0"/>
              <a:t>i</a:t>
            </a:r>
            <a:r>
              <a:rPr sz="6300" spc="20" dirty="0"/>
              <a:t>a</a:t>
            </a:r>
            <a:endParaRPr sz="630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538835" cy="363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47625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 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ern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ct val="99500"/>
              </a:lnSpc>
              <a:spcBef>
                <a:spcPts val="82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</a:t>
            </a:r>
            <a:r>
              <a:rPr sz="4800" dirty="0">
                <a:latin typeface="Courier New"/>
                <a:cs typeface="Courier New"/>
              </a:rPr>
              <a:t>apache_vhost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 Apache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s.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2616200"/>
          </a:xfrm>
          <a:custGeom>
            <a:avLst/>
            <a:gdLst/>
            <a:ahLst/>
            <a:cxnLst/>
            <a:rect l="l" t="t" r="r" b="b"/>
            <a:pathLst>
              <a:path w="14630400" h="2616200">
                <a:moveTo>
                  <a:pt x="0" y="0"/>
                </a:moveTo>
                <a:lnTo>
                  <a:pt x="14630400" y="0"/>
                </a:lnTo>
                <a:lnTo>
                  <a:pt x="14630400" y="2616200"/>
                </a:lnTo>
                <a:lnTo>
                  <a:pt x="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2616200"/>
          </a:xfrm>
          <a:custGeom>
            <a:avLst/>
            <a:gdLst/>
            <a:ahLst/>
            <a:cxnLst/>
            <a:rect l="l" t="t" r="r" b="b"/>
            <a:pathLst>
              <a:path w="14630400" h="2616200">
                <a:moveTo>
                  <a:pt x="0" y="0"/>
                </a:moveTo>
                <a:lnTo>
                  <a:pt x="14630400" y="0"/>
                </a:lnTo>
                <a:lnTo>
                  <a:pt x="14630400" y="2616200"/>
                </a:lnTo>
                <a:lnTo>
                  <a:pt x="0" y="2616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211610" y="2635250"/>
            <a:ext cx="2951480" cy="143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maintainer maintainer_email license description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21075" y="2635250"/>
            <a:ext cx="5147310" cy="143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31160">
              <a:lnSpc>
                <a:spcPct val="100699"/>
              </a:lnSpc>
            </a:pP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"apache" "YOUR_EMAIL"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"Al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l 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right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s reserved" 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"Installs/Configure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s apache"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83704" y="1816100"/>
            <a:ext cx="1062101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cookbooks/apache/metadata.rb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7400" y="5181600"/>
            <a:ext cx="12807950" cy="208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88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7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Majo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Mino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ch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Seman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265" dirty="0">
                <a:latin typeface="Arial"/>
                <a:cs typeface="Arial"/>
              </a:rPr>
              <a:t>V</a:t>
            </a:r>
            <a:r>
              <a:rPr sz="4800" dirty="0">
                <a:latin typeface="Arial"/>
                <a:cs typeface="Arial"/>
              </a:rPr>
              <a:t>ersioning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Poli</a:t>
            </a:r>
            <a:r>
              <a:rPr sz="4800" spc="-5" dirty="0">
                <a:latin typeface="Arial"/>
                <a:cs typeface="Arial"/>
              </a:rPr>
              <a:t>cy: </a:t>
            </a:r>
            <a:r>
              <a:rPr sz="4800" u="heavy" dirty="0">
                <a:latin typeface="Arial"/>
                <a:cs typeface="Arial"/>
                <a:hlinkClick r:id="rId4"/>
              </a:rPr>
              <a:t>h</a:t>
            </a:r>
            <a:r>
              <a:rPr sz="4800" u="heavy" spc="-10" dirty="0">
                <a:latin typeface="Arial"/>
                <a:cs typeface="Arial"/>
                <a:hlinkClick r:id="rId4"/>
              </a:rPr>
              <a:t>tt</a:t>
            </a:r>
            <a:r>
              <a:rPr sz="4800" u="heavy" dirty="0">
                <a:latin typeface="Arial"/>
                <a:cs typeface="Arial"/>
                <a:hlinkClick r:id="rId4"/>
              </a:rPr>
              <a:t>p</a:t>
            </a:r>
            <a:r>
              <a:rPr sz="4800" u="heavy" spc="-10" dirty="0">
                <a:latin typeface="Arial"/>
                <a:cs typeface="Arial"/>
                <a:hlinkClick r:id="rId4"/>
              </a:rPr>
              <a:t>://</a:t>
            </a:r>
            <a:r>
              <a:rPr sz="4800" u="heavy" dirty="0">
                <a:latin typeface="Arial"/>
                <a:cs typeface="Arial"/>
                <a:hlinkClick r:id="rId4"/>
              </a:rPr>
              <a:t>semve</a:t>
            </a:r>
            <a:r>
              <a:rPr sz="4800" u="heavy" spc="-265" dirty="0">
                <a:latin typeface="Arial"/>
                <a:cs typeface="Arial"/>
                <a:hlinkClick r:id="rId4"/>
              </a:rPr>
              <a:t>r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org</a:t>
            </a:r>
            <a:r>
              <a:rPr sz="4800" spc="-5" dirty="0">
                <a:latin typeface="Arial"/>
                <a:cs typeface="Arial"/>
                <a:hlinkClick r:id="rId4"/>
              </a:rPr>
              <a:t>/</a:t>
            </a:r>
            <a:endParaRPr sz="48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232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/>
              <a:t>Exerc</a:t>
            </a:r>
            <a:r>
              <a:rPr sz="3600" spc="-10" dirty="0"/>
              <a:t>i</a:t>
            </a:r>
            <a:r>
              <a:rPr sz="3600" dirty="0"/>
              <a:t>se:</a:t>
            </a:r>
            <a:r>
              <a:rPr sz="3600" spc="-5" dirty="0"/>
              <a:t> </a:t>
            </a:r>
            <a:r>
              <a:rPr sz="3600" dirty="0"/>
              <a:t>C</a:t>
            </a:r>
            <a:r>
              <a:rPr sz="3600" spc="-10" dirty="0"/>
              <a:t>h</a:t>
            </a:r>
            <a:r>
              <a:rPr sz="3600" dirty="0"/>
              <a:t>a</a:t>
            </a:r>
            <a:r>
              <a:rPr sz="3600" spc="-10" dirty="0"/>
              <a:t>ng</a:t>
            </a:r>
            <a:r>
              <a:rPr sz="3600" dirty="0"/>
              <a:t>e</a:t>
            </a:r>
            <a:r>
              <a:rPr sz="3600" spc="-5" dirty="0"/>
              <a:t> t</a:t>
            </a:r>
            <a:r>
              <a:rPr sz="3600" spc="-10" dirty="0"/>
              <a:t>h</a:t>
            </a:r>
            <a:r>
              <a:rPr sz="3600" dirty="0"/>
              <a:t>e</a:t>
            </a:r>
            <a:r>
              <a:rPr sz="3600" spc="-5" dirty="0"/>
              <a:t> </a:t>
            </a:r>
            <a:r>
              <a:rPr sz="3600" dirty="0"/>
              <a:t>c</a:t>
            </a:r>
            <a:r>
              <a:rPr sz="3600" spc="-10" dirty="0"/>
              <a:t>oo</a:t>
            </a:r>
            <a:r>
              <a:rPr sz="3600" dirty="0"/>
              <a:t>k</a:t>
            </a:r>
            <a:r>
              <a:rPr sz="3600" spc="-10" dirty="0"/>
              <a:t>boo</a:t>
            </a:r>
            <a:r>
              <a:rPr sz="3600" dirty="0"/>
              <a:t>k</a:t>
            </a:r>
            <a:r>
              <a:rPr sz="3600" spc="-140" dirty="0"/>
              <a:t>’</a:t>
            </a:r>
            <a:r>
              <a:rPr sz="3600" dirty="0"/>
              <a:t>s</a:t>
            </a:r>
            <a:r>
              <a:rPr sz="3600" spc="-5" dirty="0"/>
              <a:t> </a:t>
            </a:r>
            <a:r>
              <a:rPr sz="3600" dirty="0"/>
              <a:t>vers</a:t>
            </a:r>
            <a:r>
              <a:rPr sz="3600" spc="-10" dirty="0"/>
              <a:t>io</a:t>
            </a:r>
            <a:r>
              <a:rPr sz="3600" spc="-5" dirty="0"/>
              <a:t>n </a:t>
            </a:r>
            <a:r>
              <a:rPr sz="3600" spc="-10" dirty="0"/>
              <a:t>nu</a:t>
            </a:r>
            <a:r>
              <a:rPr sz="3600" dirty="0"/>
              <a:t>m</a:t>
            </a:r>
            <a:r>
              <a:rPr sz="3600" spc="-10" dirty="0"/>
              <a:t>b</a:t>
            </a:r>
            <a:r>
              <a:rPr sz="3600" dirty="0"/>
              <a:t>er</a:t>
            </a:r>
            <a:r>
              <a:rPr sz="3600" spc="-5" dirty="0"/>
              <a:t> </a:t>
            </a:r>
            <a:r>
              <a:rPr sz="3600" spc="-10" dirty="0"/>
              <a:t>i</a:t>
            </a:r>
            <a:r>
              <a:rPr sz="3600" spc="-5" dirty="0"/>
              <a:t>n t</a:t>
            </a:r>
            <a:r>
              <a:rPr sz="3600" spc="-10" dirty="0"/>
              <a:t>h</a:t>
            </a:r>
            <a:r>
              <a:rPr sz="3600" dirty="0"/>
              <a:t>e</a:t>
            </a:r>
            <a:r>
              <a:rPr sz="3600" spc="-5" dirty="0"/>
              <a:t> </a:t>
            </a:r>
            <a:r>
              <a:rPr sz="3600" dirty="0"/>
              <a:t>meta</a:t>
            </a:r>
            <a:r>
              <a:rPr sz="3600" spc="-10" dirty="0"/>
              <a:t>d</a:t>
            </a:r>
            <a:r>
              <a:rPr sz="3600" dirty="0"/>
              <a:t>ata</a:t>
            </a:r>
            <a:endParaRPr sz="3600"/>
          </a:p>
        </p:txBody>
      </p:sp>
      <p:sp>
        <p:nvSpPr>
          <p:cNvPr id="60" name="object 60"/>
          <p:cNvSpPr/>
          <p:nvPr/>
        </p:nvSpPr>
        <p:spPr>
          <a:xfrm>
            <a:off x="1060450" y="4425950"/>
            <a:ext cx="5016500" cy="431800"/>
          </a:xfrm>
          <a:custGeom>
            <a:avLst/>
            <a:gdLst/>
            <a:ahLst/>
            <a:cxnLst/>
            <a:rect l="l" t="t" r="r" b="b"/>
            <a:pathLst>
              <a:path w="5016500" h="431800">
                <a:moveTo>
                  <a:pt x="0" y="0"/>
                </a:moveTo>
                <a:lnTo>
                  <a:pt x="5016500" y="0"/>
                </a:lnTo>
                <a:lnTo>
                  <a:pt x="50165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1060450" y="4083050"/>
          <a:ext cx="13368282" cy="797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1638"/>
                <a:gridCol w="7682412"/>
                <a:gridCol w="2504232"/>
              </a:tblGrid>
              <a:tr h="342900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long_description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4F7A28"/>
                          </a:solidFill>
                          <a:latin typeface="Courier New"/>
                          <a:cs typeface="Courier New"/>
                        </a:rPr>
                        <a:t>IO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.read(</a:t>
                      </a:r>
                      <a:r>
                        <a:rPr sz="2400" dirty="0">
                          <a:solidFill>
                            <a:srgbClr val="4F7A28"/>
                          </a:solidFill>
                          <a:latin typeface="Courier New"/>
                          <a:cs typeface="Courier New"/>
                        </a:rPr>
                        <a:t>File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.join(</a:t>
                      </a:r>
                      <a:r>
                        <a:rPr sz="2400" dirty="0">
                          <a:solidFill>
                            <a:srgbClr val="4F7A28"/>
                          </a:solidFill>
                          <a:latin typeface="Courier New"/>
                          <a:cs typeface="Courier New"/>
                        </a:rPr>
                        <a:t>File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.dirname(</a:t>
                      </a:r>
                      <a:r>
                        <a:rPr sz="2400" u="heavy" dirty="0">
                          <a:solidFill>
                            <a:srgbClr val="B51A00"/>
                          </a:solid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sz="2400" dirty="0">
                          <a:solidFill>
                            <a:srgbClr val="B51A00"/>
                          </a:solidFill>
                          <a:latin typeface="Courier New"/>
                          <a:cs typeface="Courier New"/>
                        </a:rPr>
                        <a:t>FIL</a:t>
                      </a:r>
                      <a:r>
                        <a:rPr sz="2400" spc="-5" dirty="0">
                          <a:solidFill>
                            <a:srgbClr val="B51A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400" u="heavy" dirty="0">
                          <a:solidFill>
                            <a:srgbClr val="B51A00"/>
                          </a:solid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),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B51A00"/>
                          </a:solidFill>
                          <a:latin typeface="Courier New"/>
                          <a:cs typeface="Courier New"/>
                        </a:rPr>
                        <a:t>‘README.md‘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))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31799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version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B51A00"/>
                          </a:solidFill>
                          <a:latin typeface="Courier New"/>
                          <a:cs typeface="Courier New"/>
                        </a:rPr>
                        <a:t>"0.3.0"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/>
              <a:t>+ cookbooks</a:t>
            </a:r>
            <a:endParaRPr sz="2400"/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  <a:endParaRPr sz="2400"/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apache</a:t>
            </a:r>
            <a:endParaRPr sz="2400"/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  <a:endParaRPr sz="2400"/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resources</a:t>
            </a:r>
            <a:endParaRPr sz="2400"/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  <a:endParaRPr sz="2400"/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vhost.rb</a:t>
            </a:r>
            <a:endParaRPr sz="2400"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</a:t>
            </a:r>
            <a:r>
              <a:rPr dirty="0"/>
              <a:t>v</a:t>
            </a:r>
            <a:r>
              <a:rPr spc="-10" dirty="0"/>
              <a:t>id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Nam</a:t>
            </a:r>
            <a:r>
              <a:rPr spc="-10" dirty="0"/>
              <a:t>in</a:t>
            </a:r>
            <a:r>
              <a:rPr spc="-5" dirty="0"/>
              <a:t>g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87400" y="5414806"/>
            <a:ext cx="14196694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implied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cookbook</a:t>
            </a:r>
            <a:endParaRPr sz="4800">
              <a:latin typeface="Arial"/>
              <a:cs typeface="Arial"/>
            </a:endParaRPr>
          </a:p>
          <a:p>
            <a:pPr marL="393700" marR="1087120" indent="-381000">
              <a:lnSpc>
                <a:spcPct val="100600"/>
              </a:lnSpc>
              <a:spcBef>
                <a:spcPts val="7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above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scenario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 called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apache_vhost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385925" cy="622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2595245" indent="-381000">
              <a:lnSpc>
                <a:spcPct val="1034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hod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spc="-5" dirty="0">
                <a:latin typeface="Courier New"/>
                <a:cs typeface="Courier New"/>
              </a:rPr>
              <a:t>actions</a:t>
            </a:r>
            <a:r>
              <a:rPr sz="4800" dirty="0">
                <a:latin typeface="Courier New"/>
                <a:cs typeface="Courier New"/>
              </a:rPr>
              <a:t>, </a:t>
            </a:r>
            <a:r>
              <a:rPr sz="4800" spc="-5" dirty="0">
                <a:latin typeface="Courier New"/>
                <a:cs typeface="Courier New"/>
              </a:rPr>
              <a:t>attribute, </a:t>
            </a:r>
            <a:r>
              <a:rPr sz="4800" dirty="0">
                <a:latin typeface="Courier New"/>
                <a:cs typeface="Courier New"/>
              </a:rPr>
              <a:t>default_action</a:t>
            </a:r>
            <a:endParaRPr sz="4800">
              <a:latin typeface="Courier New"/>
              <a:cs typeface="Courier New"/>
            </a:endParaRPr>
          </a:p>
          <a:p>
            <a:pPr marL="812800" marR="600710" lvl="1" indent="-381000">
              <a:lnSpc>
                <a:spcPts val="5660"/>
              </a:lnSpc>
              <a:spcBef>
                <a:spcPts val="151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800" dirty="0">
                <a:latin typeface="Courier New"/>
                <a:cs typeface="Courier New"/>
              </a:rPr>
              <a:t>actions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allowed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resource</a:t>
            </a:r>
            <a:endParaRPr sz="4800">
              <a:latin typeface="Arial"/>
              <a:cs typeface="Arial"/>
            </a:endParaRPr>
          </a:p>
          <a:p>
            <a:pPr marL="812800" marR="1496060" lvl="1" indent="-381000">
              <a:lnSpc>
                <a:spcPts val="5660"/>
              </a:lnSpc>
              <a:spcBef>
                <a:spcPts val="13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800" dirty="0">
                <a:latin typeface="Courier New"/>
                <a:cs typeface="Courier New"/>
              </a:rPr>
              <a:t>attribute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parame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block</a:t>
            </a:r>
            <a:endParaRPr sz="4800">
              <a:latin typeface="Arial"/>
              <a:cs typeface="Arial"/>
            </a:endParaRPr>
          </a:p>
          <a:p>
            <a:pPr marL="812800" marR="5080" lvl="1" indent="-381000">
              <a:lnSpc>
                <a:spcPts val="5660"/>
              </a:lnSpc>
              <a:spcBef>
                <a:spcPts val="13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800" dirty="0">
                <a:latin typeface="Courier New"/>
                <a:cs typeface="Courier New"/>
              </a:rPr>
              <a:t>default_action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speci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block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3733</Words>
  <Application>Microsoft Macintosh PowerPoint</Application>
  <PresentationFormat>Custom</PresentationFormat>
  <Paragraphs>609</Paragraphs>
  <Slides>56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Building Custom Resources</vt:lpstr>
      <vt:lpstr>Lesson Objectives</vt:lpstr>
      <vt:lpstr>A Brief Review...</vt:lpstr>
      <vt:lpstr>Other Ways To Extend Chef</vt:lpstr>
      <vt:lpstr>Components of an LWRP</vt:lpstr>
      <vt:lpstr>The Problem and the Success Criteria</vt:lpstr>
      <vt:lpstr>Exercise: Change the cookbook’s version number in the metadata</vt:lpstr>
      <vt:lpstr>Resource &amp; Provider Naming</vt:lpstr>
      <vt:lpstr>The Resource DSL</vt:lpstr>
      <vt:lpstr>Exercise: Review the apache::default recipe</vt:lpstr>
      <vt:lpstr>Exercise: Review the apache::default recipe</vt:lpstr>
      <vt:lpstr>Exercise: Review the apache::default recipe</vt:lpstr>
      <vt:lpstr>Exercise: Review the apache::default recipe</vt:lpstr>
      <vt:lpstr>Exercise: Create an apache_vhost resource with two allowed actions</vt:lpstr>
      <vt:lpstr>The Provider DSL</vt:lpstr>
      <vt:lpstr>Exercise: Create provider for the :create action</vt:lpstr>
      <vt:lpstr>Exercise: Set an action in our apache::default recipe</vt:lpstr>
      <vt:lpstr>Exercise: Upload the apache cookbook</vt:lpstr>
      <vt:lpstr>Exercise: Run chef-client</vt:lpstr>
      <vt:lpstr>Exercise: Use a Chef Resource within your provider</vt:lpstr>
      <vt:lpstr>use_inline_resources</vt:lpstr>
      <vt:lpstr>LWRPs and the Resource Collection</vt:lpstr>
      <vt:lpstr>LWRPs and the Resource Collection</vt:lpstr>
      <vt:lpstr>Exercise: Upload the apache cookbook</vt:lpstr>
      <vt:lpstr>Exercise: Run chef-client</vt:lpstr>
      <vt:lpstr>Exercise: Create attribute parameters for the apache_vhost</vt:lpstr>
      <vt:lpstr>Resource Validation Parameters</vt:lpstr>
      <vt:lpstr>Resource Validation Parameters</vt:lpstr>
      <vt:lpstr>:kind_of examples</vt:lpstr>
      <vt:lpstr>Exercise: Extend :create action</vt:lpstr>
      <vt:lpstr>Exercise: Extend :create action</vt:lpstr>
      <vt:lpstr>Exercise: Use apache_vhost in a recipe</vt:lpstr>
      <vt:lpstr>Exercise: Upload the apache cookbook</vt:lpstr>
      <vt:lpstr>Exercise: Run chef-client</vt:lpstr>
      <vt:lpstr>Exercise: Verify new ‘lions’ site</vt:lpstr>
      <vt:lpstr>The resource collection - inline resources</vt:lpstr>
      <vt:lpstr>Houston, we have a problem!</vt:lpstr>
      <vt:lpstr>Let’s use Data Bags to drive our new LWRP</vt:lpstr>
      <vt:lpstr>Exercise: Create the apache_sites data bag</vt:lpstr>
      <vt:lpstr>Exercise: Create the apache_sites data bag</vt:lpstr>
      <vt:lpstr>Exercise: Create clowns data bag item</vt:lpstr>
      <vt:lpstr>Exercise: Upload the clowns data bag item</vt:lpstr>
      <vt:lpstr>Exercise: Create bears data bag item</vt:lpstr>
      <vt:lpstr>Exercise: Upload the bears data bag item</vt:lpstr>
      <vt:lpstr>Exercise: Create lions data bag item</vt:lpstr>
      <vt:lpstr>Exercise: Upload the bears data bag item</vt:lpstr>
      <vt:lpstr>Exercise: Refactor apache::default recipe</vt:lpstr>
      <vt:lpstr>Exercise: Upload the apache cookbook</vt:lpstr>
      <vt:lpstr>Exercise: Run chef-client</vt:lpstr>
      <vt:lpstr>Exercise: Extend :remove action</vt:lpstr>
      <vt:lpstr>Exercise: Refactor apache::default recipe</vt:lpstr>
      <vt:lpstr>Exercise: Upload the apache cookbook</vt:lpstr>
      <vt:lpstr>Exercise: Run chef-client</vt:lpstr>
      <vt:lpstr>Other ways to write resources &amp; providers</vt:lpstr>
      <vt:lpstr>Use Cases for LWRPs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Nathen Harvey</cp:lastModifiedBy>
  <cp:revision>27</cp:revision>
  <dcterms:created xsi:type="dcterms:W3CDTF">2015-06-04T12:17:04Z</dcterms:created>
  <dcterms:modified xsi:type="dcterms:W3CDTF">2015-06-23T06:32:42Z</dcterms:modified>
</cp:coreProperties>
</file>