
<file path=[Content_Types].xml><?xml version="1.0" encoding="utf-8"?>
<Types xmlns="http://schemas.openxmlformats.org/package/2006/content-types">
  <Override PartName="/ppt/slideLayouts/slideLayout10.xml" ContentType="application/vnd.openxmlformats-officedocument.presentationml.slideLayout+xml"/>
  <Default Extension="rels" ContentType="application/vnd.openxmlformats-package.relationships+xml"/>
  <Override PartName="/ppt/slides/slide69.xml" ContentType="application/vnd.openxmlformats-officedocument.presentationml.slide+xml"/>
  <Override PartName="/ppt/slides/slide14.xml" ContentType="application/vnd.openxmlformats-officedocument.presentationml.slide+xml"/>
  <Override PartName="/ppt/slides/slide62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68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61.xml" ContentType="application/vnd.openxmlformats-officedocument.presentationml.slide+xml"/>
  <Override PartName="/ppt/slides/slide77.xml" ContentType="application/vnd.openxmlformats-officedocument.presentationml.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slides/slide67.xml" ContentType="application/vnd.openxmlformats-officedocument.presentationml.slide+xml"/>
  <Override PartName="/ppt/slides/slide12.xml" ContentType="application/vnd.openxmlformats-officedocument.presentationml.slide+xml"/>
  <Override PartName="/ppt/slides/slide60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59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66.xml" ContentType="application/vnd.openxmlformats-officedocument.presentationml.slide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75.xml" ContentType="application/vnd.openxmlformats-officedocument.presentationml.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65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slides/slide74.xml" ContentType="application/vnd.openxmlformats-officedocument.presentationml.slide+xml"/>
  <Override PartName="/ppt/slides/slide41.xml" ContentType="application/vnd.openxmlformats-officedocument.presentationml.slide+xml"/>
  <Override PartName="/ppt/slides/slide57.xml" ContentType="application/vnd.openxmlformats-officedocument.presentationml.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slides/slide64.xml" ContentType="application/vnd.openxmlformats-officedocument.presentationml.slide+xml"/>
  <Default Extension="jpeg" ContentType="image/jpeg"/>
  <Override PartName="/ppt/slides/slide47.xml" ContentType="application/vnd.openxmlformats-officedocument.presentationml.slide+xml"/>
  <Override PartName="/ppt/slides/slide73.xml" ContentType="application/vnd.openxmlformats-officedocument.presentationml.slide+xml"/>
  <Override PartName="/ppt/slides/slide40.xml" ContentType="application/vnd.openxmlformats-officedocument.presentationml.slide+xml"/>
  <Override PartName="/ppt/slides/slide56.xml" ContentType="application/vnd.openxmlformats-officedocument.presentationml.slide+xml"/>
  <Override PartName="/ppt/theme/theme2.xml" ContentType="application/vnd.openxmlformats-officedocument.theme+xml"/>
  <Override PartName="/ppt/slides/slide23.xml" ContentType="application/vnd.openxmlformats-officedocument.presentationml.slide+xml"/>
  <Override PartName="/ppt/slides/slide39.xml" ContentType="application/vnd.openxmlformats-officedocument.presentationml.slide+xml"/>
  <Override PartName="/ppt/slides/slide7.xml" ContentType="application/vnd.openxmlformats-officedocument.presentationml.slide+xml"/>
  <Override PartName="/ppt/slides/slide71.xml" ContentType="application/vnd.openxmlformats-officedocument.presentationml.slide+xml"/>
  <Override PartName="/ppt/slides/slide32.xml" ContentType="application/vnd.openxmlformats-officedocument.presentationml.slide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63.xml" ContentType="application/vnd.openxmlformats-officedocument.presentationml.slide+xml"/>
  <Override PartName="/ppt/slides/slide46.xml" ContentType="application/vnd.openxmlformats-officedocument.presentationml.slide+xml"/>
  <Override PartName="/ppt/slides/slide72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s/slide70.xml" ContentType="application/vnd.openxmlformats-officedocument.presentationml.slide+xml"/>
  <Override PartName="/ppt/slides/slide31.xml" ContentType="application/vnd.openxmlformats-officedocument.presentationml.slide+xml"/>
  <Override PartName="/ppt/slideLayouts/slideLayout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98" r:id="rId14"/>
    <p:sldId id="286" r:id="rId15"/>
    <p:sldId id="299" r:id="rId16"/>
    <p:sldId id="300" r:id="rId17"/>
    <p:sldId id="287" r:id="rId18"/>
    <p:sldId id="301" r:id="rId19"/>
    <p:sldId id="288" r:id="rId20"/>
    <p:sldId id="302" r:id="rId21"/>
    <p:sldId id="303" r:id="rId22"/>
    <p:sldId id="289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33" r:id="rId53"/>
    <p:sldId id="334" r:id="rId54"/>
    <p:sldId id="335" r:id="rId55"/>
    <p:sldId id="336" r:id="rId56"/>
    <p:sldId id="337" r:id="rId57"/>
    <p:sldId id="339" r:id="rId58"/>
    <p:sldId id="340" r:id="rId59"/>
    <p:sldId id="341" r:id="rId60"/>
    <p:sldId id="342" r:id="rId61"/>
    <p:sldId id="343" r:id="rId62"/>
    <p:sldId id="344" r:id="rId63"/>
    <p:sldId id="345" r:id="rId64"/>
    <p:sldId id="346" r:id="rId65"/>
    <p:sldId id="347" r:id="rId66"/>
    <p:sldId id="348" r:id="rId67"/>
    <p:sldId id="349" r:id="rId68"/>
    <p:sldId id="350" r:id="rId69"/>
    <p:sldId id="351" r:id="rId70"/>
    <p:sldId id="352" r:id="rId71"/>
    <p:sldId id="353" r:id="rId72"/>
    <p:sldId id="354" r:id="rId73"/>
    <p:sldId id="355" r:id="rId74"/>
    <p:sldId id="356" r:id="rId75"/>
    <p:sldId id="357" r:id="rId76"/>
    <p:sldId id="358" r:id="rId77"/>
    <p:sldId id="359" r:id="rId7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>
        <p:scale>
          <a:sx n="115" d="100"/>
          <a:sy n="115" d="100"/>
        </p:scale>
        <p:origin x="-2264" y="-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-3296" y="-11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handoutMaster" Target="handoutMasters/handoutMaster1.xml"/><Relationship Id="rId81" Type="http://schemas.openxmlformats.org/officeDocument/2006/relationships/printerSettings" Target="printerSettings/printerSettings1.bin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notesMaster" Target="notesMasters/notesMaster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0FE49-3893-9041-8608-241C34DFFE08}" type="datetimeFigureOut">
              <a:rPr lang="en-US" smtClean="0"/>
              <a:pPr/>
              <a:t>4/3/12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640F3-4D33-D743-838E-94FECCB82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4C8C3-246E-0044-9B94-ABC454C26F61}" type="datetimeFigureOut">
              <a:rPr lang="en-US" smtClean="0"/>
              <a:pPr/>
              <a:t>4/3/12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97FB-46B6-3F42-830D-489C8E0BE4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8513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nathenharvey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nathenharvey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nathenharvey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0" i="0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nathenharvey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nathenharvey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nathenharvey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nathenharvey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8682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93979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12843"/>
            <a:ext cx="5111750" cy="49133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2844"/>
            <a:ext cx="3008313" cy="49133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nathenharvey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62296" y="1224285"/>
            <a:ext cx="5116391" cy="35032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nathenharvey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68682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6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EE352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Arial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68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7230" y="6356350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@</a:t>
            </a:r>
            <a:r>
              <a:rPr lang="en-US" dirty="0" err="1" smtClean="0"/>
              <a:t>nathenharvey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2830" y="6356350"/>
            <a:ext cx="64397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B0261-BE28-3447-975F-A03D340A3B9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1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475704" y="6130326"/>
            <a:ext cx="2389240" cy="696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Museo Slab 30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useo Sans 30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useo Sans 30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useo Sans 30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useo Sans 30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useo Sans 30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e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e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e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e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e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e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e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e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opscode.com" TargetMode="External"/><Relationship Id="rId4" Type="http://schemas.openxmlformats.org/officeDocument/2006/relationships/hyperlink" Target="https://github.com/opscode/chef-fundamental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mmunity.opscode.com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chefconf.opscode.com/" TargetMode="External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oodfightshow.org" TargetMode="Externa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eetup.com/DevOpsDC/" TargetMode="External"/><Relationship Id="rId3" Type="http://schemas.openxmlformats.org/officeDocument/2006/relationships/hyperlink" Target="http://www.meetup.com/Washington-DC-MongoDB-Users-Group/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nathenharvey.com" TargetMode="External"/><Relationship Id="rId4" Type="http://schemas.openxmlformats.org/officeDocument/2006/relationships/hyperlink" Target="mailto:nharvey@customink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witter.com/nathenharvey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Joy of Cooking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Whip up a Rails Environment with Chef</a:t>
            </a:r>
          </a:p>
          <a:p>
            <a:endParaRPr lang="en-US" dirty="0" smtClean="0"/>
          </a:p>
          <a:p>
            <a:r>
              <a:rPr lang="en-US" dirty="0" smtClean="0"/>
              <a:t>Nathen Harvey, </a:t>
            </a:r>
            <a:r>
              <a:rPr lang="en-US" dirty="0" err="1" smtClean="0"/>
              <a:t>CustomInk.com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nathenharvey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github.com/nathenharvey/cooking</a:t>
            </a:r>
            <a:r>
              <a:rPr lang="en-US" dirty="0" smtClean="0"/>
              <a:t>-with-chef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Chef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come up with your policy / specification</a:t>
            </a:r>
          </a:p>
          <a:p>
            <a:r>
              <a:rPr lang="en-US" dirty="0" smtClean="0"/>
              <a:t>Abstract the </a:t>
            </a:r>
            <a:r>
              <a:rPr lang="en-US" b="1" i="1" dirty="0" smtClean="0"/>
              <a:t>resources</a:t>
            </a:r>
            <a:r>
              <a:rPr lang="en-US" dirty="0" smtClean="0"/>
              <a:t> in your spec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pic>
        <p:nvPicPr>
          <p:cNvPr id="6" name="Content Placeholder 5" descr="Cooking with Chef.jpg"/>
          <p:cNvPicPr>
            <a:picLocks noGrp="1" noChangeAspect="1"/>
          </p:cNvPicPr>
          <p:nvPr>
            <p:ph idx="1"/>
          </p:nvPr>
        </p:nvPicPr>
        <p:blipFill>
          <a:blip r:embed="rId2"/>
          <a:srcRect l="-493" r="-493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Chef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come up with your policy / specification</a:t>
            </a:r>
          </a:p>
          <a:p>
            <a:r>
              <a:rPr lang="en-US" dirty="0" smtClean="0"/>
              <a:t>Abstract the </a:t>
            </a:r>
            <a:r>
              <a:rPr lang="en-US" b="1" i="1" dirty="0" smtClean="0"/>
              <a:t>resources</a:t>
            </a:r>
            <a:r>
              <a:rPr lang="en-US" dirty="0" smtClean="0"/>
              <a:t> in your spec</a:t>
            </a:r>
            <a:endParaRPr lang="en-US" dirty="0" smtClean="0"/>
          </a:p>
          <a:p>
            <a:r>
              <a:rPr lang="en-US" dirty="0" smtClean="0"/>
              <a:t>Write </a:t>
            </a:r>
            <a:r>
              <a:rPr lang="en-US" b="1" i="1" dirty="0" smtClean="0"/>
              <a:t>recipes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Recipes</a:t>
            </a:r>
            <a:endParaRPr lang="en-US" dirty="0"/>
          </a:p>
        </p:txBody>
      </p:sp>
      <p:pic>
        <p:nvPicPr>
          <p:cNvPr id="6" name="Content Placeholder 5" descr="Cooking with Chef-1.jpg"/>
          <p:cNvPicPr>
            <a:picLocks noGrp="1" noChangeAspect="1"/>
          </p:cNvPicPr>
          <p:nvPr>
            <p:ph idx="1"/>
          </p:nvPr>
        </p:nvPicPr>
        <p:blipFill>
          <a:blip r:embed="rId2"/>
          <a:srcRect l="-770" r="-770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Chef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come up with your policy / specification</a:t>
            </a:r>
          </a:p>
          <a:p>
            <a:r>
              <a:rPr lang="en-US" dirty="0" smtClean="0"/>
              <a:t>Abstract the </a:t>
            </a:r>
            <a:r>
              <a:rPr lang="en-US" b="1" i="1" dirty="0" smtClean="0"/>
              <a:t>resources</a:t>
            </a:r>
            <a:r>
              <a:rPr lang="en-US" dirty="0" smtClean="0"/>
              <a:t> in your spec</a:t>
            </a:r>
            <a:endParaRPr lang="en-US" dirty="0" smtClean="0"/>
          </a:p>
          <a:p>
            <a:r>
              <a:rPr lang="en-US" dirty="0" smtClean="0"/>
              <a:t>Write </a:t>
            </a:r>
            <a:r>
              <a:rPr lang="en-US" b="1" i="1" dirty="0" smtClean="0"/>
              <a:t>recipes</a:t>
            </a:r>
          </a:p>
          <a:p>
            <a:r>
              <a:rPr lang="en-US" dirty="0" smtClean="0"/>
              <a:t>Package recipes in </a:t>
            </a:r>
            <a:r>
              <a:rPr lang="en-US" b="1" i="1" dirty="0" smtClean="0"/>
              <a:t>cookbooks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Cookbooks</a:t>
            </a:r>
            <a:endParaRPr lang="en-US" dirty="0"/>
          </a:p>
        </p:txBody>
      </p:sp>
      <p:pic>
        <p:nvPicPr>
          <p:cNvPr id="6" name="Content Placeholder 5" descr="Cooking with Chef-2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1067" r="-11067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Cookbooks</a:t>
            </a:r>
            <a:endParaRPr lang="en-US" dirty="0"/>
          </a:p>
        </p:txBody>
      </p:sp>
      <p:pic>
        <p:nvPicPr>
          <p:cNvPr id="6" name="Content Placeholder 5" descr="Cooking with Chef-3.jpg"/>
          <p:cNvPicPr>
            <a:picLocks noGrp="1" noChangeAspect="1"/>
          </p:cNvPicPr>
          <p:nvPr>
            <p:ph idx="1"/>
          </p:nvPr>
        </p:nvPicPr>
        <p:blipFill>
          <a:blip r:embed="rId2"/>
          <a:srcRect l="-22674" r="-22674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Chef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come up with your policy / specification</a:t>
            </a:r>
          </a:p>
          <a:p>
            <a:r>
              <a:rPr lang="en-US" dirty="0" smtClean="0"/>
              <a:t>Abstract the </a:t>
            </a:r>
            <a:r>
              <a:rPr lang="en-US" b="1" i="1" dirty="0" smtClean="0"/>
              <a:t>resources</a:t>
            </a:r>
            <a:r>
              <a:rPr lang="en-US" dirty="0" smtClean="0"/>
              <a:t> in your spec</a:t>
            </a:r>
            <a:endParaRPr lang="en-US" dirty="0" smtClean="0"/>
          </a:p>
          <a:p>
            <a:r>
              <a:rPr lang="en-US" dirty="0" smtClean="0"/>
              <a:t>Write </a:t>
            </a:r>
            <a:r>
              <a:rPr lang="en-US" b="1" i="1" dirty="0" smtClean="0"/>
              <a:t>recipes</a:t>
            </a:r>
          </a:p>
          <a:p>
            <a:r>
              <a:rPr lang="en-US" dirty="0" smtClean="0"/>
              <a:t>Package recipes in </a:t>
            </a:r>
            <a:r>
              <a:rPr lang="en-US" b="1" i="1" dirty="0" smtClean="0"/>
              <a:t>cookbooks</a:t>
            </a:r>
          </a:p>
          <a:p>
            <a:r>
              <a:rPr lang="en-US" dirty="0" smtClean="0"/>
              <a:t>Apply recipes to </a:t>
            </a:r>
            <a:r>
              <a:rPr lang="en-US" b="1" i="1" dirty="0" smtClean="0"/>
              <a:t>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 of a host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runs </a:t>
            </a:r>
            <a:r>
              <a:rPr lang="en-US" dirty="0" smtClean="0"/>
              <a:t>the Chef client</a:t>
            </a:r>
          </a:p>
          <a:p>
            <a:pPr lvl="1"/>
            <a:r>
              <a:rPr lang="en-US" dirty="0" smtClean="0"/>
              <a:t>has attributes</a:t>
            </a:r>
          </a:p>
          <a:p>
            <a:pPr lvl="1"/>
            <a:r>
              <a:rPr lang="en-US" dirty="0" smtClean="0"/>
              <a:t>has a list of recipes to be applied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Chef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come up with your policy / specification</a:t>
            </a:r>
          </a:p>
          <a:p>
            <a:r>
              <a:rPr lang="en-US" dirty="0" smtClean="0"/>
              <a:t>Abstract the </a:t>
            </a:r>
            <a:r>
              <a:rPr lang="en-US" b="1" i="1" dirty="0" smtClean="0"/>
              <a:t>resources</a:t>
            </a:r>
            <a:r>
              <a:rPr lang="en-US" dirty="0" smtClean="0"/>
              <a:t> in your spec</a:t>
            </a:r>
            <a:endParaRPr lang="en-US" dirty="0" smtClean="0"/>
          </a:p>
          <a:p>
            <a:r>
              <a:rPr lang="en-US" dirty="0" smtClean="0"/>
              <a:t>Write </a:t>
            </a:r>
            <a:r>
              <a:rPr lang="en-US" b="1" i="1" dirty="0" smtClean="0"/>
              <a:t>recipes</a:t>
            </a:r>
          </a:p>
          <a:p>
            <a:r>
              <a:rPr lang="en-US" dirty="0" smtClean="0"/>
              <a:t>Package recipes in </a:t>
            </a:r>
            <a:r>
              <a:rPr lang="en-US" b="1" i="1" dirty="0" smtClean="0"/>
              <a:t>cookbooks</a:t>
            </a:r>
          </a:p>
          <a:p>
            <a:r>
              <a:rPr lang="en-US" dirty="0" smtClean="0"/>
              <a:t>Apply recipes to </a:t>
            </a:r>
            <a:r>
              <a:rPr lang="en-US" b="1" i="1" dirty="0" smtClean="0"/>
              <a:t>nodes</a:t>
            </a:r>
          </a:p>
          <a:p>
            <a:r>
              <a:rPr lang="en-US" dirty="0" smtClean="0"/>
              <a:t>Group things into </a:t>
            </a:r>
            <a:r>
              <a:rPr lang="en-US" b="1" i="1" dirty="0" smtClean="0"/>
              <a:t>roles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Infrastructure as Code</a:t>
            </a:r>
          </a:p>
          <a:p>
            <a:r>
              <a:rPr lang="en-US" dirty="0" smtClean="0"/>
              <a:t>Introduction to Chef</a:t>
            </a:r>
          </a:p>
          <a:p>
            <a:r>
              <a:rPr lang="en-US" dirty="0" smtClean="0"/>
              <a:t>Building a project in Chef</a:t>
            </a:r>
          </a:p>
          <a:p>
            <a:r>
              <a:rPr lang="en-US" dirty="0" smtClean="0"/>
              <a:t>Provision a server for your Rails App</a:t>
            </a:r>
          </a:p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mechanism for easily composing sets of functionality</a:t>
            </a:r>
          </a:p>
          <a:p>
            <a:r>
              <a:rPr lang="en-US" dirty="0" smtClean="0"/>
              <a:t>have attributes and a list of recipes to be applied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pic>
        <p:nvPicPr>
          <p:cNvPr id="6" name="Content Placeholder 5" descr="Cooking with Chef-4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5956" r="-15956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Chef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come up with your policy / specification</a:t>
            </a:r>
          </a:p>
          <a:p>
            <a:r>
              <a:rPr lang="en-US" dirty="0" smtClean="0"/>
              <a:t>Abstract the </a:t>
            </a:r>
            <a:r>
              <a:rPr lang="en-US" b="1" i="1" dirty="0" smtClean="0"/>
              <a:t>resources</a:t>
            </a:r>
            <a:r>
              <a:rPr lang="en-US" dirty="0" smtClean="0"/>
              <a:t> in your spec</a:t>
            </a:r>
            <a:endParaRPr lang="en-US" dirty="0" smtClean="0"/>
          </a:p>
          <a:p>
            <a:r>
              <a:rPr lang="en-US" dirty="0" smtClean="0"/>
              <a:t>Write </a:t>
            </a:r>
            <a:r>
              <a:rPr lang="en-US" b="1" i="1" dirty="0" smtClean="0"/>
              <a:t>recipes</a:t>
            </a:r>
          </a:p>
          <a:p>
            <a:r>
              <a:rPr lang="en-US" dirty="0" smtClean="0"/>
              <a:t>Package recipes in </a:t>
            </a:r>
            <a:r>
              <a:rPr lang="en-US" b="1" i="1" dirty="0" smtClean="0"/>
              <a:t>cookbooks</a:t>
            </a:r>
          </a:p>
          <a:p>
            <a:r>
              <a:rPr lang="en-US" dirty="0" smtClean="0"/>
              <a:t>Apply recipes to </a:t>
            </a:r>
            <a:r>
              <a:rPr lang="en-US" b="1" i="1" dirty="0" smtClean="0"/>
              <a:t>nodes</a:t>
            </a:r>
          </a:p>
          <a:p>
            <a:r>
              <a:rPr lang="en-US" dirty="0" smtClean="0"/>
              <a:t>Group things into </a:t>
            </a:r>
            <a:r>
              <a:rPr lang="en-US" b="1" i="1" dirty="0" smtClean="0"/>
              <a:t>roles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Chef?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861" y="1211682"/>
            <a:ext cx="5870854" cy="54491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Chef?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- API, search, Web UI</a:t>
            </a:r>
          </a:p>
          <a:p>
            <a:r>
              <a:rPr lang="en-US" dirty="0" smtClean="0"/>
              <a:t>Client - chef-client</a:t>
            </a:r>
          </a:p>
          <a:p>
            <a:r>
              <a:rPr lang="en-US" dirty="0" smtClean="0"/>
              <a:t>Command line tool - knife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knife</a:t>
            </a:r>
            <a:endParaRPr lang="en-US" dirty="0"/>
          </a:p>
        </p:txBody>
      </p:sp>
      <p:pic>
        <p:nvPicPr>
          <p:cNvPr id="6" name="Content Placeholder 5" descr="Cooking with Chef-5.jpg"/>
          <p:cNvPicPr>
            <a:picLocks noGrp="1" noChangeAspect="1"/>
          </p:cNvPicPr>
          <p:nvPr>
            <p:ph idx="1"/>
          </p:nvPr>
        </p:nvPicPr>
        <p:blipFill>
          <a:blip r:embed="rId2"/>
          <a:srcRect l="-93705" r="-93705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Chef?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- API, search, Web UI</a:t>
            </a:r>
          </a:p>
          <a:p>
            <a:r>
              <a:rPr lang="en-US" dirty="0" smtClean="0"/>
              <a:t>Client - chef-client</a:t>
            </a:r>
          </a:p>
          <a:p>
            <a:r>
              <a:rPr lang="en-US" dirty="0" smtClean="0"/>
              <a:t>Command line tool - knife</a:t>
            </a:r>
          </a:p>
          <a:p>
            <a:r>
              <a:rPr lang="en-US" dirty="0" smtClean="0"/>
              <a:t>Inspection library - </a:t>
            </a:r>
            <a:r>
              <a:rPr lang="en-US" dirty="0" err="1" smtClean="0"/>
              <a:t>ohai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ohai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Collects detailed, extensible information about a host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5" descr="Cooking with Chef-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68" y="2537308"/>
            <a:ext cx="7451792" cy="3819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Chef?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- API, search, Web UI</a:t>
            </a:r>
          </a:p>
          <a:p>
            <a:r>
              <a:rPr lang="en-US" dirty="0" smtClean="0"/>
              <a:t>Client - chef-client</a:t>
            </a:r>
          </a:p>
          <a:p>
            <a:r>
              <a:rPr lang="en-US" dirty="0" smtClean="0"/>
              <a:t>Command line tool - knife</a:t>
            </a:r>
          </a:p>
          <a:p>
            <a:r>
              <a:rPr lang="en-US" dirty="0" smtClean="0"/>
              <a:t>Inspection library - </a:t>
            </a:r>
            <a:r>
              <a:rPr lang="en-US" dirty="0" err="1" smtClean="0"/>
              <a:t>ohai</a:t>
            </a:r>
            <a:endParaRPr lang="en-US" dirty="0" smtClean="0"/>
          </a:p>
          <a:p>
            <a:r>
              <a:rPr lang="en-US" dirty="0" smtClean="0"/>
              <a:t>REPL - </a:t>
            </a:r>
            <a:r>
              <a:rPr lang="en-US" dirty="0" err="1" smtClean="0"/>
              <a:t>shef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(poorly named) Chef REPL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 descr="Cooking with Chef-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83" y="2698129"/>
            <a:ext cx="6972300" cy="129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as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the reconstruction of the business </a:t>
            </a:r>
            <a:br>
              <a:rPr lang="en-US" dirty="0" smtClean="0"/>
            </a:br>
            <a:r>
              <a:rPr lang="en-US" dirty="0" smtClean="0"/>
              <a:t>from nothing but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 source code repository</a:t>
            </a:r>
          </a:p>
          <a:p>
            <a:pPr lvl="1"/>
            <a:r>
              <a:rPr lang="en-US" dirty="0" smtClean="0"/>
              <a:t>an application data backup</a:t>
            </a:r>
          </a:p>
          <a:p>
            <a:pPr lvl="1"/>
            <a:r>
              <a:rPr lang="en-US" dirty="0" smtClean="0"/>
              <a:t>and bare metal </a:t>
            </a:r>
            <a:r>
              <a:rPr lang="en-US" dirty="0" smtClean="0"/>
              <a:t>resources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Jesse Robins, </a:t>
            </a:r>
            <a:r>
              <a:rPr lang="en-US" dirty="0" err="1" smtClean="0"/>
              <a:t>Opscode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shef</a:t>
            </a:r>
            <a:endParaRPr lang="en-US" dirty="0"/>
          </a:p>
        </p:txBody>
      </p:sp>
      <p:pic>
        <p:nvPicPr>
          <p:cNvPr id="6" name="Content Placeholder 5" descr="Cooking with Chef-8.jpg"/>
          <p:cNvPicPr>
            <a:picLocks noGrp="1" noChangeAspect="1"/>
          </p:cNvPicPr>
          <p:nvPr>
            <p:ph idx="1"/>
          </p:nvPr>
        </p:nvPicPr>
        <p:blipFill>
          <a:blip r:embed="rId2"/>
          <a:srcRect t="-64814" b="-64814"/>
          <a:stretch>
            <a:fillRect/>
          </a:stretch>
        </p:blipFill>
        <p:spPr>
          <a:xfrm>
            <a:off x="302591" y="0"/>
            <a:ext cx="8229600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shef</a:t>
            </a:r>
            <a:endParaRPr lang="en-US" dirty="0"/>
          </a:p>
        </p:txBody>
      </p:sp>
      <p:pic>
        <p:nvPicPr>
          <p:cNvPr id="6" name="Content Placeholder 5" descr="Cooking with Chef-9.jpg"/>
          <p:cNvPicPr>
            <a:picLocks noGrp="1" noChangeAspect="1"/>
          </p:cNvPicPr>
          <p:nvPr>
            <p:ph idx="1"/>
          </p:nvPr>
        </p:nvPicPr>
        <p:blipFill>
          <a:blip r:embed="rId2"/>
          <a:srcRect t="-43135" b="-43135"/>
          <a:stretch>
            <a:fillRect/>
          </a:stretch>
        </p:blipFill>
        <p:spPr>
          <a:xfrm>
            <a:off x="457200" y="252895"/>
            <a:ext cx="8229600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shef</a:t>
            </a:r>
            <a:endParaRPr lang="en-US" dirty="0"/>
          </a:p>
        </p:txBody>
      </p:sp>
      <p:pic>
        <p:nvPicPr>
          <p:cNvPr id="6" name="Content Placeholder 5" descr="Cooking with Chef-10.jpg"/>
          <p:cNvPicPr>
            <a:picLocks noGrp="1" noChangeAspect="1"/>
          </p:cNvPicPr>
          <p:nvPr>
            <p:ph idx="1"/>
          </p:nvPr>
        </p:nvPicPr>
        <p:blipFill>
          <a:blip r:embed="rId2"/>
          <a:srcRect t="-29068" b="-29068"/>
          <a:stretch>
            <a:fillRect/>
          </a:stretch>
        </p:blipFill>
        <p:spPr>
          <a:xfrm>
            <a:off x="457200" y="562113"/>
            <a:ext cx="8229600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shef</a:t>
            </a:r>
            <a:endParaRPr lang="en-US" dirty="0"/>
          </a:p>
        </p:txBody>
      </p:sp>
      <p:pic>
        <p:nvPicPr>
          <p:cNvPr id="6" name="Content Placeholder 5" descr="Cooking with Chef-11.jpg"/>
          <p:cNvPicPr>
            <a:picLocks noGrp="1" noChangeAspect="1"/>
          </p:cNvPicPr>
          <p:nvPr>
            <p:ph idx="1"/>
          </p:nvPr>
        </p:nvPicPr>
        <p:blipFill>
          <a:blip r:embed="rId2"/>
          <a:srcRect t="-72933" b="-72933"/>
          <a:stretch>
            <a:fillRect/>
          </a:stretch>
        </p:blipFill>
        <p:spPr>
          <a:xfrm>
            <a:off x="457200" y="68682"/>
            <a:ext cx="8229600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Chef?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- API, search, Web UI</a:t>
            </a:r>
          </a:p>
          <a:p>
            <a:r>
              <a:rPr lang="en-US" dirty="0" smtClean="0"/>
              <a:t>Client - chef-client</a:t>
            </a:r>
          </a:p>
          <a:p>
            <a:r>
              <a:rPr lang="en-US" dirty="0" smtClean="0"/>
              <a:t>Command line tool - knife</a:t>
            </a:r>
          </a:p>
          <a:p>
            <a:r>
              <a:rPr lang="en-US" dirty="0" smtClean="0"/>
              <a:t>Inspection library - </a:t>
            </a:r>
            <a:r>
              <a:rPr lang="en-US" dirty="0" err="1" smtClean="0"/>
              <a:t>ohai</a:t>
            </a:r>
            <a:endParaRPr lang="en-US" dirty="0" smtClean="0"/>
          </a:p>
          <a:p>
            <a:r>
              <a:rPr lang="en-US" dirty="0" smtClean="0"/>
              <a:t>REPL - </a:t>
            </a:r>
            <a:r>
              <a:rPr lang="en-US" dirty="0" err="1" smtClean="0"/>
              <a:t>shef</a:t>
            </a:r>
            <a:endParaRPr lang="en-US" dirty="0" smtClean="0"/>
          </a:p>
          <a:p>
            <a:r>
              <a:rPr lang="en-US" dirty="0" smtClean="0"/>
              <a:t>Community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community.opscode.com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856" y="1255854"/>
            <a:ext cx="6206437" cy="50048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 and share cookbooks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658" y="2095503"/>
            <a:ext cx="5532103" cy="4030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 and share </a:t>
            </a:r>
            <a:r>
              <a:rPr lang="en-US" dirty="0" err="1" smtClean="0"/>
              <a:t>plugins</a:t>
            </a:r>
            <a:r>
              <a:rPr lang="en-US" dirty="0" smtClean="0"/>
              <a:t> for Chef, Knife, and </a:t>
            </a:r>
            <a:r>
              <a:rPr lang="en-US" dirty="0" err="1" smtClean="0"/>
              <a:t>Ohai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3541"/>
            <a:ext cx="9121207" cy="30990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Deployment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chef-solo</a:t>
            </a:r>
          </a:p>
          <a:p>
            <a:r>
              <a:rPr lang="en-US" dirty="0" smtClean="0"/>
              <a:t>Chef Server</a:t>
            </a:r>
          </a:p>
          <a:p>
            <a:r>
              <a:rPr lang="en-US" dirty="0" smtClean="0"/>
              <a:t>Hosted Chef</a:t>
            </a:r>
          </a:p>
          <a:p>
            <a:r>
              <a:rPr lang="en-US" dirty="0" smtClean="0"/>
              <a:t>Private Chef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chef-solo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you don't get: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central server</a:t>
            </a:r>
          </a:p>
          <a:p>
            <a:pPr lvl="1"/>
            <a:r>
              <a:rPr lang="en-US" dirty="0" smtClean="0"/>
              <a:t>authentication</a:t>
            </a:r>
            <a:endParaRPr lang="en-US" dirty="0" smtClean="0"/>
          </a:p>
          <a:p>
            <a:pPr lvl="1"/>
            <a:r>
              <a:rPr lang="en-US" dirty="0" smtClean="0"/>
              <a:t>authorization</a:t>
            </a:r>
          </a:p>
          <a:p>
            <a:pPr lvl="1"/>
            <a:r>
              <a:rPr lang="en-US" dirty="0" smtClean="0"/>
              <a:t>search </a:t>
            </a:r>
            <a:r>
              <a:rPr lang="en-US" dirty="0" smtClean="0"/>
              <a:t>indexes	</a:t>
            </a:r>
          </a:p>
          <a:p>
            <a:pPr lvl="1"/>
            <a:r>
              <a:rPr lang="en-US" dirty="0" smtClean="0"/>
              <a:t>persistent </a:t>
            </a:r>
            <a:r>
              <a:rPr lang="en-US" dirty="0" smtClean="0"/>
              <a:t>attributes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Disposable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174" y="1438208"/>
            <a:ext cx="4725228" cy="4851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chef-solo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cookbooks that are stored on disk or available at at URL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6" name="Picture 5" descr="Cooking with Chef-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7" y="3040443"/>
            <a:ext cx="9144000" cy="1562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Run it yourself, wherever you like</a:t>
            </a:r>
          </a:p>
          <a:p>
            <a:r>
              <a:rPr lang="en-US" dirty="0" smtClean="0"/>
              <a:t>Complicated to set-up and manage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Hosted Chef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way to get started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521" y="2251851"/>
            <a:ext cx="5068957" cy="40115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Chef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Commercial offering</a:t>
            </a:r>
          </a:p>
          <a:p>
            <a:r>
              <a:rPr lang="en-US" dirty="0" smtClean="0"/>
              <a:t>Managed by </a:t>
            </a:r>
            <a:r>
              <a:rPr lang="en-US" dirty="0" err="1" smtClean="0"/>
              <a:t>Opscode</a:t>
            </a:r>
            <a:endParaRPr lang="en-US" dirty="0" smtClean="0"/>
          </a:p>
          <a:p>
            <a:r>
              <a:rPr lang="en-US" dirty="0" smtClean="0"/>
              <a:t>Pricing </a:t>
            </a:r>
          </a:p>
          <a:p>
            <a:pPr lvl="1"/>
            <a:r>
              <a:rPr lang="en-US" dirty="0" smtClean="0"/>
              <a:t>installation fee</a:t>
            </a:r>
          </a:p>
          <a:p>
            <a:pPr lvl="1"/>
            <a:r>
              <a:rPr lang="en-US" dirty="0" smtClean="0"/>
              <a:t>service contract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 with Hosted Chef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Hosted Chef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and Update dependencies - ruby, ruby gems, ruby-dev and </a:t>
            </a:r>
            <a:r>
              <a:rPr lang="en-US" dirty="0" err="1" smtClean="0"/>
              <a:t>git</a:t>
            </a:r>
            <a:r>
              <a:rPr lang="en-US" dirty="0" smtClean="0"/>
              <a:t>-core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Chef and create directories needed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Connect to Hosted Chef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organization validation key</a:t>
            </a:r>
          </a:p>
          <a:p>
            <a:r>
              <a:rPr lang="en-US" dirty="0" smtClean="0"/>
              <a:t>Generate knife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Get a private key</a:t>
            </a:r>
          </a:p>
          <a:p>
            <a:r>
              <a:rPr lang="en-US" dirty="0" smtClean="0"/>
              <a:t>Set-up chef-repo directory</a:t>
            </a:r>
          </a:p>
          <a:p>
            <a:r>
              <a:rPr lang="en-US" dirty="0" smtClean="0"/>
              <a:t>Copy validation files and knife </a:t>
            </a:r>
            <a:r>
              <a:rPr lang="en-US" dirty="0" err="1" smtClean="0"/>
              <a:t>config</a:t>
            </a:r>
            <a:r>
              <a:rPr lang="en-US" dirty="0" smtClean="0"/>
              <a:t> to .chef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chef-repo directory</a:t>
            </a:r>
            <a:endParaRPr lang="en-US" dirty="0"/>
          </a:p>
        </p:txBody>
      </p:sp>
      <p:pic>
        <p:nvPicPr>
          <p:cNvPr id="6" name="Content Placeholder 5" descr="Cooking with Chef-13.jpg"/>
          <p:cNvPicPr>
            <a:picLocks noGrp="1" noChangeAspect="1"/>
          </p:cNvPicPr>
          <p:nvPr>
            <p:ph idx="1"/>
          </p:nvPr>
        </p:nvPicPr>
        <p:blipFill>
          <a:blip r:embed="rId2"/>
          <a:srcRect l="-9209" r="-9209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setup</a:t>
            </a:r>
            <a:endParaRPr lang="en-US" dirty="0"/>
          </a:p>
        </p:txBody>
      </p:sp>
      <p:pic>
        <p:nvPicPr>
          <p:cNvPr id="6" name="Content Placeholder 5" descr="Cooking with Chef-14.jpg"/>
          <p:cNvPicPr>
            <a:picLocks noGrp="1" noChangeAspect="1"/>
          </p:cNvPicPr>
          <p:nvPr>
            <p:ph idx="1"/>
          </p:nvPr>
        </p:nvPicPr>
        <p:blipFill>
          <a:blip r:embed="rId2"/>
          <a:srcRect t="-68776" b="-68776"/>
          <a:stretch>
            <a:fillRect/>
          </a:stretch>
        </p:blipFill>
        <p:spPr>
          <a:xfrm>
            <a:off x="457200" y="68682"/>
            <a:ext cx="8229600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Provision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knife ec2 server create</a:t>
            </a:r>
          </a:p>
          <a:p>
            <a:r>
              <a:rPr lang="en-US" dirty="0" smtClean="0"/>
              <a:t>knife </a:t>
            </a:r>
            <a:r>
              <a:rPr lang="en-US" dirty="0" err="1" smtClean="0"/>
              <a:t>rackspace</a:t>
            </a:r>
            <a:r>
              <a:rPr lang="en-US" dirty="0" smtClean="0"/>
              <a:t> server create</a:t>
            </a:r>
          </a:p>
          <a:p>
            <a:r>
              <a:rPr lang="en-US" dirty="0" smtClean="0"/>
              <a:t>Vagrant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652" y="2905380"/>
            <a:ext cx="3275496" cy="34509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Vagrantfile</a:t>
            </a:r>
            <a:endParaRPr lang="en-US" dirty="0"/>
          </a:p>
        </p:txBody>
      </p:sp>
      <p:pic>
        <p:nvPicPr>
          <p:cNvPr id="6" name="Content Placeholder 5" descr="Cooking with Chef-15.jpg"/>
          <p:cNvPicPr>
            <a:picLocks noGrp="1" noChangeAspect="1"/>
          </p:cNvPicPr>
          <p:nvPr>
            <p:ph idx="1"/>
          </p:nvPr>
        </p:nvPicPr>
        <p:blipFill>
          <a:blip r:embed="rId2"/>
          <a:srcRect t="-6108" b="-6108"/>
          <a:stretch>
            <a:fillRect/>
          </a:stretch>
        </p:blipFill>
        <p:spPr>
          <a:xfrm>
            <a:off x="457200" y="1211682"/>
            <a:ext cx="8229600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Server Provisioning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build it</a:t>
            </a:r>
          </a:p>
          <a:p>
            <a:r>
              <a:rPr lang="en-US" dirty="0" smtClean="0"/>
              <a:t>Keep notes in </a:t>
            </a:r>
            <a:r>
              <a:rPr lang="en-US" dirty="0" err="1" smtClean="0"/>
              <a:t>server.txt</a:t>
            </a:r>
            <a:endParaRPr lang="en-US" dirty="0" smtClean="0"/>
          </a:p>
          <a:p>
            <a:r>
              <a:rPr lang="en-US" dirty="0" smtClean="0"/>
              <a:t>Migrate notes to wiki</a:t>
            </a:r>
          </a:p>
          <a:p>
            <a:r>
              <a:rPr lang="en-US" dirty="0" smtClean="0"/>
              <a:t>Custom shell scripts (in 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r>
              <a:rPr lang="en-US" dirty="0" smtClean="0"/>
              <a:t>Systems integration framework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Vagrant &amp; Check In</a:t>
            </a:r>
            <a:endParaRPr lang="en-US" dirty="0"/>
          </a:p>
        </p:txBody>
      </p:sp>
      <p:pic>
        <p:nvPicPr>
          <p:cNvPr id="6" name="Content Placeholder 5" descr="Cooking with Chef-16.jpg"/>
          <p:cNvPicPr>
            <a:picLocks noGrp="1" noChangeAspect="1"/>
          </p:cNvPicPr>
          <p:nvPr>
            <p:ph idx="1"/>
          </p:nvPr>
        </p:nvPicPr>
        <p:blipFill>
          <a:blip r:embed="rId2"/>
          <a:srcRect t="-6646" b="-6646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set-up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with hosted chef</a:t>
            </a:r>
          </a:p>
          <a:p>
            <a:r>
              <a:rPr lang="en-US" dirty="0" smtClean="0"/>
              <a:t>Create a chef-repo</a:t>
            </a:r>
          </a:p>
          <a:p>
            <a:r>
              <a:rPr lang="en-US" dirty="0" smtClean="0"/>
              <a:t>Install chef</a:t>
            </a:r>
          </a:p>
          <a:p>
            <a:r>
              <a:rPr lang="en-US" dirty="0" smtClean="0"/>
              <a:t>Configure </a:t>
            </a:r>
            <a:r>
              <a:rPr lang="en-US" dirty="0" err="1" smtClean="0"/>
              <a:t>knife.rb</a:t>
            </a:r>
            <a:endParaRPr lang="en-US" dirty="0" smtClean="0"/>
          </a:p>
          <a:p>
            <a:r>
              <a:rPr lang="en-US" dirty="0" smtClean="0"/>
              <a:t>Configure Vagrant file</a:t>
            </a:r>
          </a:p>
          <a:p>
            <a:r>
              <a:rPr lang="en-US" dirty="0" smtClean="0"/>
              <a:t>Register Vagrant instance with Chef hosted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Provision for Rails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</a:t>
            </a:r>
          </a:p>
          <a:p>
            <a:r>
              <a:rPr lang="en-US" dirty="0" smtClean="0"/>
              <a:t>Passenger</a:t>
            </a:r>
          </a:p>
          <a:p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Rails application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Add passenger_apache2 cookbook</a:t>
            </a:r>
            <a:endParaRPr lang="en-US" b="1" dirty="0"/>
          </a:p>
        </p:txBody>
      </p:sp>
      <p:pic>
        <p:nvPicPr>
          <p:cNvPr id="6" name="Content Placeholder 5" descr="Cooking with Chef-17.jpg"/>
          <p:cNvPicPr>
            <a:picLocks noGrp="1" noChangeAspect="1"/>
          </p:cNvPicPr>
          <p:nvPr>
            <p:ph idx="1"/>
          </p:nvPr>
        </p:nvPicPr>
        <p:blipFill>
          <a:blip r:embed="rId2"/>
          <a:srcRect t="-273324" b="-273324"/>
          <a:stretch>
            <a:fillRect/>
          </a:stretch>
        </p:blipFill>
        <p:spPr>
          <a:xfrm>
            <a:off x="457200" y="-154609"/>
            <a:ext cx="8229600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Cookbook site </a:t>
            </a:r>
            <a:r>
              <a:rPr lang="en-US" b="1" dirty="0" smtClean="0"/>
              <a:t>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new "pristine copy" branch is created in </a:t>
            </a:r>
            <a:r>
              <a:rPr lang="en-US" dirty="0" err="1" smtClean="0"/>
              <a:t>git</a:t>
            </a:r>
            <a:r>
              <a:rPr lang="en-US" dirty="0" smtClean="0"/>
              <a:t> for tracking the upstream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 existing cookbooks are removed from the branch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cookbook is downloaded from the cookbook site in </a:t>
            </a:r>
            <a:r>
              <a:rPr lang="en-US" dirty="0" err="1" smtClean="0"/>
              <a:t>tarball</a:t>
            </a:r>
            <a:r>
              <a:rPr lang="en-US" dirty="0" smtClean="0"/>
              <a:t>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downloaded cookbook is </a:t>
            </a:r>
            <a:r>
              <a:rPr lang="en-US" dirty="0" err="1" smtClean="0"/>
              <a:t>untarred</a:t>
            </a:r>
            <a:r>
              <a:rPr lang="en-US" dirty="0" smtClean="0"/>
              <a:t>, and its contents </a:t>
            </a:r>
            <a:r>
              <a:rPr lang="en-US" dirty="0" err="1" smtClean="0"/>
              <a:t>commited</a:t>
            </a:r>
            <a:r>
              <a:rPr lang="en-US" dirty="0" smtClean="0"/>
              <a:t> via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pristine copy branch is merged into the master branch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Add </a:t>
            </a:r>
            <a:r>
              <a:rPr lang="en-US" b="1" dirty="0" err="1" smtClean="0"/>
              <a:t>mysql</a:t>
            </a:r>
            <a:r>
              <a:rPr lang="en-US" b="1" dirty="0" smtClean="0"/>
              <a:t> </a:t>
            </a:r>
            <a:r>
              <a:rPr lang="en-US" b="1" dirty="0" smtClean="0"/>
              <a:t>cookbook</a:t>
            </a:r>
            <a:endParaRPr lang="en-US" dirty="0"/>
          </a:p>
        </p:txBody>
      </p:sp>
      <p:pic>
        <p:nvPicPr>
          <p:cNvPr id="6" name="Content Placeholder 5" descr="Cooking with Chef-18.jpg"/>
          <p:cNvPicPr>
            <a:picLocks noGrp="1" noChangeAspect="1"/>
          </p:cNvPicPr>
          <p:nvPr>
            <p:ph idx="1"/>
          </p:nvPr>
        </p:nvPicPr>
        <p:blipFill>
          <a:blip r:embed="rId2"/>
          <a:srcRect t="-224472" b="-224472"/>
          <a:stretch>
            <a:fillRect/>
          </a:stretch>
        </p:blipFill>
        <p:spPr>
          <a:xfrm>
            <a:off x="313635" y="-343452"/>
            <a:ext cx="8229600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Cookbook</a:t>
            </a:r>
            <a:endParaRPr lang="en-US" dirty="0"/>
          </a:p>
        </p:txBody>
      </p:sp>
      <p:pic>
        <p:nvPicPr>
          <p:cNvPr id="6" name="Content Placeholder 5" descr="Cooking with Chef-19.jpg"/>
          <p:cNvPicPr>
            <a:picLocks noGrp="1" noChangeAspect="1"/>
          </p:cNvPicPr>
          <p:nvPr>
            <p:ph idx="1"/>
          </p:nvPr>
        </p:nvPicPr>
        <p:blipFill>
          <a:blip r:embed="rId2"/>
          <a:srcRect t="-78260" b="-78260"/>
          <a:stretch>
            <a:fillRect/>
          </a:stretch>
        </p:blipFill>
        <p:spPr>
          <a:xfrm>
            <a:off x="457200" y="286026"/>
            <a:ext cx="8229600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our recipes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default.rb</a:t>
            </a:r>
            <a:endParaRPr lang="en-US" dirty="0" smtClean="0"/>
          </a:p>
          <a:p>
            <a:r>
              <a:rPr lang="en-US" dirty="0" err="1" smtClean="0"/>
              <a:t>web.rb</a:t>
            </a:r>
            <a:endParaRPr lang="en-US" dirty="0" smtClean="0"/>
          </a:p>
          <a:p>
            <a:r>
              <a:rPr lang="en-US" dirty="0" err="1" smtClean="0"/>
              <a:t>db.rb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Web Recipe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Set-up some directories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6" name="Picture 5" descr="Cooking with Chef-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4048"/>
            <a:ext cx="9144000" cy="3416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Apache / Passenger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6" name="Picture 5" descr="Cooking with Chef-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5829"/>
            <a:ext cx="9144001" cy="2355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should I use a systems integration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After </a:t>
            </a:r>
            <a:r>
              <a:rPr lang="en-US" dirty="0" smtClean="0"/>
              <a:t>you outgrow </a:t>
            </a:r>
            <a:r>
              <a:rPr lang="en-US" dirty="0" err="1" smtClean="0"/>
              <a:t>Heroku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database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6" name="Picture 5" descr="Cooking with Chef-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97135"/>
            <a:ext cx="9144001" cy="4079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database user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6" name="Picture 5" descr="Cooking with Chef-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" y="2286984"/>
            <a:ext cx="9144001" cy="2647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Upload cookbooks to Chef server</a:t>
            </a:r>
            <a:endParaRPr lang="en-US" b="1" dirty="0"/>
          </a:p>
        </p:txBody>
      </p:sp>
      <p:pic>
        <p:nvPicPr>
          <p:cNvPr id="6" name="Content Placeholder 5" descr="Cooking with Chef-24.jpg"/>
          <p:cNvPicPr>
            <a:picLocks noGrp="1" noChangeAspect="1"/>
          </p:cNvPicPr>
          <p:nvPr>
            <p:ph idx="1"/>
          </p:nvPr>
        </p:nvPicPr>
        <p:blipFill>
          <a:blip r:embed="rId2"/>
          <a:srcRect l="-21981" r="-21981"/>
          <a:stretch>
            <a:fillRect/>
          </a:stretch>
        </p:blipFill>
        <p:spPr>
          <a:xfrm>
            <a:off x="-769595" y="1600200"/>
            <a:ext cx="8229600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Create some </a:t>
            </a:r>
            <a:r>
              <a:rPr lang="en-US" b="1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recipes together using roles</a:t>
            </a:r>
          </a:p>
          <a:p>
            <a:r>
              <a:rPr lang="en-US" dirty="0" smtClean="0"/>
              <a:t>Apply roles to nodes</a:t>
            </a:r>
          </a:p>
          <a:p>
            <a:r>
              <a:rPr lang="en-US" dirty="0" smtClean="0"/>
              <a:t>Our roles: </a:t>
            </a:r>
          </a:p>
          <a:p>
            <a:pPr lvl="1"/>
            <a:r>
              <a:rPr lang="en-US" dirty="0" err="1" smtClean="0"/>
              <a:t>base_ubuntu</a:t>
            </a:r>
            <a:endParaRPr lang="en-US" dirty="0" smtClean="0"/>
          </a:p>
          <a:p>
            <a:pPr lvl="1"/>
            <a:r>
              <a:rPr lang="en-US" dirty="0" err="1" smtClean="0"/>
              <a:t>rubynation_web</a:t>
            </a:r>
            <a:endParaRPr lang="en-US" dirty="0" smtClean="0"/>
          </a:p>
          <a:p>
            <a:pPr lvl="1"/>
            <a:r>
              <a:rPr lang="en-US" dirty="0" err="1" smtClean="0"/>
              <a:t>rubynation_db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base_ubuntu</a:t>
            </a:r>
            <a:r>
              <a:rPr lang="en-US" b="1" dirty="0" smtClean="0"/>
              <a:t> Role</a:t>
            </a:r>
            <a:endParaRPr lang="en-US" b="1" dirty="0"/>
          </a:p>
        </p:txBody>
      </p:sp>
      <p:pic>
        <p:nvPicPr>
          <p:cNvPr id="6" name="Content Placeholder 5" descr="Cooking with Chef-25.jpg"/>
          <p:cNvPicPr>
            <a:picLocks noGrp="1" noChangeAspect="1"/>
          </p:cNvPicPr>
          <p:nvPr>
            <p:ph idx="1"/>
          </p:nvPr>
        </p:nvPicPr>
        <p:blipFill>
          <a:blip r:embed="rId2"/>
          <a:srcRect t="-47694" b="-47694"/>
          <a:stretch>
            <a:fillRect/>
          </a:stretch>
        </p:blipFill>
        <p:spPr>
          <a:xfrm>
            <a:off x="457200" y="429592"/>
            <a:ext cx="8229600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rubynation_web</a:t>
            </a:r>
            <a:r>
              <a:rPr lang="en-US" b="1" dirty="0" smtClean="0"/>
              <a:t> </a:t>
            </a:r>
            <a:r>
              <a:rPr lang="en-US" b="1" dirty="0" smtClean="0"/>
              <a:t>Role</a:t>
            </a:r>
            <a:endParaRPr lang="en-US" dirty="0"/>
          </a:p>
        </p:txBody>
      </p:sp>
      <p:pic>
        <p:nvPicPr>
          <p:cNvPr id="6" name="Content Placeholder 5" descr="Cooking with Chef-26.jpg"/>
          <p:cNvPicPr>
            <a:picLocks noGrp="1" noChangeAspect="1"/>
          </p:cNvPicPr>
          <p:nvPr>
            <p:ph idx="1"/>
          </p:nvPr>
        </p:nvPicPr>
        <p:blipFill>
          <a:blip r:embed="rId2"/>
          <a:srcRect t="-72166" b="-72166"/>
          <a:stretch>
            <a:fillRect/>
          </a:stretch>
        </p:blipFill>
        <p:spPr>
          <a:xfrm>
            <a:off x="457200" y="286026"/>
            <a:ext cx="8229600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rubynation_db</a:t>
            </a:r>
            <a:r>
              <a:rPr lang="en-US" b="1" dirty="0" smtClean="0"/>
              <a:t> </a:t>
            </a:r>
            <a:r>
              <a:rPr lang="en-US" b="1" dirty="0" smtClean="0"/>
              <a:t>Role</a:t>
            </a:r>
            <a:endParaRPr lang="en-US" dirty="0"/>
          </a:p>
        </p:txBody>
      </p:sp>
      <p:pic>
        <p:nvPicPr>
          <p:cNvPr id="6" name="Content Placeholder 5" descr="Cooking with Chef-27.jpg"/>
          <p:cNvPicPr>
            <a:picLocks noGrp="1" noChangeAspect="1"/>
          </p:cNvPicPr>
          <p:nvPr>
            <p:ph idx="1"/>
          </p:nvPr>
        </p:nvPicPr>
        <p:blipFill>
          <a:blip r:embed="rId2"/>
          <a:srcRect t="-71190" b="-71190"/>
          <a:stretch>
            <a:fillRect/>
          </a:stretch>
        </p:blipFill>
        <p:spPr>
          <a:xfrm>
            <a:off x="457200" y="274982"/>
            <a:ext cx="8229600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Upload the roles to the </a:t>
            </a:r>
            <a:r>
              <a:rPr lang="en-US" b="1" dirty="0" smtClean="0"/>
              <a:t>server</a:t>
            </a:r>
            <a:endParaRPr lang="en-US" dirty="0"/>
          </a:p>
        </p:txBody>
      </p:sp>
      <p:pic>
        <p:nvPicPr>
          <p:cNvPr id="6" name="Content Placeholder 5" descr="Cooking with Chef-28.jpg"/>
          <p:cNvPicPr>
            <a:picLocks noGrp="1" noChangeAspect="1"/>
          </p:cNvPicPr>
          <p:nvPr>
            <p:ph idx="1"/>
          </p:nvPr>
        </p:nvPicPr>
        <p:blipFill>
          <a:blip r:embed="rId2"/>
          <a:srcRect t="-122304" b="-122304"/>
          <a:stretch>
            <a:fillRect/>
          </a:stretch>
        </p:blipFill>
        <p:spPr>
          <a:xfrm>
            <a:off x="457200" y="-166757"/>
            <a:ext cx="8229600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Assign the roles to our </a:t>
            </a:r>
            <a:r>
              <a:rPr lang="en-US" b="1" dirty="0" smtClean="0"/>
              <a:t>nodes</a:t>
            </a:r>
            <a:endParaRPr lang="en-US" dirty="0"/>
          </a:p>
        </p:txBody>
      </p:sp>
      <p:pic>
        <p:nvPicPr>
          <p:cNvPr id="6" name="Content Placeholder 5" descr="Cooking with Chef-29.jpg"/>
          <p:cNvPicPr>
            <a:picLocks noGrp="1" noChangeAspect="1"/>
          </p:cNvPicPr>
          <p:nvPr>
            <p:ph idx="1"/>
          </p:nvPr>
        </p:nvPicPr>
        <p:blipFill>
          <a:blip r:embed="rId2"/>
          <a:srcRect t="-37" b="-37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Run chef-</a:t>
            </a:r>
            <a:r>
              <a:rPr lang="en-US" b="1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</a:t>
            </a:r>
          </a:p>
          <a:p>
            <a:r>
              <a:rPr lang="en-US" dirty="0" smtClean="0">
                <a:latin typeface="Courier New"/>
              </a:rPr>
              <a:t>knife </a:t>
            </a:r>
            <a:r>
              <a:rPr lang="en-US" dirty="0" err="1" smtClean="0">
                <a:latin typeface="Courier New"/>
              </a:rPr>
              <a:t>ssh</a:t>
            </a:r>
            <a:endParaRPr lang="en-US" dirty="0" smtClean="0">
              <a:latin typeface="Courier New"/>
            </a:endParaRPr>
          </a:p>
          <a:p>
            <a:r>
              <a:rPr lang="en-US" dirty="0" smtClean="0">
                <a:latin typeface="Courier New"/>
              </a:rPr>
              <a:t>vagrant provision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CFEngine</a:t>
            </a:r>
            <a:r>
              <a:rPr lang="en-US" dirty="0" smtClean="0"/>
              <a:t>?</a:t>
            </a:r>
          </a:p>
          <a:p>
            <a:r>
              <a:rPr lang="en-US" dirty="0" smtClean="0"/>
              <a:t>Puppet?</a:t>
            </a:r>
          </a:p>
          <a:p>
            <a:r>
              <a:rPr lang="en-US" dirty="0" smtClean="0"/>
              <a:t>Chef?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provisioned and communicating with the Chef API</a:t>
            </a:r>
          </a:p>
          <a:p>
            <a:r>
              <a:rPr lang="en-US" dirty="0" smtClean="0"/>
              <a:t>Apache and Passenger installed with a default configuration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 installed and running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Deploying with Capistrano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Without Chef: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71</a:t>
            </a:fld>
            <a:endParaRPr lang="en-US"/>
          </a:p>
        </p:txBody>
      </p:sp>
      <p:pic>
        <p:nvPicPr>
          <p:cNvPr id="6" name="Picture 5" descr="Cooking with Chef-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2213"/>
            <a:ext cx="9144001" cy="1082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Deploying with </a:t>
            </a:r>
            <a:r>
              <a:rPr lang="en-US" b="1" dirty="0" smtClean="0"/>
              <a:t>Capistrano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Chef 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72</a:t>
            </a:fld>
            <a:endParaRPr lang="en-US"/>
          </a:p>
        </p:txBody>
      </p:sp>
      <p:pic>
        <p:nvPicPr>
          <p:cNvPr id="6" name="Picture 5" descr="Cooking with Chef-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151063"/>
            <a:ext cx="9144001" cy="3009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But wait, there's more</a:t>
            </a:r>
            <a:r>
              <a:rPr lang="en-US" b="1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Encrypted </a:t>
            </a:r>
            <a:r>
              <a:rPr lang="en-US" dirty="0" err="1" smtClean="0"/>
              <a:t>databags</a:t>
            </a:r>
            <a:endParaRPr lang="en-US" dirty="0" smtClean="0"/>
          </a:p>
          <a:p>
            <a:r>
              <a:rPr lang="en-US" dirty="0" smtClean="0"/>
              <a:t>Environments</a:t>
            </a:r>
          </a:p>
          <a:p>
            <a:r>
              <a:rPr lang="en-US" dirty="0" smtClean="0"/>
              <a:t>Lightweight Resources and Providers (LWRP)</a:t>
            </a:r>
          </a:p>
          <a:p>
            <a:r>
              <a:rPr lang="en-US" dirty="0" smtClean="0"/>
              <a:t>Exception and report handlers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Want more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http://community.opscode.com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http://wiki.opscode.com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Opscode Training Materials</a:t>
            </a:r>
            <a:endParaRPr lang="en-US" dirty="0" smtClean="0"/>
          </a:p>
          <a:p>
            <a:r>
              <a:rPr lang="en-US" dirty="0" smtClean="0"/>
              <a:t>#chef on </a:t>
            </a:r>
            <a:r>
              <a:rPr lang="en-US" dirty="0" err="1" smtClean="0"/>
              <a:t>irc.freenode.net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Want even more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http://foodfightshow.org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Episode 5: Getting Started with Chef</a:t>
            </a:r>
          </a:p>
          <a:p>
            <a:r>
              <a:rPr lang="en-US" dirty="0" smtClean="0">
                <a:hlinkClick r:id="rId3"/>
              </a:rPr>
              <a:t>ChefConf</a:t>
            </a:r>
            <a:r>
              <a:rPr lang="en-US" dirty="0" smtClean="0"/>
              <a:t> - May 15-17 in San Francisco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75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565" y="3194326"/>
            <a:ext cx="3810000" cy="317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Shameless </a:t>
            </a:r>
            <a:r>
              <a:rPr lang="en-US" b="1" dirty="0" smtClean="0"/>
              <a:t>Plugs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DevOpsDC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Washington DC MongoDB Users Group</a:t>
            </a:r>
            <a:endParaRPr lang="en-US" dirty="0" smtClean="0"/>
          </a:p>
          <a:p>
            <a:r>
              <a:rPr lang="en-US" dirty="0" err="1" smtClean="0"/>
              <a:t>CustomInk</a:t>
            </a:r>
            <a:r>
              <a:rPr lang="en-US" dirty="0" smtClean="0"/>
              <a:t> Friday Tech </a:t>
            </a:r>
            <a:r>
              <a:rPr lang="en-US" dirty="0" smtClean="0"/>
              <a:t>Lunches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@</a:t>
            </a:r>
            <a:r>
              <a:rPr lang="en-US" dirty="0" smtClean="0">
                <a:hlinkClick r:id="rId2"/>
              </a:rPr>
              <a:t>nathenharvey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nathenharvey.com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nharvey</a:t>
            </a:r>
            <a:r>
              <a:rPr lang="en-US" dirty="0" smtClean="0">
                <a:hlinkClick r:id="rId4"/>
              </a:rPr>
              <a:t>@customink.com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Wrong question!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 – use a systems integration framework</a:t>
            </a:r>
          </a:p>
          <a:p>
            <a:r>
              <a:rPr lang="en-US" dirty="0" smtClean="0"/>
              <a:t>YES – use one that works for your team</a:t>
            </a:r>
          </a:p>
          <a:p>
            <a:r>
              <a:rPr lang="en-US" dirty="0" smtClean="0"/>
              <a:t>YES – this is a talk about </a:t>
            </a:r>
            <a:r>
              <a:rPr lang="en-US" b="1" i="1" dirty="0" smtClean="0"/>
              <a:t>Chef</a:t>
            </a:r>
            <a:endParaRPr lang="en-US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Declarative – What, not how</a:t>
            </a:r>
          </a:p>
          <a:p>
            <a:r>
              <a:rPr lang="en-US" dirty="0" smtClean="0"/>
              <a:t>Idempotent – Only take action if required</a:t>
            </a:r>
          </a:p>
          <a:p>
            <a:r>
              <a:rPr lang="en-US" dirty="0" smtClean="0"/>
              <a:t>Convergent – Takes care of itself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@nathenharvey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Ink">
      <a:dk1>
        <a:srgbClr val="54301A"/>
      </a:dk1>
      <a:lt1>
        <a:sysClr val="window" lastClr="FFFFFF"/>
      </a:lt1>
      <a:dk2>
        <a:srgbClr val="F37321"/>
      </a:dk2>
      <a:lt2>
        <a:srgbClr val="FFFFFF"/>
      </a:lt2>
      <a:accent1>
        <a:srgbClr val="B28E5B"/>
      </a:accent1>
      <a:accent2>
        <a:srgbClr val="54301A"/>
      </a:accent2>
      <a:accent3>
        <a:srgbClr val="EE3524"/>
      </a:accent3>
      <a:accent4>
        <a:srgbClr val="8064A2"/>
      </a:accent4>
      <a:accent5>
        <a:srgbClr val="4BACC6"/>
      </a:accent5>
      <a:accent6>
        <a:srgbClr val="F79646"/>
      </a:accent6>
      <a:hlink>
        <a:srgbClr val="EE3524"/>
      </a:hlink>
      <a:folHlink>
        <a:srgbClr val="B28E5B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6771</TotalTime>
  <Words>1239</Words>
  <Application>Microsoft Macintosh PowerPoint</Application>
  <PresentationFormat>On-screen Show (4:3)</PresentationFormat>
  <Paragraphs>401</Paragraphs>
  <Slides>77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Office Theme</vt:lpstr>
      <vt:lpstr>The Joy of Cooking</vt:lpstr>
      <vt:lpstr>Agenda</vt:lpstr>
      <vt:lpstr>Infrastructure as Code</vt:lpstr>
      <vt:lpstr>Disposable Servers</vt:lpstr>
      <vt:lpstr>Evolution of Server Provisioning</vt:lpstr>
      <vt:lpstr>When should I use a systems integration framework?</vt:lpstr>
      <vt:lpstr>Which framework?</vt:lpstr>
      <vt:lpstr>Wrong question!</vt:lpstr>
      <vt:lpstr>Chef</vt:lpstr>
      <vt:lpstr>Building a Chef Project</vt:lpstr>
      <vt:lpstr>Resources</vt:lpstr>
      <vt:lpstr>Building a Chef Project</vt:lpstr>
      <vt:lpstr>Recipes</vt:lpstr>
      <vt:lpstr>Building a Chef Project</vt:lpstr>
      <vt:lpstr>Cookbooks</vt:lpstr>
      <vt:lpstr>Cookbooks</vt:lpstr>
      <vt:lpstr>Building a Chef Project</vt:lpstr>
      <vt:lpstr>Nodes</vt:lpstr>
      <vt:lpstr>Building a Chef Project</vt:lpstr>
      <vt:lpstr>Roles</vt:lpstr>
      <vt:lpstr>Roles</vt:lpstr>
      <vt:lpstr>Building a Chef Project</vt:lpstr>
      <vt:lpstr>What is Chef?</vt:lpstr>
      <vt:lpstr>What is Chef?</vt:lpstr>
      <vt:lpstr>knife</vt:lpstr>
      <vt:lpstr>What is Chef?</vt:lpstr>
      <vt:lpstr>ohai</vt:lpstr>
      <vt:lpstr>What is Chef?</vt:lpstr>
      <vt:lpstr>shef</vt:lpstr>
      <vt:lpstr>shef</vt:lpstr>
      <vt:lpstr>shef</vt:lpstr>
      <vt:lpstr>shef</vt:lpstr>
      <vt:lpstr>shef</vt:lpstr>
      <vt:lpstr>What is Chef?</vt:lpstr>
      <vt:lpstr>community.opscode.com</vt:lpstr>
      <vt:lpstr>Community Site</vt:lpstr>
      <vt:lpstr>Community Site</vt:lpstr>
      <vt:lpstr>Chef Deployment Options</vt:lpstr>
      <vt:lpstr>chef-solo</vt:lpstr>
      <vt:lpstr>chef-solo</vt:lpstr>
      <vt:lpstr>Chef Server</vt:lpstr>
      <vt:lpstr>Hosted Chef</vt:lpstr>
      <vt:lpstr>Private Chef</vt:lpstr>
      <vt:lpstr>Get started with Hosted Chef</vt:lpstr>
      <vt:lpstr>Client configuration</vt:lpstr>
      <vt:lpstr>chef-repo directory</vt:lpstr>
      <vt:lpstr>Verify setup</vt:lpstr>
      <vt:lpstr>Provision a server</vt:lpstr>
      <vt:lpstr>Vagrantfile</vt:lpstr>
      <vt:lpstr>Launch Vagrant &amp; Check In</vt:lpstr>
      <vt:lpstr>Initial set-up steps</vt:lpstr>
      <vt:lpstr>Provision for Rails</vt:lpstr>
      <vt:lpstr>Add passenger_apache2 cookbook</vt:lpstr>
      <vt:lpstr>Cookbook site install</vt:lpstr>
      <vt:lpstr>Add mysql cookbook</vt:lpstr>
      <vt:lpstr>Create a Cookbook</vt:lpstr>
      <vt:lpstr>Write our recipes</vt:lpstr>
      <vt:lpstr>Web Recipe</vt:lpstr>
      <vt:lpstr>Web Recipe</vt:lpstr>
      <vt:lpstr>Database Recipe</vt:lpstr>
      <vt:lpstr>Database Recipe</vt:lpstr>
      <vt:lpstr>Upload cookbooks to Chef server</vt:lpstr>
      <vt:lpstr>Create some roles</vt:lpstr>
      <vt:lpstr>base_ubuntu Role</vt:lpstr>
      <vt:lpstr>rubynation_web Role</vt:lpstr>
      <vt:lpstr>rubynation_db Role</vt:lpstr>
      <vt:lpstr>Upload the roles to the server</vt:lpstr>
      <vt:lpstr>Assign the roles to our nodes</vt:lpstr>
      <vt:lpstr>Run chef-client</vt:lpstr>
      <vt:lpstr>Review</vt:lpstr>
      <vt:lpstr>Deploying with Capistrano</vt:lpstr>
      <vt:lpstr>Deploying with Capistrano</vt:lpstr>
      <vt:lpstr>But wait, there's more!</vt:lpstr>
      <vt:lpstr>Want more?</vt:lpstr>
      <vt:lpstr>Want even more?</vt:lpstr>
      <vt:lpstr>Shameless Plugs</vt:lpstr>
      <vt:lpstr>Find Me</vt:lpstr>
    </vt:vector>
  </TitlesOfParts>
  <Company>Customink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 Anne Wright</dc:creator>
  <cp:lastModifiedBy>Nathen Harvey</cp:lastModifiedBy>
  <cp:revision>201</cp:revision>
  <cp:lastPrinted>2012-03-20T22:04:37Z</cp:lastPrinted>
  <dcterms:created xsi:type="dcterms:W3CDTF">2012-04-03T17:24:48Z</dcterms:created>
  <dcterms:modified xsi:type="dcterms:W3CDTF">2012-04-03T18:35:21Z</dcterms:modified>
</cp:coreProperties>
</file>