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</p:sldMasterIdLst>
  <p:notesMasterIdLst>
    <p:notesMasterId r:id="rId106"/>
  </p:notesMasterIdLst>
  <p:handoutMasterIdLst>
    <p:handoutMasterId r:id="rId107"/>
  </p:handoutMasterIdLst>
  <p:sldIdLst>
    <p:sldId id="256" r:id="rId6"/>
    <p:sldId id="889" r:id="rId7"/>
    <p:sldId id="890" r:id="rId8"/>
    <p:sldId id="891" r:id="rId9"/>
    <p:sldId id="892" r:id="rId10"/>
    <p:sldId id="893" r:id="rId11"/>
    <p:sldId id="894" r:id="rId12"/>
    <p:sldId id="259" r:id="rId13"/>
    <p:sldId id="357" r:id="rId14"/>
    <p:sldId id="819" r:id="rId15"/>
    <p:sldId id="820" r:id="rId16"/>
    <p:sldId id="821" r:id="rId17"/>
    <p:sldId id="822" r:id="rId18"/>
    <p:sldId id="824" r:id="rId19"/>
    <p:sldId id="825" r:id="rId20"/>
    <p:sldId id="826" r:id="rId21"/>
    <p:sldId id="829" r:id="rId22"/>
    <p:sldId id="830" r:id="rId23"/>
    <p:sldId id="837" r:id="rId24"/>
    <p:sldId id="838" r:id="rId25"/>
    <p:sldId id="839" r:id="rId26"/>
    <p:sldId id="840" r:id="rId27"/>
    <p:sldId id="841" r:id="rId28"/>
    <p:sldId id="558" r:id="rId29"/>
    <p:sldId id="669" r:id="rId30"/>
    <p:sldId id="670" r:id="rId31"/>
    <p:sldId id="671" r:id="rId32"/>
    <p:sldId id="673" r:id="rId33"/>
    <p:sldId id="725" r:id="rId34"/>
    <p:sldId id="726" r:id="rId35"/>
    <p:sldId id="728" r:id="rId36"/>
    <p:sldId id="732" r:id="rId37"/>
    <p:sldId id="676" r:id="rId38"/>
    <p:sldId id="871" r:id="rId39"/>
    <p:sldId id="677" r:id="rId40"/>
    <p:sldId id="872" r:id="rId41"/>
    <p:sldId id="874" r:id="rId42"/>
    <p:sldId id="873" r:id="rId43"/>
    <p:sldId id="875" r:id="rId44"/>
    <p:sldId id="731" r:id="rId45"/>
    <p:sldId id="734" r:id="rId46"/>
    <p:sldId id="735" r:id="rId47"/>
    <p:sldId id="736" r:id="rId48"/>
    <p:sldId id="737" r:id="rId49"/>
    <p:sldId id="738" r:id="rId50"/>
    <p:sldId id="739" r:id="rId51"/>
    <p:sldId id="740" r:id="rId52"/>
    <p:sldId id="678" r:id="rId53"/>
    <p:sldId id="685" r:id="rId54"/>
    <p:sldId id="686" r:id="rId55"/>
    <p:sldId id="687" r:id="rId56"/>
    <p:sldId id="895" r:id="rId57"/>
    <p:sldId id="877" r:id="rId58"/>
    <p:sldId id="749" r:id="rId59"/>
    <p:sldId id="746" r:id="rId60"/>
    <p:sldId id="755" r:id="rId61"/>
    <p:sldId id="756" r:id="rId62"/>
    <p:sldId id="760" r:id="rId63"/>
    <p:sldId id="761" r:id="rId64"/>
    <p:sldId id="762" r:id="rId65"/>
    <p:sldId id="765" r:id="rId66"/>
    <p:sldId id="766" r:id="rId67"/>
    <p:sldId id="780" r:id="rId68"/>
    <p:sldId id="781" r:id="rId69"/>
    <p:sldId id="878" r:id="rId70"/>
    <p:sldId id="786" r:id="rId71"/>
    <p:sldId id="788" r:id="rId72"/>
    <p:sldId id="789" r:id="rId73"/>
    <p:sldId id="790" r:id="rId74"/>
    <p:sldId id="791" r:id="rId75"/>
    <p:sldId id="792" r:id="rId76"/>
    <p:sldId id="793" r:id="rId77"/>
    <p:sldId id="794" r:id="rId78"/>
    <p:sldId id="796" r:id="rId79"/>
    <p:sldId id="795" r:id="rId80"/>
    <p:sldId id="797" r:id="rId81"/>
    <p:sldId id="771" r:id="rId82"/>
    <p:sldId id="772" r:id="rId83"/>
    <p:sldId id="776" r:id="rId84"/>
    <p:sldId id="777" r:id="rId85"/>
    <p:sldId id="802" r:id="rId86"/>
    <p:sldId id="803" r:id="rId87"/>
    <p:sldId id="804" r:id="rId88"/>
    <p:sldId id="805" r:id="rId89"/>
    <p:sldId id="712" r:id="rId90"/>
    <p:sldId id="714" r:id="rId91"/>
    <p:sldId id="715" r:id="rId92"/>
    <p:sldId id="719" r:id="rId93"/>
    <p:sldId id="812" r:id="rId94"/>
    <p:sldId id="720" r:id="rId95"/>
    <p:sldId id="721" r:id="rId96"/>
    <p:sldId id="722" r:id="rId97"/>
    <p:sldId id="723" r:id="rId98"/>
    <p:sldId id="902" r:id="rId99"/>
    <p:sldId id="900" r:id="rId100"/>
    <p:sldId id="899" r:id="rId101"/>
    <p:sldId id="901" r:id="rId102"/>
    <p:sldId id="896" r:id="rId103"/>
    <p:sldId id="898" r:id="rId104"/>
    <p:sldId id="897" r:id="rId105"/>
  </p:sldIdLst>
  <p:sldSz cx="12192000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977F9D45-667D-2C43-803D-16D2B0F01917}">
          <p14:sldIdLst>
            <p14:sldId id="256"/>
            <p14:sldId id="889"/>
          </p14:sldIdLst>
        </p14:section>
        <p14:section name="Introduction to Chef" id="{B7441D4B-EA4E-C140-8AF2-D2CD65BFD732}">
          <p14:sldIdLst>
            <p14:sldId id="890"/>
            <p14:sldId id="891"/>
            <p14:sldId id="892"/>
            <p14:sldId id="893"/>
            <p14:sldId id="894"/>
          </p14:sldIdLst>
        </p14:section>
        <p14:section name="Resources" id="{54C70F14-6D45-D241-BEF1-C7E42485777E}">
          <p14:sldIdLst>
            <p14:sldId id="259"/>
            <p14:sldId id="357"/>
            <p14:sldId id="819"/>
            <p14:sldId id="820"/>
            <p14:sldId id="821"/>
            <p14:sldId id="822"/>
            <p14:sldId id="824"/>
            <p14:sldId id="825"/>
            <p14:sldId id="826"/>
            <p14:sldId id="829"/>
            <p14:sldId id="830"/>
            <p14:sldId id="837"/>
            <p14:sldId id="838"/>
            <p14:sldId id="839"/>
            <p14:sldId id="840"/>
            <p14:sldId id="841"/>
            <p14:sldId id="558"/>
          </p14:sldIdLst>
        </p14:section>
        <p14:section name="Test Kitchen" id="{DF89AD90-BAF0-024A-8FB9-85B6915CE44E}">
          <p14:sldIdLst>
            <p14:sldId id="669"/>
            <p14:sldId id="670"/>
            <p14:sldId id="671"/>
            <p14:sldId id="673"/>
            <p14:sldId id="725"/>
            <p14:sldId id="726"/>
            <p14:sldId id="728"/>
            <p14:sldId id="732"/>
            <p14:sldId id="676"/>
            <p14:sldId id="871"/>
            <p14:sldId id="677"/>
            <p14:sldId id="872"/>
            <p14:sldId id="874"/>
            <p14:sldId id="873"/>
            <p14:sldId id="875"/>
            <p14:sldId id="731"/>
            <p14:sldId id="734"/>
            <p14:sldId id="735"/>
            <p14:sldId id="736"/>
            <p14:sldId id="737"/>
            <p14:sldId id="738"/>
            <p14:sldId id="739"/>
            <p14:sldId id="740"/>
            <p14:sldId id="678"/>
            <p14:sldId id="685"/>
            <p14:sldId id="686"/>
            <p14:sldId id="687"/>
            <p14:sldId id="895"/>
            <p14:sldId id="877"/>
            <p14:sldId id="749"/>
            <p14:sldId id="746"/>
            <p14:sldId id="755"/>
            <p14:sldId id="756"/>
          </p14:sldIdLst>
        </p14:section>
        <p14:section name="Serverspec" id="{3DABC35A-F458-EA4C-B98D-7F16D0DBEE64}">
          <p14:sldIdLst>
            <p14:sldId id="760"/>
            <p14:sldId id="761"/>
            <p14:sldId id="762"/>
            <p14:sldId id="765"/>
            <p14:sldId id="766"/>
            <p14:sldId id="780"/>
            <p14:sldId id="781"/>
            <p14:sldId id="878"/>
            <p14:sldId id="786"/>
            <p14:sldId id="788"/>
            <p14:sldId id="789"/>
            <p14:sldId id="790"/>
            <p14:sldId id="791"/>
            <p14:sldId id="792"/>
            <p14:sldId id="793"/>
            <p14:sldId id="794"/>
            <p14:sldId id="796"/>
            <p14:sldId id="795"/>
            <p14:sldId id="797"/>
            <p14:sldId id="771"/>
            <p14:sldId id="772"/>
            <p14:sldId id="776"/>
            <p14:sldId id="777"/>
          </p14:sldIdLst>
        </p14:section>
        <p14:section name="Chef Spec" id="{BCA1A2E6-9CAA-9647-80FE-5E21F97095B1}">
          <p14:sldIdLst>
            <p14:sldId id="802"/>
            <p14:sldId id="803"/>
            <p14:sldId id="804"/>
            <p14:sldId id="805"/>
            <p14:sldId id="712"/>
            <p14:sldId id="714"/>
            <p14:sldId id="715"/>
            <p14:sldId id="719"/>
          </p14:sldIdLst>
        </p14:section>
        <p14:section name="Following a Style Guide" id="{2E8E2AA6-B821-0747-9C30-216EB03A6365}">
          <p14:sldIdLst>
            <p14:sldId id="812"/>
            <p14:sldId id="720"/>
            <p14:sldId id="721"/>
            <p14:sldId id="722"/>
            <p14:sldId id="723"/>
          </p14:sldIdLst>
        </p14:section>
        <p14:section name="Closing" id="{D525A90D-0D9A-3342-8093-0A1CD3C71C32}">
          <p14:sldIdLst>
            <p14:sldId id="902"/>
            <p14:sldId id="900"/>
            <p14:sldId id="899"/>
            <p14:sldId id="901"/>
            <p14:sldId id="896"/>
            <p14:sldId id="898"/>
            <p14:sldId id="897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FD1"/>
    <a:srgbClr val="F0F0F0"/>
    <a:srgbClr val="015068"/>
    <a:srgbClr val="0885AC"/>
    <a:srgbClr val="076F91"/>
    <a:srgbClr val="076E8F"/>
    <a:srgbClr val="06698A"/>
    <a:srgbClr val="015168"/>
    <a:srgbClr val="00B0F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09" autoAdjust="0"/>
    <p:restoredTop sz="85997" autoAdjust="0"/>
  </p:normalViewPr>
  <p:slideViewPr>
    <p:cSldViewPr snapToGrid="0">
      <p:cViewPr>
        <p:scale>
          <a:sx n="90" d="100"/>
          <a:sy n="90" d="100"/>
        </p:scale>
        <p:origin x="-1608" y="-5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0"/>
    </p:cViewPr>
  </p:sorterViewPr>
  <p:notesViewPr>
    <p:cSldViewPr snapToGrid="0" showGuides="1">
      <p:cViewPr varScale="1">
        <p:scale>
          <a:sx n="82" d="100"/>
          <a:sy n="82" d="100"/>
        </p:scale>
        <p:origin x="-372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notesMaster" Target="notesMasters/notesMaster1.xml"/><Relationship Id="rId107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8" Type="http://schemas.openxmlformats.org/officeDocument/2006/relationships/printerSettings" Target="printerSettings/printerSettings1.bin"/><Relationship Id="rId109" Type="http://schemas.openxmlformats.org/officeDocument/2006/relationships/presProps" Target="presProp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110" Type="http://schemas.openxmlformats.org/officeDocument/2006/relationships/viewProps" Target="viewProps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11" Type="http://schemas.openxmlformats.org/officeDocument/2006/relationships/theme" Target="theme/theme1.xml"/><Relationship Id="rId112" Type="http://schemas.openxmlformats.org/officeDocument/2006/relationships/tableStyles" Target="tableStyle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100" Type="http://schemas.openxmlformats.org/officeDocument/2006/relationships/slide" Target="slides/slide95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60895-255A-1C4C-8A7B-48A6FCC47E92}" type="datetime1">
              <a:rPr lang="en-CA" smtClean="0">
                <a:latin typeface="Arial" panose="020B0604020202020204" pitchFamily="34" charset="0"/>
                <a:cs typeface="Arial" panose="020B0604020202020204" pitchFamily="34" charset="0"/>
              </a:rPr>
              <a:t>3/20/15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399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0CB99-47E3-46F4-AAEB-3919FBEFC0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1638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FFFB994-B51A-7449-B85A-B64DF9DCCDDC}" type="datetime1">
              <a:rPr lang="en-CA" smtClean="0"/>
              <a:pPr/>
              <a:t>3/20/15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263312-38AA-4E1E-B2B5-0F8F122B2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07159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363" rtl="0" eaLnBrk="1" latinLnBrk="0" hangingPunct="1">
      <a:lnSpc>
        <a:spcPct val="90000"/>
      </a:lnSpc>
      <a:spcAft>
        <a:spcPts val="333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12981" indent="-105829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28070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82846" indent="-146838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615132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96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driver:</a:t>
            </a:r>
          </a:p>
          <a:p>
            <a:r>
              <a:rPr lang="en-US" dirty="0" smtClean="0"/>
              <a:t>  name: ec2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aws_access_key_id</a:t>
            </a:r>
            <a:r>
              <a:rPr lang="en-US" dirty="0" smtClean="0"/>
              <a:t>: &lt;%= ENV['AWS_ACCESS_KEY_ID'] %&gt;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aws_secret_access_key</a:t>
            </a:r>
            <a:r>
              <a:rPr lang="en-US" dirty="0" smtClean="0"/>
              <a:t>: &lt;%= ENV['AWS_SECRET_ACCESS_KEY'] %&gt;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aws_ssh_key_id</a:t>
            </a:r>
            <a:r>
              <a:rPr lang="en-US" dirty="0" smtClean="0"/>
              <a:t>: &lt;%= ENV['AWS_KEYPAIR_NAME'] %&gt;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ssh_key</a:t>
            </a:r>
            <a:r>
              <a:rPr lang="en-US" dirty="0" smtClean="0"/>
              <a:t>: &lt;%= ENV['AWS_KEY_PATH'] %&gt;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availability_zone</a:t>
            </a:r>
            <a:r>
              <a:rPr lang="en-US" dirty="0" smtClean="0"/>
              <a:t>: &lt;%= ENV['AWS_AVAILABILITY_ZONE'] %&gt;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%s/6.5/6.4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99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 Use proper syntax / 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58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the it</a:t>
            </a:r>
            <a:r>
              <a:rPr lang="en-US" baseline="0" dirty="0" smtClean="0"/>
              <a:t> stanzas for the rest of the things and see them in a pending state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describe 'apache' do</a:t>
            </a:r>
          </a:p>
          <a:p>
            <a:r>
              <a:rPr lang="en-US" baseline="0" dirty="0" smtClean="0"/>
              <a:t>  …</a:t>
            </a:r>
          </a:p>
          <a:p>
            <a:r>
              <a:rPr lang="en-US" baseline="0" dirty="0" smtClean="0"/>
              <a:t>  it "is running"</a:t>
            </a:r>
          </a:p>
          <a:p>
            <a:r>
              <a:rPr lang="en-US" baseline="0" dirty="0" smtClean="0"/>
              <a:t>  it "is configured to run when the server reboots"</a:t>
            </a:r>
          </a:p>
          <a:p>
            <a:r>
              <a:rPr lang="en-US" baseline="0" dirty="0" smtClean="0"/>
              <a:t>  it "displays our home page"</a:t>
            </a:r>
          </a:p>
          <a:p>
            <a:r>
              <a:rPr lang="en-US" baseline="0" dirty="0" smtClean="0"/>
              <a:t>  it "returns a proper response code"</a:t>
            </a:r>
          </a:p>
          <a:p>
            <a:r>
              <a:rPr lang="en-US" baseline="0" dirty="0" smtClean="0"/>
              <a:t>  it "is listening on the proper port"</a:t>
            </a:r>
          </a:p>
          <a:p>
            <a:r>
              <a:rPr lang="en-US" baseline="0" dirty="0" smtClean="0"/>
              <a:t>end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309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the students answer</a:t>
            </a:r>
            <a:r>
              <a:rPr lang="en-US" baseline="0" dirty="0" smtClean="0"/>
              <a:t> the questions add tests to your </a:t>
            </a:r>
            <a:r>
              <a:rPr lang="en-US" baseline="0" dirty="0" err="1" smtClean="0"/>
              <a:t>serverspec</a:t>
            </a:r>
            <a:r>
              <a:rPr lang="en-US" baseline="0" dirty="0" smtClean="0"/>
              <a:t>.  It might look something like this which will work and show the tests a “pending”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describe 'apache' do</a:t>
            </a:r>
          </a:p>
          <a:p>
            <a:r>
              <a:rPr lang="en-US" baseline="0" dirty="0" smtClean="0"/>
              <a:t>  it "is awesome" do</a:t>
            </a:r>
          </a:p>
          <a:p>
            <a:r>
              <a:rPr lang="en-US" baseline="0" dirty="0" smtClean="0"/>
              <a:t>    expect(true).to </a:t>
            </a:r>
            <a:r>
              <a:rPr lang="en-US" baseline="0" dirty="0" err="1" smtClean="0"/>
              <a:t>eq</a:t>
            </a:r>
            <a:r>
              <a:rPr lang="en-US" baseline="0" dirty="0" smtClean="0"/>
              <a:t> true</a:t>
            </a:r>
          </a:p>
          <a:p>
            <a:r>
              <a:rPr lang="en-US" baseline="0" dirty="0" smtClean="0"/>
              <a:t>  end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it "is installed" do</a:t>
            </a:r>
          </a:p>
          <a:p>
            <a:r>
              <a:rPr lang="en-US" baseline="0" dirty="0" smtClean="0"/>
              <a:t>    expect(package "</a:t>
            </a:r>
            <a:r>
              <a:rPr lang="en-US" baseline="0" dirty="0" err="1" smtClean="0"/>
              <a:t>httpd</a:t>
            </a:r>
            <a:r>
              <a:rPr lang="en-US" baseline="0" dirty="0" smtClean="0"/>
              <a:t>").to </a:t>
            </a:r>
            <a:r>
              <a:rPr lang="en-US" baseline="0" dirty="0" err="1" smtClean="0"/>
              <a:t>be_installed</a:t>
            </a:r>
            <a:endParaRPr lang="en-US" baseline="0" dirty="0" smtClean="0"/>
          </a:p>
          <a:p>
            <a:r>
              <a:rPr lang="en-US" baseline="0" dirty="0" smtClean="0"/>
              <a:t>  end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it "is running"</a:t>
            </a:r>
          </a:p>
          <a:p>
            <a:r>
              <a:rPr lang="en-US" baseline="0" dirty="0" smtClean="0"/>
              <a:t>  it "is configured to run when the server reboots"</a:t>
            </a:r>
          </a:p>
          <a:p>
            <a:r>
              <a:rPr lang="en-US" baseline="0" dirty="0" smtClean="0"/>
              <a:t>  it "displays our home page"</a:t>
            </a:r>
          </a:p>
          <a:p>
            <a:r>
              <a:rPr lang="en-US" baseline="0" dirty="0" smtClean="0"/>
              <a:t>  it "returns a proper response code"</a:t>
            </a:r>
          </a:p>
          <a:p>
            <a:r>
              <a:rPr lang="en-US" baseline="0" dirty="0" smtClean="0"/>
              <a:t>  it "is listening on the proper port"</a:t>
            </a:r>
          </a:p>
          <a:p>
            <a:r>
              <a:rPr lang="en-US" baseline="0" dirty="0" smtClean="0"/>
              <a:t>end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082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Chef is all about taking advantage of the revolution in computing – to allow automation to take care of the boring stuff and let your employees focus on building your business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Software is eating the world – Every business is becoming a software business</a:t>
            </a:r>
          </a:p>
          <a:p>
            <a:pPr marL="627063" lvl="1" indent="-171450"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John Deere – if you would have told them 50 years ago a tractor company would need to ship remote controlled combines that had wifi hotspots, they would have thought you were crazy.</a:t>
            </a:r>
          </a:p>
          <a:p>
            <a:pPr marL="627063" lvl="1" indent="-171450"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Taxi</a:t>
            </a:r>
            <a:r>
              <a:rPr lang="ja-JP" altLang="en-US">
                <a:latin typeface="Calibri" charset="0"/>
              </a:rPr>
              <a:t>’</a:t>
            </a:r>
            <a:r>
              <a:rPr lang="en-US">
                <a:latin typeface="Calibri" charset="0"/>
              </a:rPr>
              <a:t>s – Random people with random cars disrupt an entire industry – all through software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How does this happen? By shipping more software, more quickly.</a:t>
            </a:r>
          </a:p>
          <a:p>
            <a:pPr marL="627063" lvl="1" indent="-171450"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**Be careful about term DevOps** - change if necessary</a:t>
            </a:r>
          </a:p>
          <a:p>
            <a:pPr marL="627063" lvl="1" indent="-171450"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Blocker always happens at handoff – devs are smart, IT is smart, but when you have one hand off to the other, you have problems</a:t>
            </a:r>
          </a:p>
          <a:p>
            <a:pPr marL="627063" lvl="1" indent="-171450"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If Devs had their way, everything would always change</a:t>
            </a:r>
          </a:p>
          <a:p>
            <a:pPr marL="627063" lvl="1" indent="-171450"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If IT had their way, everything would be infinitely stable (and never change)</a:t>
            </a:r>
          </a:p>
          <a:p>
            <a:pPr marL="627063" lvl="1" indent="-171450"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Solution is to bring them together earlier, and get everyone running in the same direction</a:t>
            </a:r>
          </a:p>
          <a:p>
            <a:pPr marL="627063" lvl="1" indent="-171450"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This is what Chef does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We</a:t>
            </a:r>
            <a:r>
              <a:rPr lang="ja-JP" altLang="en-US">
                <a:latin typeface="Calibri" charset="0"/>
              </a:rPr>
              <a:t>’</a:t>
            </a:r>
            <a:r>
              <a:rPr lang="en-US">
                <a:latin typeface="Calibri" charset="0"/>
              </a:rPr>
              <a:t>re not doing this alone</a:t>
            </a:r>
          </a:p>
          <a:p>
            <a:pPr marL="627063" lvl="1" indent="-171450"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We</a:t>
            </a:r>
            <a:r>
              <a:rPr lang="ja-JP" altLang="en-US">
                <a:latin typeface="Calibri" charset="0"/>
              </a:rPr>
              <a:t>’</a:t>
            </a:r>
            <a:r>
              <a:rPr lang="en-US">
                <a:latin typeface="Calibri" charset="0"/>
              </a:rPr>
              <a:t>re working with the biggest names in cloud, services and technology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We</a:t>
            </a:r>
            <a:r>
              <a:rPr lang="ja-JP" altLang="en-US">
                <a:latin typeface="Calibri" charset="0"/>
              </a:rPr>
              <a:t>’</a:t>
            </a:r>
            <a:r>
              <a:rPr lang="en-US">
                <a:latin typeface="Calibri" charset="0"/>
              </a:rPr>
              <a:t>re growing really quickly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And we</a:t>
            </a:r>
            <a:r>
              <a:rPr lang="ja-JP" altLang="en-US">
                <a:latin typeface="Calibri" charset="0"/>
              </a:rPr>
              <a:t>’</a:t>
            </a:r>
            <a:r>
              <a:rPr lang="en-US">
                <a:latin typeface="Calibri" charset="0"/>
              </a:rPr>
              <a:t>re global</a:t>
            </a:r>
          </a:p>
          <a:p>
            <a:pPr>
              <a:spcBef>
                <a:spcPct val="0"/>
              </a:spcBef>
              <a:buFontTx/>
              <a:buChar char="-"/>
            </a:pPr>
            <a:endParaRPr lang="en-US">
              <a:latin typeface="Calibri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BF550B4-19E5-B54C-A6D7-8D6155682E9A}" type="slidenum">
              <a:rPr lang="en-US" sz="1200">
                <a:latin typeface="Calibri" charset="0"/>
              </a:rPr>
              <a:pPr/>
              <a:t>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 136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7" name="Shape 137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marL="444500" indent="-3429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900113" indent="-3429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455613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455613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455613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455613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ts val="500"/>
              </a:spcBef>
              <a:buClr>
                <a:srgbClr val="1F497D"/>
              </a:buClr>
              <a:buSzPct val="25000"/>
              <a:buFontTx/>
              <a:buChar char="-"/>
            </a:pPr>
            <a:r>
              <a:rPr lang="en-US" sz="2400">
                <a:solidFill>
                  <a:srgbClr val="1F497D"/>
                </a:solidFill>
                <a:latin typeface="Helvetica Neue" charset="0"/>
                <a:cs typeface="Helvetica Neue" charset="0"/>
                <a:sym typeface="Helvetica Neue" charset="0"/>
              </a:rPr>
              <a:t>I mentioned how software is changing the world – this is how</a:t>
            </a:r>
          </a:p>
          <a:p>
            <a:pPr lvl="1">
              <a:spcBef>
                <a:spcPts val="500"/>
              </a:spcBef>
              <a:buClr>
                <a:srgbClr val="1F497D"/>
              </a:buClr>
              <a:buSzPct val="25000"/>
              <a:buFontTx/>
              <a:buChar char="-"/>
            </a:pPr>
            <a:r>
              <a:rPr lang="en-US" sz="2400">
                <a:solidFill>
                  <a:srgbClr val="1F497D"/>
                </a:solidFill>
                <a:latin typeface="Helvetica Neue" charset="0"/>
                <a:cs typeface="Helvetica Neue" charset="0"/>
                <a:sym typeface="Helvetica Neue" charset="0"/>
              </a:rPr>
              <a:t>Requirements come into your business</a:t>
            </a:r>
            <a:endParaRPr lang="en-US" sz="1800">
              <a:sym typeface="Helvetica Neue" charset="0"/>
            </a:endParaRPr>
          </a:p>
          <a:p>
            <a:pPr lvl="1">
              <a:spcBef>
                <a:spcPts val="500"/>
              </a:spcBef>
              <a:buClr>
                <a:srgbClr val="1F497D"/>
              </a:buClr>
              <a:buSzPct val="25000"/>
              <a:buFontTx/>
              <a:buChar char="-"/>
            </a:pPr>
            <a:r>
              <a:rPr lang="en-US" sz="1800">
                <a:sym typeface="Helvetica Neue" charset="0"/>
              </a:rPr>
              <a:t>You walk through this process – build test, ship and run – and produce business improvements – but you’re not done</a:t>
            </a:r>
          </a:p>
          <a:p>
            <a:pPr lvl="1">
              <a:spcBef>
                <a:spcPts val="500"/>
              </a:spcBef>
              <a:buClr>
                <a:srgbClr val="1F497D"/>
              </a:buClr>
              <a:buSzPct val="25000"/>
              <a:buFontTx/>
              <a:buChar char="-"/>
            </a:pPr>
            <a:r>
              <a:rPr lang="en-US" sz="1800">
                <a:sym typeface="Helvetica Neue" charset="0"/>
              </a:rPr>
              <a:t>It’s not meaningful until it gets out to customers – via infrastructure and cloud/data center</a:t>
            </a:r>
          </a:p>
          <a:p>
            <a:pPr>
              <a:spcBef>
                <a:spcPts val="500"/>
              </a:spcBef>
              <a:buClr>
                <a:srgbClr val="1F497D"/>
              </a:buClr>
              <a:buSzPct val="25000"/>
              <a:buFontTx/>
              <a:buChar char="-"/>
            </a:pPr>
            <a:r>
              <a:rPr lang="en-US" sz="1800">
                <a:sym typeface="Helvetica Neue" charset="0"/>
              </a:rPr>
              <a:t>Chef helps at each one of these steps</a:t>
            </a:r>
          </a:p>
          <a:p>
            <a:pPr lvl="1">
              <a:spcBef>
                <a:spcPts val="500"/>
              </a:spcBef>
              <a:buClr>
                <a:srgbClr val="1F497D"/>
              </a:buClr>
              <a:buSzPct val="25000"/>
              <a:buFontTx/>
              <a:buChar char="-"/>
            </a:pPr>
            <a:r>
              <a:rPr lang="en-US" sz="2400">
                <a:sym typeface="Helvetica Neue" charset="0"/>
              </a:rPr>
              <a:t>Helps you build, test ship and run</a:t>
            </a:r>
          </a:p>
          <a:p>
            <a:pPr lvl="1">
              <a:spcBef>
                <a:spcPts val="500"/>
              </a:spcBef>
              <a:buClr>
                <a:srgbClr val="1F497D"/>
              </a:buClr>
              <a:buSzPct val="25000"/>
              <a:buFontTx/>
              <a:buChar char="-"/>
            </a:pPr>
            <a:r>
              <a:rPr lang="en-US" sz="2400">
                <a:sym typeface="Helvetica Neue" charset="0"/>
              </a:rPr>
              <a:t>Helps you bring it to customers</a:t>
            </a:r>
          </a:p>
          <a:p>
            <a:pPr>
              <a:spcBef>
                <a:spcPts val="500"/>
              </a:spcBef>
              <a:buClr>
                <a:srgbClr val="1F497D"/>
              </a:buClr>
              <a:buSzPct val="25000"/>
              <a:buFontTx/>
              <a:buChar char="-"/>
            </a:pPr>
            <a:r>
              <a:rPr lang="en-US" sz="2400">
                <a:sym typeface="Helvetica Neue" charset="0"/>
              </a:rPr>
              <a:t>Chef is automation and velocity</a:t>
            </a:r>
            <a:endParaRPr lang="en-US" sz="2400">
              <a:solidFill>
                <a:srgbClr val="1F497D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You may have heard DevOps is complicated, that the tools require a lot of training</a:t>
            </a:r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Let me show you what it looks like</a:t>
            </a:r>
          </a:p>
          <a:p>
            <a:pPr marL="627063" lvl="1" indent="-171450"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The item on the left is clear as day – you install a webserver, you set the permissions, and then you start it.</a:t>
            </a:r>
          </a:p>
          <a:p>
            <a:pPr marL="627063" lvl="1" indent="-171450"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No more complicated on Windows – you set a role, install a webserver, configure, and start it</a:t>
            </a:r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Automation is not complicated and it documents everything!</a:t>
            </a:r>
          </a:p>
          <a:p>
            <a:pPr marL="627063" lvl="1" indent="-171450"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Let</a:t>
            </a:r>
            <a:r>
              <a:rPr lang="ja-JP" altLang="en-US">
                <a:latin typeface="Calibri" charset="0"/>
              </a:rPr>
              <a:t>’</a:t>
            </a:r>
            <a:r>
              <a:rPr lang="en-US">
                <a:latin typeface="Calibri" charset="0"/>
              </a:rPr>
              <a:t>s say you</a:t>
            </a:r>
            <a:r>
              <a:rPr lang="ja-JP" altLang="en-US">
                <a:latin typeface="Calibri" charset="0"/>
              </a:rPr>
              <a:t>’</a:t>
            </a:r>
            <a:r>
              <a:rPr lang="en-US">
                <a:latin typeface="Calibri" charset="0"/>
              </a:rPr>
              <a:t>re doing an audit – can you tell me who the owner for your httpd instances are? Absolutely – written right there in code.</a:t>
            </a:r>
          </a:p>
          <a:p>
            <a:pPr marL="627063" lvl="1" indent="-171450"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You don</a:t>
            </a:r>
            <a:r>
              <a:rPr lang="ja-JP" altLang="en-US">
                <a:latin typeface="Calibri" charset="0"/>
              </a:rPr>
              <a:t>’</a:t>
            </a:r>
            <a:r>
              <a:rPr lang="en-US">
                <a:latin typeface="Calibri" charset="0"/>
              </a:rPr>
              <a:t>t have to go find the person who installed it four years ago and understand what went on</a:t>
            </a:r>
          </a:p>
          <a:p>
            <a:pPr marL="627063" lvl="1" indent="-171450">
              <a:spcBef>
                <a:spcPct val="0"/>
              </a:spcBef>
              <a:buFontTx/>
              <a:buChar char="-"/>
            </a:pPr>
            <a:endParaRPr lang="en-US">
              <a:latin typeface="Calibri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E814AA-55E6-FF4D-90CA-78ED0C41303A}" type="slidenum">
              <a:rPr lang="en-US" sz="1200">
                <a:latin typeface="Calibri" charset="0"/>
              </a:rPr>
              <a:pPr/>
              <a:t>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Going one level deeper, here</a:t>
            </a:r>
            <a:r>
              <a:rPr lang="ja-JP" altLang="en-US">
                <a:latin typeface="Calibri" charset="0"/>
              </a:rPr>
              <a:t>’</a:t>
            </a:r>
            <a:r>
              <a:rPr lang="en-US">
                <a:latin typeface="Calibri" charset="0"/>
              </a:rPr>
              <a:t>s how Chef works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You implement your infrastructure as readable, simple code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You commit it to a revision control system (Git, SVN) so you can always go back and know what changed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Once you</a:t>
            </a:r>
            <a:r>
              <a:rPr lang="ja-JP" altLang="en-US">
                <a:latin typeface="Calibri" charset="0"/>
              </a:rPr>
              <a:t>’</a:t>
            </a:r>
            <a:r>
              <a:rPr lang="en-US">
                <a:latin typeface="Calibri" charset="0"/>
              </a:rPr>
              <a:t>re ready, you push that code to the Chef server – sets the policy.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Then every node checks back in and asks </a:t>
            </a:r>
            <a:r>
              <a:rPr lang="ja-JP" altLang="en-US">
                <a:latin typeface="Calibri" charset="0"/>
              </a:rPr>
              <a:t>“</a:t>
            </a:r>
            <a:r>
              <a:rPr lang="en-US">
                <a:latin typeface="Calibri" charset="0"/>
              </a:rPr>
              <a:t>Am I in compliance with my policy?</a:t>
            </a:r>
            <a:r>
              <a:rPr lang="ja-JP" altLang="en-US">
                <a:latin typeface="Calibri" charset="0"/>
              </a:rPr>
              <a:t>”</a:t>
            </a:r>
            <a:r>
              <a:rPr lang="en-US">
                <a:latin typeface="Calibri" charset="0"/>
              </a:rPr>
              <a:t> (once every 15 minutes by default)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Chef server says yes, or no, and here</a:t>
            </a:r>
            <a:r>
              <a:rPr lang="ja-JP" altLang="en-US">
                <a:latin typeface="Calibri" charset="0"/>
              </a:rPr>
              <a:t>’</a:t>
            </a:r>
            <a:r>
              <a:rPr lang="en-US">
                <a:latin typeface="Calibri" charset="0"/>
              </a:rPr>
              <a:t>s how to get there, and the node goes and updates itself according to its instructions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And you</a:t>
            </a:r>
            <a:r>
              <a:rPr lang="ja-JP" altLang="en-US">
                <a:latin typeface="Calibri" charset="0"/>
              </a:rPr>
              <a:t>’</a:t>
            </a:r>
            <a:r>
              <a:rPr lang="en-US">
                <a:latin typeface="Calibri" charset="0"/>
              </a:rPr>
              <a:t>re done – we do this for organizations who have MILLIONS of nodes running against Chef.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F71DEB-5386-BD41-9D40-83BF681E1FB3}" type="slidenum">
              <a:rPr lang="en-US" sz="1200">
                <a:latin typeface="Calibri" charset="0"/>
              </a:rPr>
              <a:pPr/>
              <a:t>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People sit on different continuums of continuous delivery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We can do any level of CD</a:t>
            </a:r>
          </a:p>
          <a:p>
            <a:pPr marL="627063" lvl="1" indent="-171450"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Have a full deck we can dive into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Bring IT infrastructure and App together as a core benefit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Start on the left – you need change</a:t>
            </a:r>
          </a:p>
          <a:p>
            <a:pPr marL="627063" lvl="1" indent="-171450"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Bring these requirements into building your app</a:t>
            </a:r>
          </a:p>
          <a:p>
            <a:pPr marL="627063" lvl="1" indent="-171450"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Commit the changes</a:t>
            </a:r>
          </a:p>
          <a:p>
            <a:pPr marL="627063" lvl="1" indent="-171450"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Go through automated acceptance testing</a:t>
            </a:r>
          </a:p>
          <a:p>
            <a:pPr marL="627063" lvl="1" indent="-171450"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Then go through automated capacity testing</a:t>
            </a:r>
          </a:p>
          <a:p>
            <a:pPr marL="627063" lvl="1" indent="-171450"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Have humans come in to review the tests at a manual phase</a:t>
            </a:r>
          </a:p>
          <a:p>
            <a:pPr marL="627063" lvl="1" indent="-171450"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Then final compliance testing</a:t>
            </a:r>
          </a:p>
          <a:p>
            <a:pPr marL="627063" lvl="1" indent="-171450"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Finally, manual decision to go/no-go</a:t>
            </a:r>
          </a:p>
          <a:p>
            <a:pPr marL="627063" lvl="1" indent="-171450"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And goes out the door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This means two things</a:t>
            </a:r>
          </a:p>
          <a:p>
            <a:pPr marL="627063" lvl="1" indent="-171450"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#1 You IT &amp; Dev departments get unblocked</a:t>
            </a:r>
          </a:p>
          <a:p>
            <a:pPr marL="627063" lvl="1" indent="-171450"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#2 Your business can respond to customers 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>
                <a:latin typeface="Calibri" charset="0"/>
              </a:rPr>
              <a:t>Chef empowers everything you see here!</a:t>
            </a:r>
          </a:p>
          <a:p>
            <a:pPr>
              <a:spcBef>
                <a:spcPct val="0"/>
              </a:spcBef>
              <a:buFontTx/>
              <a:buChar char="-"/>
            </a:pPr>
            <a:endParaRPr lang="en-US">
              <a:latin typeface="Calibri" charset="0"/>
            </a:endParaRPr>
          </a:p>
          <a:p>
            <a:pPr>
              <a:spcBef>
                <a:spcPct val="0"/>
              </a:spcBef>
              <a:buFontTx/>
              <a:buChar char="-"/>
            </a:pPr>
            <a:endParaRPr lang="en-US">
              <a:latin typeface="Calibri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C3ECB7-ABDF-8C4B-AA46-A2ACA8090FBF}" type="slidenum">
              <a:rPr lang="en-US" sz="1200">
                <a:latin typeface="Calibri" charset="0"/>
              </a:rPr>
              <a:pPr/>
              <a:t>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46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course, there are lots</a:t>
            </a:r>
            <a:r>
              <a:rPr lang="en-US" baseline="0" dirty="0" smtClean="0"/>
              <a:t> of different types of resources that come with Chef</a:t>
            </a:r>
          </a:p>
          <a:p>
            <a:endParaRPr lang="en-US" baseline="0" dirty="0" smtClean="0"/>
          </a:p>
          <a:p>
            <a:r>
              <a:rPr lang="en-US" baseline="0" dirty="0" smtClean="0"/>
              <a:t>View them all on </a:t>
            </a:r>
            <a:r>
              <a:rPr lang="en-US" baseline="0" dirty="0" err="1" smtClean="0"/>
              <a:t>docs.chef.io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resources.html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915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954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chef.com" TargetMode="External"/><Relationship Id="rId4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44022"/>
            <a:ext cx="8229600" cy="1003163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60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3011686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2260314" y="3507225"/>
            <a:ext cx="8229600" cy="553998"/>
          </a:xfrm>
        </p:spPr>
        <p:txBody>
          <a:bodyPr wrap="square" lIns="91440" tIns="91440" rIns="91440" bIns="91440">
            <a:normAutofit/>
          </a:bodyPr>
          <a:lstStyle>
            <a:lvl1pPr marL="0" indent="0">
              <a:buNone/>
              <a:defRPr sz="24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231775" indent="0">
              <a:buNone/>
              <a:defRPr sz="1600" b="1"/>
            </a:lvl2pPr>
            <a:lvl3pPr marL="457200" indent="0">
              <a:buNone/>
              <a:defRPr sz="1600" b="1"/>
            </a:lvl3pPr>
            <a:lvl4pPr marL="630238" indent="0">
              <a:buNone/>
              <a:defRPr sz="1600" b="1"/>
            </a:lvl4pPr>
            <a:lvl5pPr marL="801687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endParaRPr lang="en-US" sz="1000" dirty="0" smtClean="0">
              <a:solidFill>
                <a:schemeClr val="accent3">
                  <a:lumMod val="50000"/>
                </a:schemeClr>
              </a:solidFill>
              <a:latin typeface="+mn-lt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7937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Two Images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57200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181344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, wrapped i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Two Images, wrapped in bullets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57199" y="1142999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6160237" y="1142542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6181344" y="5486400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457200" y="5486400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57200" y="2240280"/>
            <a:ext cx="5486400" cy="30632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181344" y="2240280"/>
            <a:ext cx="5486400" cy="30632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43000"/>
            <a:ext cx="11201400" cy="5257800"/>
          </a:xfrm>
          <a:ln>
            <a:solidFill>
              <a:schemeClr val="tx1"/>
            </a:solidFill>
            <a:prstDash val="dash"/>
          </a:ln>
        </p:spPr>
        <p:txBody>
          <a:bodyPr lIns="91440">
            <a:normAutofit/>
          </a:bodyPr>
          <a:lstStyle>
            <a:lvl1pPr marL="0" indent="0">
              <a:buNone/>
              <a:defRPr baseline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42608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with Bullets Below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43000"/>
            <a:ext cx="11201400" cy="2587752"/>
          </a:xfrm>
          <a:ln>
            <a:solidFill>
              <a:schemeClr val="tx1"/>
            </a:solidFill>
            <a:prstDash val="dash"/>
          </a:ln>
        </p:spPr>
        <p:txBody>
          <a:bodyPr lIns="91440" rIns="9144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3931920"/>
            <a:ext cx="11201400" cy="2587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50850" y="1114425"/>
            <a:ext cx="11233150" cy="26384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Image with Bullets Below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3931920"/>
            <a:ext cx="11201400" cy="2587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Revealing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with Revealing Bullets Below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43000"/>
            <a:ext cx="11201400" cy="2587752"/>
          </a:xfrm>
          <a:ln>
            <a:solidFill>
              <a:schemeClr val="tx1"/>
            </a:solidFill>
            <a:prstDash val="dash"/>
          </a:ln>
        </p:spPr>
        <p:txBody>
          <a:bodyPr lIns="91440" rIns="9144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3931920"/>
            <a:ext cx="11201400" cy="2587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6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4471416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968875" y="6350000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47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Filename Reveal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Filename Reveal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968875" y="6350000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4471416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81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xmlns:p14="http://schemas.microsoft.com/office/powerpoint/2010/main"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Bullets Below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4215384"/>
            <a:ext cx="11201400" cy="2194560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1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2194560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968875" y="6345936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4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Bullets Left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81344" y="1837944"/>
            <a:ext cx="5486400" cy="4471416"/>
          </a:xfrm>
          <a:ln cap="sq"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1837944"/>
            <a:ext cx="5486400" cy="4471416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- Creative Commons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44022"/>
            <a:ext cx="8229600" cy="1003163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60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3011686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2260314" y="3507225"/>
            <a:ext cx="8229600" cy="553998"/>
          </a:xfrm>
        </p:spPr>
        <p:txBody>
          <a:bodyPr wrap="square" lIns="91440" tIns="91440" rIns="91440" bIns="91440">
            <a:normAutofit/>
          </a:bodyPr>
          <a:lstStyle>
            <a:lvl1pPr marL="0" indent="0">
              <a:buNone/>
              <a:defRPr sz="24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231775" indent="0">
              <a:buNone/>
              <a:defRPr sz="1600" b="1"/>
            </a:lvl2pPr>
            <a:lvl3pPr marL="457200" indent="0">
              <a:buNone/>
              <a:defRPr sz="1600" b="1"/>
            </a:lvl3pPr>
            <a:lvl4pPr marL="630238" indent="0">
              <a:buNone/>
              <a:defRPr sz="1600" b="1"/>
            </a:lvl4pPr>
            <a:lvl5pPr marL="801687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endParaRPr lang="en-US" sz="1000" dirty="0" smtClean="0">
              <a:solidFill>
                <a:schemeClr val="accent3">
                  <a:lumMod val="50000"/>
                </a:schemeClr>
              </a:solidFill>
              <a:latin typeface="+mn-lt"/>
              <a:cs typeface="Courier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790459" y="6336158"/>
            <a:ext cx="45720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Chef Fundamentals by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Chef Software, Inc.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 is licensed under a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hlinkClick r:id="rId4"/>
              </a:rPr>
              <a:t>Creative Commons Attribution-ShareAlike 4.0 International License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7" name="Picture 6" descr="by-sa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3700" y="5870331"/>
            <a:ext cx="1228344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4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Comm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7200" y="1143000"/>
            <a:ext cx="11201400" cy="7955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wrap="square" lIns="91440" tIns="45720" rIns="91440" bIns="45720" rtlCol="0">
            <a:noAutofit/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2011680"/>
            <a:ext cx="11201400" cy="429768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/>
          <a:lstStyle>
            <a:lvl1pPr marL="0" indent="0">
              <a:buNone/>
              <a:defRPr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Code with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1054341" y="1225296"/>
            <a:ext cx="10571163" cy="547077"/>
          </a:xfrm>
        </p:spPr>
        <p:txBody>
          <a:bodyPr lIns="91440" tIns="0" rIns="91440" bIns="0"/>
          <a:lstStyle>
            <a:lvl1pPr marL="0" indent="0">
              <a:buNone/>
              <a:defRPr sz="4000" b="0" baseline="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 sz="4000">
                <a:latin typeface="Courier"/>
                <a:cs typeface="Courier"/>
              </a:defRPr>
            </a:lvl2pPr>
            <a:lvl3pPr>
              <a:defRPr sz="4000">
                <a:latin typeface="Courier"/>
                <a:cs typeface="Courier"/>
              </a:defRPr>
            </a:lvl3pPr>
            <a:lvl4pPr>
              <a:defRPr sz="4000">
                <a:latin typeface="Courier"/>
                <a:cs typeface="Courier"/>
              </a:defRPr>
            </a:lvl4pPr>
            <a:lvl5pPr>
              <a:defRPr sz="4000"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4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Command Rev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7200" y="1143000"/>
            <a:ext cx="11201400" cy="7955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wrap="square" lIns="91440" tIns="45720" rIns="91440" bIns="45720" rtlCol="0">
            <a:noAutofit/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2011680"/>
            <a:ext cx="11201400" cy="429768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/>
          <a:lstStyle>
            <a:lvl1pPr marL="0" indent="0">
              <a:buNone/>
              <a:defRPr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Code with Command Reveal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1054341" y="1225296"/>
            <a:ext cx="10571163" cy="547077"/>
          </a:xfrm>
        </p:spPr>
        <p:txBody>
          <a:bodyPr lIns="91440" tIns="0" rIns="91440" bIns="0"/>
          <a:lstStyle>
            <a:lvl1pPr marL="0" indent="0">
              <a:buNone/>
              <a:defRPr sz="4000" baseline="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 sz="4000">
                <a:latin typeface="Courier"/>
                <a:cs typeface="Courier"/>
              </a:defRPr>
            </a:lvl2pPr>
            <a:lvl3pPr>
              <a:defRPr sz="4000">
                <a:latin typeface="Courier"/>
                <a:cs typeface="Courier"/>
              </a:defRPr>
            </a:lvl3pPr>
            <a:lvl4pPr>
              <a:defRPr sz="4000">
                <a:latin typeface="Courier"/>
                <a:cs typeface="Courier"/>
              </a:defRPr>
            </a:lvl4pPr>
            <a:lvl5pPr>
              <a:defRPr sz="4000"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0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xmlns:p14="http://schemas.microsoft.com/office/powerpoint/2010/main"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Outpu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1143000"/>
            <a:ext cx="11201400" cy="525780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Command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9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4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and Image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1143000"/>
            <a:ext cx="11201400" cy="52578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1050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and Media</a:t>
            </a:r>
            <a:endParaRPr lang="en-US" dirty="0"/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457200" y="1143000"/>
            <a:ext cx="11201400" cy="52578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1050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8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46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1355416"/>
            <a:ext cx="3809999" cy="41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72245"/>
            <a:ext cx="8229600" cy="639534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Section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endParaRPr lang="en-US" sz="1000" dirty="0" smtClean="0">
              <a:solidFill>
                <a:schemeClr val="accent3">
                  <a:lumMod val="50000"/>
                </a:schemeClr>
              </a:solidFill>
              <a:latin typeface="+mn-lt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6589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with Licens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72245"/>
            <a:ext cx="8229600" cy="639534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Section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endParaRPr lang="en-US" sz="1000" dirty="0" smtClean="0">
              <a:solidFill>
                <a:schemeClr val="accent3">
                  <a:lumMod val="50000"/>
                </a:schemeClr>
              </a:solidFill>
              <a:latin typeface="+mn-lt"/>
              <a:cs typeface="Courier"/>
            </a:endParaRPr>
          </a:p>
        </p:txBody>
      </p:sp>
      <p:pic>
        <p:nvPicPr>
          <p:cNvPr id="8" name="Picture 7" descr="by-sa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6922" y="6601923"/>
            <a:ext cx="645121" cy="2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3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11201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6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Bullets Split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81344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with Cod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Code on Right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6181344" y="1143000"/>
            <a:ext cx="5486400" cy="5257800"/>
          </a:xfrm>
          <a:ln>
            <a:solidFill>
              <a:schemeClr val="tx1"/>
            </a:solidFill>
            <a:prstDash val="dash"/>
          </a:ln>
        </p:spPr>
        <p:txBody>
          <a:bodyPr lIns="91440" tIns="0" rIns="91440">
            <a:normAutofit/>
          </a:bodyPr>
          <a:lstStyle>
            <a:lvl1pPr marL="0" indent="0">
              <a:buNone/>
              <a:defRPr sz="2800">
                <a:latin typeface="Courier New"/>
                <a:cs typeface="Courier New"/>
              </a:defRPr>
            </a:lvl1pPr>
            <a:lvl2pPr marL="231775" indent="0">
              <a:buNone/>
              <a:defRPr>
                <a:latin typeface="Courier"/>
                <a:cs typeface="Courier"/>
              </a:defRPr>
            </a:lvl2pPr>
            <a:lvl3pPr marL="457200" indent="0">
              <a:buNone/>
              <a:defRPr>
                <a:latin typeface="Courier"/>
                <a:cs typeface="Courier"/>
              </a:defRPr>
            </a:lvl3pPr>
            <a:lvl4pPr marL="630238" indent="0">
              <a:buNone/>
              <a:defRPr>
                <a:latin typeface="Courier"/>
                <a:cs typeface="Courier"/>
              </a:defRPr>
            </a:lvl4pPr>
            <a:lvl5pPr marL="801687" indent="0">
              <a:buNone/>
              <a:defRPr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Code</a:t>
            </a:r>
          </a:p>
          <a:p>
            <a:pPr lvl="0"/>
            <a:r>
              <a:rPr lang="en-US" dirty="0" smtClean="0"/>
              <a:t>Code</a:t>
            </a:r>
          </a:p>
          <a:p>
            <a:pPr lvl="0"/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Image Right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81344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Image Left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81344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5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228600"/>
            <a:ext cx="11201400" cy="6217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457200" y="1143000"/>
            <a:ext cx="11204223" cy="52578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Chef_Vertical_CCan_Reg.png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145" y="6265333"/>
            <a:ext cx="541855" cy="59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6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26" r:id="rId3"/>
    <p:sldLayoutId id="2147483740" r:id="rId4"/>
    <p:sldLayoutId id="2147483720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24" r:id="rId12"/>
    <p:sldLayoutId id="2147483732" r:id="rId13"/>
    <p:sldLayoutId id="2147483757" r:id="rId14"/>
    <p:sldLayoutId id="2147483756" r:id="rId15"/>
    <p:sldLayoutId id="2147483721" r:id="rId16"/>
    <p:sldLayoutId id="2147483733" r:id="rId17"/>
    <p:sldLayoutId id="2147483734" r:id="rId18"/>
    <p:sldLayoutId id="2147483735" r:id="rId19"/>
    <p:sldLayoutId id="2147483743" r:id="rId20"/>
    <p:sldLayoutId id="2147483744" r:id="rId21"/>
    <p:sldLayoutId id="2147483745" r:id="rId22"/>
    <p:sldLayoutId id="2147483746" r:id="rId23"/>
    <p:sldLayoutId id="2147483748" r:id="rId24"/>
    <p:sldLayoutId id="2147483749" r:id="rId25"/>
    <p:sldLayoutId id="2147483747" r:id="rId26"/>
    <p:sldLayoutId id="2147483723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1" kern="1200" cap="none" spc="0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Arial" charset="0"/>
        </a:defRPr>
      </a:lvl1pPr>
    </p:titleStyle>
    <p:bodyStyle>
      <a:lvl1pPr marL="231775" indent="-231775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40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1pPr>
      <a:lvl2pPr marL="457200" indent="-225425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36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2pPr>
      <a:lvl3pPr marL="630238" indent="-173038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32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801688" indent="-171450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8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4pPr>
      <a:lvl5pPr marL="974725" indent="-173038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4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  <p15:guide id="4" orient="horz" pos="4032" userDrawn="1">
          <p15:clr>
            <a:srgbClr val="F26B43"/>
          </p15:clr>
        </p15:guide>
        <p15:guide id="5" pos="320" userDrawn="1">
          <p15:clr>
            <a:srgbClr val="F26B43"/>
          </p15:clr>
        </p15:guide>
        <p15:guide id="6" pos="7360" userDrawn="1">
          <p15:clr>
            <a:srgbClr val="F26B43"/>
          </p15:clr>
        </p15:guide>
        <p15:guide id="7" orient="horz" pos="864" userDrawn="1">
          <p15:clr>
            <a:srgbClr val="F26B43"/>
          </p15:clr>
        </p15:guide>
        <p15:guide id="8" orient="horz" pos="3576" userDrawn="1">
          <p15:clr>
            <a:srgbClr val="F26B43"/>
          </p15:clr>
        </p15:guide>
        <p15:guide id="9" orient="horz" pos="1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farmer-nathen-sfw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bit.ly/farmer-nathe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emf"/><Relationship Id="rId9" Type="http://schemas.openxmlformats.org/officeDocument/2006/relationships/image" Target="../media/image19.png"/><Relationship Id="rId10" Type="http://schemas.openxmlformats.org/officeDocument/2006/relationships/image" Target="../media/image10.emf"/><Relationship Id="rId11" Type="http://schemas.openxmlformats.org/officeDocument/2006/relationships/image" Target="../media/image20.emf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serverspec.org/" TargetMode="External"/><Relationship Id="rId3" Type="http://schemas.openxmlformats.org/officeDocument/2006/relationships/image" Target="../media/image2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0.emf"/><Relationship Id="rId5" Type="http://schemas.openxmlformats.org/officeDocument/2006/relationships/image" Target="../media/image22.emf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5.jpe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6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7.jp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8.jp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9.jp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0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farmer-nathen-sfw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bit.ly/farmer-nath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Testing Chef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Cookbook development workflow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DCAST – March 2015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nathenharvey</a:t>
            </a:r>
            <a:r>
              <a:rPr lang="en-US" dirty="0"/>
              <a:t>/</a:t>
            </a:r>
            <a:r>
              <a:rPr lang="en-US" dirty="0" err="1"/>
              <a:t>dcast</a:t>
            </a:r>
            <a:r>
              <a:rPr lang="en-US" dirty="0"/>
              <a:t>-testing-infrastructure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3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- Package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Package that should be installed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solidFill>
                  <a:srgbClr val="000000"/>
                </a:solidFill>
              </a:rPr>
              <a:t>package </a:t>
            </a:r>
            <a:r>
              <a:rPr lang="en-US" sz="2700" dirty="0">
                <a:solidFill>
                  <a:srgbClr val="4E9A06"/>
                </a:solidFill>
              </a:rPr>
              <a:t>"</a:t>
            </a:r>
            <a:r>
              <a:rPr lang="en-US" sz="2700" dirty="0" err="1">
                <a:solidFill>
                  <a:srgbClr val="4E9A06"/>
                </a:solidFill>
              </a:rPr>
              <a:t>mysql</a:t>
            </a:r>
            <a:r>
              <a:rPr lang="en-US" sz="2700" dirty="0">
                <a:solidFill>
                  <a:srgbClr val="4E9A06"/>
                </a:solidFill>
              </a:rPr>
              <a:t>-server" </a:t>
            </a:r>
            <a:r>
              <a:rPr lang="en-US" sz="2700" b="1" dirty="0">
                <a:solidFill>
                  <a:srgbClr val="204A87"/>
                </a:solidFill>
              </a:rPr>
              <a:t>do</a:t>
            </a:r>
          </a:p>
          <a:p>
            <a:r>
              <a:rPr lang="en-US" sz="2700" dirty="0"/>
              <a:t>  </a:t>
            </a:r>
            <a:r>
              <a:rPr lang="en-US" sz="2700" dirty="0">
                <a:solidFill>
                  <a:srgbClr val="000000"/>
                </a:solidFill>
              </a:rPr>
              <a:t>action </a:t>
            </a:r>
            <a:r>
              <a:rPr lang="en-US" sz="2700" dirty="0">
                <a:solidFill>
                  <a:srgbClr val="4E9A06"/>
                </a:solidFill>
              </a:rPr>
              <a:t>:install</a:t>
            </a:r>
          </a:p>
          <a:p>
            <a:r>
              <a:rPr lang="en-US" sz="2700" b="1" dirty="0">
                <a:solidFill>
                  <a:srgbClr val="204A87"/>
                </a:solidFill>
              </a:rPr>
              <a:t>end</a:t>
            </a:r>
          </a:p>
          <a:p>
            <a:r>
              <a:rPr lang="en-US" sz="2700" dirty="0"/>
              <a:t>  </a:t>
            </a: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2424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97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- Service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Service that should be running and restarted on reboot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service </a:t>
            </a:r>
            <a:r>
              <a:rPr lang="en-US" sz="2400" dirty="0">
                <a:solidFill>
                  <a:srgbClr val="4E9A06"/>
                </a:solidFill>
              </a:rPr>
              <a:t>"</a:t>
            </a:r>
            <a:r>
              <a:rPr lang="en-US" sz="2400" dirty="0" err="1">
                <a:solidFill>
                  <a:srgbClr val="4E9A06"/>
                </a:solidFill>
              </a:rPr>
              <a:t>iptables</a:t>
            </a:r>
            <a:r>
              <a:rPr lang="en-US" sz="2400" dirty="0">
                <a:solidFill>
                  <a:srgbClr val="4E9A06"/>
                </a:solidFill>
              </a:rPr>
              <a:t>" </a:t>
            </a:r>
            <a:r>
              <a:rPr lang="en-US" sz="2400" b="1" dirty="0">
                <a:solidFill>
                  <a:srgbClr val="204A87"/>
                </a:solidFill>
              </a:rPr>
              <a:t>do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rgbClr val="000000"/>
                </a:solidFill>
              </a:rPr>
              <a:t>action </a:t>
            </a:r>
            <a:r>
              <a:rPr lang="en-US" sz="2400" b="1" dirty="0">
                <a:solidFill>
                  <a:srgbClr val="CE5C00"/>
                </a:solidFill>
              </a:rPr>
              <a:t>[ </a:t>
            </a:r>
            <a:r>
              <a:rPr lang="en-US" sz="2400" b="1" dirty="0">
                <a:solidFill>
                  <a:srgbClr val="4E9A06"/>
                </a:solidFill>
              </a:rPr>
              <a:t>:start</a:t>
            </a:r>
            <a:r>
              <a:rPr lang="en-US" sz="2400" b="1" dirty="0">
                <a:solidFill>
                  <a:srgbClr val="000000"/>
                </a:solidFill>
              </a:rPr>
              <a:t>, </a:t>
            </a:r>
            <a:r>
              <a:rPr lang="en-US" sz="2400" b="1" dirty="0">
                <a:solidFill>
                  <a:srgbClr val="4E9A06"/>
                </a:solidFill>
              </a:rPr>
              <a:t>:enable </a:t>
            </a:r>
            <a:r>
              <a:rPr lang="en-US" sz="2400" b="1" dirty="0">
                <a:solidFill>
                  <a:srgbClr val="CE5C00"/>
                </a:solidFill>
              </a:rPr>
              <a:t>]</a:t>
            </a:r>
          </a:p>
          <a:p>
            <a:r>
              <a:rPr lang="en-US" sz="2400" b="1" dirty="0" smtClean="0">
                <a:solidFill>
                  <a:srgbClr val="204A87"/>
                </a:solidFill>
              </a:rPr>
              <a:t>end</a:t>
            </a:r>
            <a:endParaRPr lang="en-US" sz="2400" b="1" dirty="0">
              <a:solidFill>
                <a:srgbClr val="204A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84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- Service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File that should be generated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file </a:t>
            </a:r>
            <a:r>
              <a:rPr lang="en-US" sz="1800" dirty="0">
                <a:solidFill>
                  <a:srgbClr val="4E9A06"/>
                </a:solidFill>
              </a:rPr>
              <a:t>"/</a:t>
            </a:r>
            <a:r>
              <a:rPr lang="en-US" sz="1800" dirty="0" err="1">
                <a:solidFill>
                  <a:srgbClr val="4E9A06"/>
                </a:solidFill>
              </a:rPr>
              <a:t>etc</a:t>
            </a:r>
            <a:r>
              <a:rPr lang="en-US" sz="1800" dirty="0">
                <a:solidFill>
                  <a:srgbClr val="4E9A06"/>
                </a:solidFill>
              </a:rPr>
              <a:t>/</a:t>
            </a:r>
            <a:r>
              <a:rPr lang="en-US" sz="1800" dirty="0" err="1">
                <a:solidFill>
                  <a:srgbClr val="4E9A06"/>
                </a:solidFill>
              </a:rPr>
              <a:t>motd</a:t>
            </a:r>
            <a:r>
              <a:rPr lang="en-US" sz="1800" dirty="0">
                <a:solidFill>
                  <a:srgbClr val="4E9A06"/>
                </a:solidFill>
              </a:rPr>
              <a:t>" </a:t>
            </a:r>
            <a:r>
              <a:rPr lang="en-US" sz="1800" b="1" dirty="0">
                <a:solidFill>
                  <a:srgbClr val="204A87"/>
                </a:solidFill>
              </a:rPr>
              <a:t>do</a:t>
            </a:r>
          </a:p>
          <a:p>
            <a:r>
              <a:rPr lang="en-US" sz="1800" dirty="0"/>
              <a:t>  </a:t>
            </a:r>
            <a:r>
              <a:rPr lang="en-US" sz="1800" dirty="0">
                <a:solidFill>
                  <a:srgbClr val="000000"/>
                </a:solidFill>
              </a:rPr>
              <a:t>content </a:t>
            </a:r>
            <a:r>
              <a:rPr lang="en-US" sz="1800" dirty="0">
                <a:solidFill>
                  <a:srgbClr val="4E9A06"/>
                </a:solidFill>
              </a:rPr>
              <a:t>"Property of Chef </a:t>
            </a:r>
            <a:r>
              <a:rPr lang="en-US" sz="1800" dirty="0" smtClean="0">
                <a:solidFill>
                  <a:srgbClr val="4E9A06"/>
                </a:solidFill>
              </a:rPr>
              <a:t>Software"</a:t>
            </a:r>
            <a:endParaRPr lang="en-US" sz="1800" dirty="0">
              <a:solidFill>
                <a:srgbClr val="4E9A06"/>
              </a:solidFill>
            </a:endParaRPr>
          </a:p>
          <a:p>
            <a:r>
              <a:rPr lang="en-US" sz="1800" b="1" dirty="0">
                <a:solidFill>
                  <a:srgbClr val="204A87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7969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- </a:t>
            </a:r>
            <a:r>
              <a:rPr lang="en-US" dirty="0" err="1" smtClean="0"/>
              <a:t>Cron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Cron</a:t>
            </a:r>
            <a:r>
              <a:rPr lang="en-US" dirty="0"/>
              <a:t> job that should be configured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2100" dirty="0" err="1">
                <a:solidFill>
                  <a:srgbClr val="000000"/>
                </a:solidFill>
              </a:rPr>
              <a:t>cron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>
                <a:solidFill>
                  <a:srgbClr val="4E9A06"/>
                </a:solidFill>
              </a:rPr>
              <a:t>"restart webserver" </a:t>
            </a:r>
            <a:r>
              <a:rPr lang="en-US" sz="2100" b="1" dirty="0">
                <a:solidFill>
                  <a:srgbClr val="204A87"/>
                </a:solidFill>
              </a:rPr>
              <a:t>do</a:t>
            </a:r>
          </a:p>
          <a:p>
            <a:r>
              <a:rPr lang="en-US" sz="2100" dirty="0"/>
              <a:t>  </a:t>
            </a:r>
            <a:r>
              <a:rPr lang="en-US" sz="2100" dirty="0">
                <a:solidFill>
                  <a:srgbClr val="000000"/>
                </a:solidFill>
              </a:rPr>
              <a:t>hour </a:t>
            </a:r>
            <a:r>
              <a:rPr lang="en-US" sz="2100" dirty="0">
                <a:solidFill>
                  <a:srgbClr val="4E9A06"/>
                </a:solidFill>
              </a:rPr>
              <a:t>'2'</a:t>
            </a:r>
          </a:p>
          <a:p>
            <a:r>
              <a:rPr lang="tr-TR" sz="2100" dirty="0"/>
              <a:t>  </a:t>
            </a:r>
            <a:r>
              <a:rPr lang="tr-TR" sz="2100" dirty="0" err="1">
                <a:solidFill>
                  <a:srgbClr val="000000"/>
                </a:solidFill>
              </a:rPr>
              <a:t>minute</a:t>
            </a:r>
            <a:r>
              <a:rPr lang="tr-TR" sz="2100" dirty="0">
                <a:solidFill>
                  <a:srgbClr val="000000"/>
                </a:solidFill>
              </a:rPr>
              <a:t> </a:t>
            </a:r>
            <a:r>
              <a:rPr lang="tr-TR" sz="2100" dirty="0">
                <a:solidFill>
                  <a:srgbClr val="4E9A06"/>
                </a:solidFill>
              </a:rPr>
              <a:t>'0'</a:t>
            </a:r>
          </a:p>
          <a:p>
            <a:r>
              <a:rPr lang="tr-TR" sz="2100" dirty="0"/>
              <a:t>  </a:t>
            </a:r>
            <a:r>
              <a:rPr lang="tr-TR" sz="2100" dirty="0" err="1">
                <a:solidFill>
                  <a:srgbClr val="000000"/>
                </a:solidFill>
              </a:rPr>
              <a:t>command</a:t>
            </a:r>
            <a:r>
              <a:rPr lang="tr-TR" sz="2100" dirty="0">
                <a:solidFill>
                  <a:srgbClr val="000000"/>
                </a:solidFill>
              </a:rPr>
              <a:t> </a:t>
            </a:r>
            <a:r>
              <a:rPr lang="tr-TR" sz="2100" dirty="0">
                <a:solidFill>
                  <a:srgbClr val="4E9A06"/>
                </a:solidFill>
              </a:rPr>
              <a:t>'service </a:t>
            </a:r>
            <a:r>
              <a:rPr lang="tr-TR" sz="2100" dirty="0" err="1">
                <a:solidFill>
                  <a:srgbClr val="4E9A06"/>
                </a:solidFill>
              </a:rPr>
              <a:t>httpd</a:t>
            </a:r>
            <a:r>
              <a:rPr lang="tr-TR" sz="2100" dirty="0">
                <a:solidFill>
                  <a:srgbClr val="4E9A06"/>
                </a:solidFill>
              </a:rPr>
              <a:t> </a:t>
            </a:r>
            <a:r>
              <a:rPr lang="tr-TR" sz="2100" dirty="0" err="1">
                <a:solidFill>
                  <a:srgbClr val="4E9A06"/>
                </a:solidFill>
              </a:rPr>
              <a:t>restart</a:t>
            </a:r>
            <a:r>
              <a:rPr lang="tr-TR" sz="2100" dirty="0">
                <a:solidFill>
                  <a:srgbClr val="4E9A06"/>
                </a:solidFill>
              </a:rPr>
              <a:t>'</a:t>
            </a:r>
          </a:p>
          <a:p>
            <a:r>
              <a:rPr lang="tr-TR" sz="2100" b="1" dirty="0" err="1">
                <a:solidFill>
                  <a:srgbClr val="204A87"/>
                </a:solidFill>
              </a:rPr>
              <a:t>end</a:t>
            </a:r>
            <a:endParaRPr lang="tr-TR" sz="2100" b="1" dirty="0">
              <a:solidFill>
                <a:srgbClr val="204A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2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- User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User that should be managed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user </a:t>
            </a:r>
            <a:r>
              <a:rPr lang="en-US" sz="1600" dirty="0">
                <a:solidFill>
                  <a:srgbClr val="4E9A06"/>
                </a:solidFill>
              </a:rPr>
              <a:t>"</a:t>
            </a:r>
            <a:r>
              <a:rPr lang="en-US" sz="1600" dirty="0" err="1">
                <a:solidFill>
                  <a:srgbClr val="4E9A06"/>
                </a:solidFill>
              </a:rPr>
              <a:t>nginx</a:t>
            </a:r>
            <a:r>
              <a:rPr lang="en-US" sz="1600" dirty="0">
                <a:solidFill>
                  <a:srgbClr val="4E9A06"/>
                </a:solidFill>
              </a:rPr>
              <a:t>" </a:t>
            </a:r>
            <a:r>
              <a:rPr lang="en-US" sz="1600" b="1" dirty="0">
                <a:solidFill>
                  <a:srgbClr val="204A87"/>
                </a:solidFill>
              </a:rPr>
              <a:t>do</a:t>
            </a:r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0000"/>
                </a:solidFill>
              </a:rPr>
              <a:t>comment </a:t>
            </a:r>
            <a:r>
              <a:rPr lang="en-US" sz="1600" dirty="0">
                <a:solidFill>
                  <a:srgbClr val="4E9A06"/>
                </a:solidFill>
              </a:rPr>
              <a:t>"</a:t>
            </a:r>
            <a:r>
              <a:rPr lang="en-US" sz="1600" dirty="0" err="1">
                <a:solidFill>
                  <a:srgbClr val="4E9A06"/>
                </a:solidFill>
              </a:rPr>
              <a:t>Nginx</a:t>
            </a:r>
            <a:r>
              <a:rPr lang="en-US" sz="1600" dirty="0">
                <a:solidFill>
                  <a:srgbClr val="4E9A06"/>
                </a:solidFill>
              </a:rPr>
              <a:t> user &lt;</a:t>
            </a:r>
            <a:r>
              <a:rPr lang="en-US" sz="1600" dirty="0" err="1">
                <a:solidFill>
                  <a:srgbClr val="4E9A06"/>
                </a:solidFill>
              </a:rPr>
              <a:t>nginx@example.com</a:t>
            </a:r>
            <a:r>
              <a:rPr lang="en-US" sz="1600" dirty="0">
                <a:solidFill>
                  <a:srgbClr val="4E9A06"/>
                </a:solidFill>
              </a:rPr>
              <a:t>&gt;"</a:t>
            </a:r>
          </a:p>
          <a:p>
            <a:r>
              <a:rPr lang="nl-NL" sz="1600" dirty="0"/>
              <a:t>  </a:t>
            </a:r>
            <a:r>
              <a:rPr lang="nl-NL" sz="1600" dirty="0" err="1">
                <a:solidFill>
                  <a:srgbClr val="000000"/>
                </a:solidFill>
              </a:rPr>
              <a:t>uid</a:t>
            </a:r>
            <a:r>
              <a:rPr lang="nl-NL" sz="1600" dirty="0">
                <a:solidFill>
                  <a:srgbClr val="000000"/>
                </a:solidFill>
              </a:rPr>
              <a:t> </a:t>
            </a:r>
            <a:r>
              <a:rPr lang="nl-NL" sz="1600" b="1" dirty="0">
                <a:solidFill>
                  <a:srgbClr val="0000CF"/>
                </a:solidFill>
              </a:rPr>
              <a:t>500</a:t>
            </a:r>
          </a:p>
          <a:p>
            <a:r>
              <a:rPr lang="tr-TR" sz="1600" dirty="0"/>
              <a:t>  </a:t>
            </a:r>
            <a:r>
              <a:rPr lang="tr-TR" sz="1600" dirty="0" err="1">
                <a:solidFill>
                  <a:srgbClr val="000000"/>
                </a:solidFill>
              </a:rPr>
              <a:t>gid</a:t>
            </a:r>
            <a:r>
              <a:rPr lang="tr-TR" sz="1600" dirty="0">
                <a:solidFill>
                  <a:srgbClr val="000000"/>
                </a:solidFill>
              </a:rPr>
              <a:t> </a:t>
            </a:r>
            <a:r>
              <a:rPr lang="tr-TR" sz="1600" b="1" dirty="0">
                <a:solidFill>
                  <a:srgbClr val="0000CF"/>
                </a:solidFill>
              </a:rPr>
              <a:t>500</a:t>
            </a:r>
          </a:p>
          <a:p>
            <a:r>
              <a:rPr lang="tr-TR" sz="1600" dirty="0"/>
              <a:t>  </a:t>
            </a:r>
            <a:r>
              <a:rPr lang="tr-TR" sz="1600" dirty="0" err="1">
                <a:solidFill>
                  <a:srgbClr val="000000"/>
                </a:solidFill>
              </a:rPr>
              <a:t>supports</a:t>
            </a:r>
            <a:r>
              <a:rPr lang="tr-TR" sz="1600" dirty="0">
                <a:solidFill>
                  <a:srgbClr val="000000"/>
                </a:solidFill>
              </a:rPr>
              <a:t> </a:t>
            </a:r>
            <a:r>
              <a:rPr lang="tr-TR" sz="1600" dirty="0">
                <a:solidFill>
                  <a:srgbClr val="4E9A06"/>
                </a:solidFill>
              </a:rPr>
              <a:t>:</a:t>
            </a:r>
            <a:r>
              <a:rPr lang="tr-TR" sz="1600" dirty="0" err="1">
                <a:solidFill>
                  <a:srgbClr val="4E9A06"/>
                </a:solidFill>
              </a:rPr>
              <a:t>manage_home</a:t>
            </a:r>
            <a:r>
              <a:rPr lang="tr-TR" sz="1600" dirty="0">
                <a:solidFill>
                  <a:srgbClr val="4E9A06"/>
                </a:solidFill>
              </a:rPr>
              <a:t> </a:t>
            </a:r>
            <a:r>
              <a:rPr lang="tr-TR" sz="1600" b="1" dirty="0">
                <a:solidFill>
                  <a:srgbClr val="CE5C00"/>
                </a:solidFill>
              </a:rPr>
              <a:t>=&gt; </a:t>
            </a:r>
            <a:r>
              <a:rPr lang="tr-TR" sz="1600" b="1" dirty="0" err="1">
                <a:solidFill>
                  <a:srgbClr val="204A87"/>
                </a:solidFill>
              </a:rPr>
              <a:t>true</a:t>
            </a:r>
            <a:endParaRPr lang="tr-TR" sz="1600" b="1" dirty="0">
              <a:solidFill>
                <a:srgbClr val="204A87"/>
              </a:solidFill>
            </a:endParaRPr>
          </a:p>
          <a:p>
            <a:r>
              <a:rPr lang="tr-TR" sz="1600" b="1" dirty="0" err="1">
                <a:solidFill>
                  <a:srgbClr val="204A87"/>
                </a:solidFill>
              </a:rPr>
              <a:t>end</a:t>
            </a:r>
            <a:endParaRPr lang="tr-TR" sz="1600" b="1" dirty="0">
              <a:solidFill>
                <a:srgbClr val="204A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82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- DSC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DSC resource that should be run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1700" dirty="0" err="1">
                <a:solidFill>
                  <a:srgbClr val="000000"/>
                </a:solidFill>
              </a:rPr>
              <a:t>dsc_script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>
                <a:solidFill>
                  <a:srgbClr val="4E9A06"/>
                </a:solidFill>
              </a:rPr>
              <a:t>'</a:t>
            </a:r>
            <a:r>
              <a:rPr lang="en-US" sz="1700" dirty="0" err="1">
                <a:solidFill>
                  <a:srgbClr val="4E9A06"/>
                </a:solidFill>
              </a:rPr>
              <a:t>emacs</a:t>
            </a:r>
            <a:r>
              <a:rPr lang="en-US" sz="1700" dirty="0">
                <a:solidFill>
                  <a:srgbClr val="4E9A06"/>
                </a:solidFill>
              </a:rPr>
              <a:t>' </a:t>
            </a:r>
            <a:r>
              <a:rPr lang="en-US" sz="1700" b="1" dirty="0">
                <a:solidFill>
                  <a:srgbClr val="204A87"/>
                </a:solidFill>
              </a:rPr>
              <a:t>do</a:t>
            </a:r>
          </a:p>
          <a:p>
            <a:r>
              <a:rPr lang="en-US" sz="1700" dirty="0"/>
              <a:t>  </a:t>
            </a:r>
            <a:r>
              <a:rPr lang="en-US" sz="1700" dirty="0">
                <a:solidFill>
                  <a:srgbClr val="000000"/>
                </a:solidFill>
              </a:rPr>
              <a:t>code </a:t>
            </a:r>
            <a:r>
              <a:rPr lang="en-US" sz="1700" b="1" dirty="0">
                <a:solidFill>
                  <a:srgbClr val="CE5C00"/>
                </a:solidFill>
              </a:rPr>
              <a:t>&lt;&lt;-</a:t>
            </a:r>
            <a:r>
              <a:rPr lang="en-US" sz="1700" b="1" dirty="0">
                <a:solidFill>
                  <a:srgbClr val="000000"/>
                </a:solidFill>
              </a:rPr>
              <a:t>EOH</a:t>
            </a:r>
          </a:p>
          <a:p>
            <a:r>
              <a:rPr lang="en-US" sz="1700" dirty="0">
                <a:solidFill>
                  <a:srgbClr val="4E9A06"/>
                </a:solidFill>
              </a:rPr>
              <a:t>  Environment '</a:t>
            </a:r>
            <a:r>
              <a:rPr lang="en-US" sz="1700" dirty="0" err="1">
                <a:solidFill>
                  <a:srgbClr val="4E9A06"/>
                </a:solidFill>
              </a:rPr>
              <a:t>texteditor</a:t>
            </a:r>
            <a:r>
              <a:rPr lang="en-US" sz="1700" dirty="0">
                <a:solidFill>
                  <a:srgbClr val="4E9A06"/>
                </a:solidFill>
              </a:rPr>
              <a:t>'</a:t>
            </a:r>
          </a:p>
          <a:p>
            <a:r>
              <a:rPr lang="en-US" sz="1700" dirty="0">
                <a:solidFill>
                  <a:srgbClr val="4E9A06"/>
                </a:solidFill>
              </a:rPr>
              <a:t>  {</a:t>
            </a:r>
          </a:p>
          <a:p>
            <a:r>
              <a:rPr lang="de-DE" sz="1700" dirty="0">
                <a:solidFill>
                  <a:srgbClr val="4E9A06"/>
                </a:solidFill>
              </a:rPr>
              <a:t>    Name = 'EDITOR'</a:t>
            </a:r>
          </a:p>
          <a:p>
            <a:r>
              <a:rPr lang="de-DE" sz="1700" dirty="0">
                <a:solidFill>
                  <a:srgbClr val="4E9A06"/>
                </a:solidFill>
              </a:rPr>
              <a:t>    Value = 'c:\\</a:t>
            </a:r>
            <a:r>
              <a:rPr lang="de-DE" sz="1700" dirty="0" err="1">
                <a:solidFill>
                  <a:srgbClr val="4E9A06"/>
                </a:solidFill>
              </a:rPr>
              <a:t>emacs</a:t>
            </a:r>
            <a:r>
              <a:rPr lang="de-DE" sz="1700" dirty="0">
                <a:solidFill>
                  <a:srgbClr val="4E9A06"/>
                </a:solidFill>
              </a:rPr>
              <a:t>\\bin\\</a:t>
            </a:r>
            <a:r>
              <a:rPr lang="de-DE" sz="1700" dirty="0" err="1">
                <a:solidFill>
                  <a:srgbClr val="4E9A06"/>
                </a:solidFill>
              </a:rPr>
              <a:t>emacs.exe</a:t>
            </a:r>
            <a:r>
              <a:rPr lang="de-DE" sz="1700" dirty="0">
                <a:solidFill>
                  <a:srgbClr val="4E9A06"/>
                </a:solidFill>
              </a:rPr>
              <a:t>'</a:t>
            </a:r>
          </a:p>
          <a:p>
            <a:r>
              <a:rPr lang="de-DE" sz="1700" dirty="0">
                <a:solidFill>
                  <a:srgbClr val="4E9A06"/>
                </a:solidFill>
              </a:rPr>
              <a:t>  }</a:t>
            </a:r>
          </a:p>
          <a:p>
            <a:r>
              <a:rPr lang="de-DE" sz="1700" dirty="0">
                <a:solidFill>
                  <a:srgbClr val="000000"/>
                </a:solidFill>
              </a:rPr>
              <a:t>  EOH</a:t>
            </a:r>
          </a:p>
          <a:p>
            <a:r>
              <a:rPr lang="de-DE" sz="1700" b="1" dirty="0">
                <a:solidFill>
                  <a:srgbClr val="204A87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9782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– Registry Key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Registry key that </a:t>
            </a:r>
            <a:r>
              <a:rPr lang="en-US" dirty="0"/>
              <a:t>should be </a:t>
            </a:r>
            <a:r>
              <a:rPr lang="en-US" dirty="0" smtClean="0"/>
              <a:t>created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registry_key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4E9A06"/>
                </a:solidFill>
              </a:rPr>
              <a:t>"HKEY_LOCAL_MACHINE\\SOFTWARE\\Microsoft\\Windows\\</a:t>
            </a:r>
            <a:r>
              <a:rPr lang="en-US" sz="2000" dirty="0" err="1">
                <a:solidFill>
                  <a:srgbClr val="4E9A06"/>
                </a:solidFill>
              </a:rPr>
              <a:t>CurrentVersion</a:t>
            </a:r>
            <a:r>
              <a:rPr lang="en-US" sz="2000" dirty="0">
                <a:solidFill>
                  <a:srgbClr val="4E9A06"/>
                </a:solidFill>
              </a:rPr>
              <a:t>\\Policies\\System" </a:t>
            </a:r>
            <a:r>
              <a:rPr lang="en-US" sz="2000" b="1" dirty="0">
                <a:solidFill>
                  <a:srgbClr val="204A87"/>
                </a:solidFill>
              </a:rPr>
              <a:t>do</a:t>
            </a:r>
          </a:p>
          <a:p>
            <a:r>
              <a:rPr lang="fi-FI" sz="2000" dirty="0"/>
              <a:t>  </a:t>
            </a:r>
            <a:r>
              <a:rPr lang="fi-FI" sz="2000" dirty="0" err="1">
                <a:solidFill>
                  <a:srgbClr val="000000"/>
                </a:solidFill>
              </a:rPr>
              <a:t>values</a:t>
            </a:r>
            <a:r>
              <a:rPr lang="fi-FI" sz="2000" dirty="0">
                <a:solidFill>
                  <a:srgbClr val="000000"/>
                </a:solidFill>
              </a:rPr>
              <a:t> </a:t>
            </a:r>
            <a:r>
              <a:rPr lang="fi-FI" sz="2000" b="1" dirty="0">
                <a:solidFill>
                  <a:srgbClr val="CE5C00"/>
                </a:solidFill>
              </a:rPr>
              <a:t>[</a:t>
            </a:r>
            <a:r>
              <a:rPr lang="fi-FI" sz="2000" b="1" dirty="0">
                <a:solidFill>
                  <a:srgbClr val="000000"/>
                </a:solidFill>
              </a:rPr>
              <a:t>{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rgbClr val="4E9A06"/>
                </a:solidFill>
              </a:rPr>
              <a:t>:name </a:t>
            </a:r>
            <a:r>
              <a:rPr lang="en-US" sz="2000" b="1" dirty="0">
                <a:solidFill>
                  <a:srgbClr val="CE5C00"/>
                </a:solidFill>
              </a:rPr>
              <a:t>=&gt; </a:t>
            </a:r>
            <a:r>
              <a:rPr lang="en-US" sz="2000" b="1" dirty="0">
                <a:solidFill>
                  <a:srgbClr val="4E9A06"/>
                </a:solidFill>
              </a:rPr>
              <a:t>"</a:t>
            </a:r>
            <a:r>
              <a:rPr lang="en-US" sz="2000" b="1" dirty="0" err="1">
                <a:solidFill>
                  <a:srgbClr val="4E9A06"/>
                </a:solidFill>
              </a:rPr>
              <a:t>EnableLUA</a:t>
            </a:r>
            <a:r>
              <a:rPr lang="en-US" sz="2000" b="1" dirty="0">
                <a:solidFill>
                  <a:srgbClr val="4E9A06"/>
                </a:solidFill>
              </a:rPr>
              <a:t>"</a:t>
            </a:r>
            <a:r>
              <a:rPr lang="en-US" sz="2000" b="1" dirty="0">
                <a:solidFill>
                  <a:srgbClr val="000000"/>
                </a:solidFill>
              </a:rPr>
              <a:t>,</a:t>
            </a:r>
          </a:p>
          <a:p>
            <a:r>
              <a:rPr lang="nl-NL" sz="2000" dirty="0"/>
              <a:t>    </a:t>
            </a:r>
            <a:r>
              <a:rPr lang="nl-NL" sz="2000" dirty="0">
                <a:solidFill>
                  <a:srgbClr val="4E9A06"/>
                </a:solidFill>
              </a:rPr>
              <a:t>:type </a:t>
            </a:r>
            <a:r>
              <a:rPr lang="nl-NL" sz="2000" b="1" dirty="0">
                <a:solidFill>
                  <a:srgbClr val="CE5C00"/>
                </a:solidFill>
              </a:rPr>
              <a:t>=&gt; </a:t>
            </a:r>
            <a:r>
              <a:rPr lang="nl-NL" sz="2000" b="1" dirty="0">
                <a:solidFill>
                  <a:srgbClr val="4E9A06"/>
                </a:solidFill>
              </a:rPr>
              <a:t>:</a:t>
            </a:r>
            <a:r>
              <a:rPr lang="nl-NL" sz="2000" b="1" dirty="0" err="1">
                <a:solidFill>
                  <a:srgbClr val="4E9A06"/>
                </a:solidFill>
              </a:rPr>
              <a:t>dword</a:t>
            </a:r>
            <a:r>
              <a:rPr lang="nl-NL" sz="2000" b="1" dirty="0">
                <a:solidFill>
                  <a:srgbClr val="000000"/>
                </a:solidFill>
              </a:rPr>
              <a:t>,</a:t>
            </a:r>
          </a:p>
          <a:p>
            <a:r>
              <a:rPr lang="nl-NL" sz="2000" dirty="0"/>
              <a:t>    </a:t>
            </a:r>
            <a:r>
              <a:rPr lang="nl-NL" sz="2000" dirty="0">
                <a:solidFill>
                  <a:srgbClr val="4E9A06"/>
                </a:solidFill>
              </a:rPr>
              <a:t>:data </a:t>
            </a:r>
            <a:r>
              <a:rPr lang="nl-NL" sz="2000" b="1" dirty="0">
                <a:solidFill>
                  <a:srgbClr val="CE5C00"/>
                </a:solidFill>
              </a:rPr>
              <a:t>=&gt; </a:t>
            </a:r>
            <a:r>
              <a:rPr lang="nl-NL" sz="2000" b="1" dirty="0">
                <a:solidFill>
                  <a:srgbClr val="0000CF"/>
                </a:solidFill>
              </a:rPr>
              <a:t>0</a:t>
            </a:r>
          </a:p>
          <a:p>
            <a:r>
              <a:rPr lang="nl-NL" sz="2000" dirty="0"/>
              <a:t>    </a:t>
            </a:r>
            <a:r>
              <a:rPr lang="nl-NL" sz="2000" b="1" dirty="0">
                <a:solidFill>
                  <a:srgbClr val="000000"/>
                </a:solidFill>
              </a:rPr>
              <a:t>}</a:t>
            </a:r>
            <a:r>
              <a:rPr lang="nl-NL" sz="2000" b="1" dirty="0">
                <a:solidFill>
                  <a:srgbClr val="CE5C00"/>
                </a:solidFill>
              </a:rPr>
              <a:t>]</a:t>
            </a:r>
          </a:p>
          <a:p>
            <a:r>
              <a:rPr lang="nl-NL" sz="2000" dirty="0"/>
              <a:t>  </a:t>
            </a:r>
            <a:r>
              <a:rPr lang="nl-NL" sz="2000" dirty="0">
                <a:solidFill>
                  <a:srgbClr val="000000"/>
                </a:solidFill>
              </a:rPr>
              <a:t>action </a:t>
            </a:r>
            <a:r>
              <a:rPr lang="nl-NL" sz="2000" dirty="0">
                <a:solidFill>
                  <a:srgbClr val="4E9A06"/>
                </a:solidFill>
              </a:rPr>
              <a:t>:</a:t>
            </a:r>
            <a:r>
              <a:rPr lang="nl-NL" sz="2000" dirty="0" err="1">
                <a:solidFill>
                  <a:srgbClr val="4E9A06"/>
                </a:solidFill>
              </a:rPr>
              <a:t>create</a:t>
            </a:r>
            <a:endParaRPr lang="nl-NL" sz="2000" dirty="0">
              <a:solidFill>
                <a:srgbClr val="4E9A06"/>
              </a:solidFill>
            </a:endParaRPr>
          </a:p>
          <a:p>
            <a:r>
              <a:rPr lang="nl-NL" sz="2000" b="1" dirty="0">
                <a:solidFill>
                  <a:srgbClr val="204A87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9782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and Repair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Resources follow a test and repair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181344" y="1143000"/>
            <a:ext cx="5486400" cy="66322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package </a:t>
            </a:r>
            <a:r>
              <a:rPr lang="en-US" dirty="0">
                <a:solidFill>
                  <a:srgbClr val="4E9A06"/>
                </a:solidFill>
              </a:rPr>
              <a:t>"vim"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7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and Repair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Resources follow a </a:t>
            </a:r>
            <a:r>
              <a:rPr lang="en-US" b="1" dirty="0">
                <a:solidFill>
                  <a:srgbClr val="F18B21"/>
                </a:solidFill>
              </a:rPr>
              <a:t>test</a:t>
            </a:r>
            <a:r>
              <a:rPr lang="en-US" dirty="0"/>
              <a:t> and repair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181344" y="1143000"/>
            <a:ext cx="5486400" cy="66322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package </a:t>
            </a:r>
            <a:r>
              <a:rPr lang="en-US" dirty="0">
                <a:solidFill>
                  <a:srgbClr val="4E9A06"/>
                </a:solidFill>
              </a:rPr>
              <a:t>"vim"</a:t>
            </a:r>
          </a:p>
          <a:p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 bwMode="white">
          <a:xfrm>
            <a:off x="6183489" y="1944513"/>
            <a:ext cx="5486400" cy="7224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31775" indent="-231775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4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5425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36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30238" indent="-173038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1688" indent="-17145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74725" indent="-173038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Is vim installed?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 bwMode="white">
          <a:xfrm>
            <a:off x="6163734" y="4958645"/>
            <a:ext cx="5486400" cy="7224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31775" indent="-231775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4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5425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36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30238" indent="-173038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1688" indent="-17145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74725" indent="-173038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5940778" y="2046112"/>
            <a:ext cx="914400" cy="4797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53826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and Repair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Resources follow a </a:t>
            </a:r>
            <a:r>
              <a:rPr lang="en-US" b="1" dirty="0">
                <a:solidFill>
                  <a:srgbClr val="F18B21"/>
                </a:solidFill>
              </a:rPr>
              <a:t>test</a:t>
            </a:r>
            <a:r>
              <a:rPr lang="en-US" dirty="0">
                <a:solidFill>
                  <a:srgbClr val="F18B21"/>
                </a:solidFill>
              </a:rPr>
              <a:t> </a:t>
            </a:r>
            <a:r>
              <a:rPr lang="en-US" dirty="0"/>
              <a:t>and repair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181344" y="1143000"/>
            <a:ext cx="5486400" cy="66322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package </a:t>
            </a:r>
            <a:r>
              <a:rPr lang="en-US" dirty="0">
                <a:solidFill>
                  <a:srgbClr val="4E9A06"/>
                </a:solidFill>
              </a:rPr>
              <a:t>"vim"</a:t>
            </a:r>
          </a:p>
          <a:p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 bwMode="white">
          <a:xfrm>
            <a:off x="6183489" y="1944513"/>
            <a:ext cx="5486400" cy="7224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31775" indent="-231775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4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5425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36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30238" indent="-173038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1688" indent="-17145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74725" indent="-173038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Is vim installed?</a:t>
            </a:r>
            <a:endParaRPr lang="en-US" dirty="0"/>
          </a:p>
        </p:txBody>
      </p:sp>
      <p:cxnSp>
        <p:nvCxnSpPr>
          <p:cNvPr id="3" name="Straight Arrow Connector 2"/>
          <p:cNvCxnSpPr>
            <a:stCxn id="8" idx="2"/>
          </p:cNvCxnSpPr>
          <p:nvPr/>
        </p:nvCxnSpPr>
        <p:spPr>
          <a:xfrm flipH="1">
            <a:off x="6886222" y="2667001"/>
            <a:ext cx="2040467" cy="1058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04845" y="3750735"/>
            <a:ext cx="83681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</a:rPr>
              <a:t>Yes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940778" y="2046112"/>
            <a:ext cx="914400" cy="4797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22427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Nathen Harvey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nharvey@chef.io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nathenharvey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Co-organizer – </a:t>
            </a:r>
            <a:r>
              <a:rPr lang="en-US" dirty="0" err="1" smtClean="0"/>
              <a:t>DevOps</a:t>
            </a:r>
            <a:r>
              <a:rPr lang="en-US" dirty="0" smtClean="0"/>
              <a:t> DC </a:t>
            </a: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http://bit.ly/farmer-nathen</a:t>
            </a:r>
            <a:r>
              <a:rPr lang="en-US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(explicit)</a:t>
            </a:r>
          </a:p>
          <a:p>
            <a:r>
              <a:rPr lang="en-US" dirty="0">
                <a:hlinkClick r:id="rId3"/>
              </a:rPr>
              <a:t>http://bit.ly/farmer-nathen-</a:t>
            </a:r>
            <a:r>
              <a:rPr lang="en-US" dirty="0" smtClean="0">
                <a:hlinkClick r:id="rId3"/>
              </a:rPr>
              <a:t>sfw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oodfight_head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914" y="4349133"/>
            <a:ext cx="2827851" cy="1454323"/>
          </a:xfrm>
          <a:prstGeom prst="rect">
            <a:avLst/>
          </a:prstGeom>
        </p:spPr>
      </p:pic>
      <p:pic>
        <p:nvPicPr>
          <p:cNvPr id="5" name="Picture 4" descr="squar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416" y="577245"/>
            <a:ext cx="3023275" cy="304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7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and Repair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Resources follow a </a:t>
            </a:r>
            <a:r>
              <a:rPr lang="en-US" b="1" dirty="0">
                <a:solidFill>
                  <a:srgbClr val="F18B21"/>
                </a:solidFill>
              </a:rPr>
              <a:t>test</a:t>
            </a:r>
            <a:r>
              <a:rPr lang="en-US" dirty="0">
                <a:solidFill>
                  <a:srgbClr val="F18B21"/>
                </a:solidFill>
              </a:rPr>
              <a:t> </a:t>
            </a:r>
            <a:r>
              <a:rPr lang="en-US" dirty="0"/>
              <a:t>and repair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181344" y="1143000"/>
            <a:ext cx="5486400" cy="66322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package </a:t>
            </a:r>
            <a:r>
              <a:rPr lang="en-US" dirty="0">
                <a:solidFill>
                  <a:srgbClr val="4E9A06"/>
                </a:solidFill>
              </a:rPr>
              <a:t>"vim"</a:t>
            </a:r>
          </a:p>
          <a:p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 bwMode="white">
          <a:xfrm>
            <a:off x="6183489" y="1944513"/>
            <a:ext cx="5486400" cy="7224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31775" indent="-231775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4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5425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36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30238" indent="-173038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1688" indent="-17145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74725" indent="-173038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Is vim installed?</a:t>
            </a:r>
            <a:endParaRPr lang="en-US" dirty="0"/>
          </a:p>
        </p:txBody>
      </p:sp>
      <p:cxnSp>
        <p:nvCxnSpPr>
          <p:cNvPr id="3" name="Straight Arrow Connector 2"/>
          <p:cNvCxnSpPr>
            <a:stCxn id="8" idx="2"/>
          </p:cNvCxnSpPr>
          <p:nvPr/>
        </p:nvCxnSpPr>
        <p:spPr>
          <a:xfrm flipH="1">
            <a:off x="6886222" y="2667001"/>
            <a:ext cx="2040467" cy="1058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759222" y="4374444"/>
            <a:ext cx="14111" cy="63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23000" y="4967112"/>
            <a:ext cx="1226297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</a:rPr>
              <a:t>Done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04845" y="3750735"/>
            <a:ext cx="83681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</a:rPr>
              <a:t>Yes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940778" y="2046112"/>
            <a:ext cx="914400" cy="4797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22427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and Repair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Resources follow a </a:t>
            </a:r>
            <a:r>
              <a:rPr lang="en-US" b="1" dirty="0">
                <a:solidFill>
                  <a:srgbClr val="F18B21"/>
                </a:solidFill>
              </a:rPr>
              <a:t>test</a:t>
            </a:r>
            <a:r>
              <a:rPr lang="en-US" dirty="0">
                <a:solidFill>
                  <a:srgbClr val="F18B21"/>
                </a:solidFill>
              </a:rPr>
              <a:t> </a:t>
            </a:r>
            <a:r>
              <a:rPr lang="en-US" dirty="0"/>
              <a:t>and repair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181344" y="1143000"/>
            <a:ext cx="5486400" cy="66322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package </a:t>
            </a:r>
            <a:r>
              <a:rPr lang="en-US" dirty="0">
                <a:solidFill>
                  <a:srgbClr val="4E9A06"/>
                </a:solidFill>
              </a:rPr>
              <a:t>"vim"</a:t>
            </a:r>
          </a:p>
          <a:p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 bwMode="white">
          <a:xfrm>
            <a:off x="6183489" y="1944513"/>
            <a:ext cx="5486400" cy="7224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31775" indent="-231775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4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5425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36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30238" indent="-173038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1688" indent="-17145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74725" indent="-173038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Is vim installed?</a:t>
            </a:r>
            <a:endParaRPr lang="en-US" dirty="0"/>
          </a:p>
        </p:txBody>
      </p:sp>
      <p:cxnSp>
        <p:nvCxnSpPr>
          <p:cNvPr id="3" name="Straight Arrow Connector 2"/>
          <p:cNvCxnSpPr>
            <a:stCxn id="8" idx="2"/>
          </p:cNvCxnSpPr>
          <p:nvPr/>
        </p:nvCxnSpPr>
        <p:spPr>
          <a:xfrm flipH="1">
            <a:off x="6886222" y="2667001"/>
            <a:ext cx="2040467" cy="1058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8926689" y="2667001"/>
            <a:ext cx="2136422" cy="1044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759222" y="4374444"/>
            <a:ext cx="14111" cy="63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23000" y="4967112"/>
            <a:ext cx="1226297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</a:rPr>
              <a:t>Done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04845" y="3750735"/>
            <a:ext cx="83681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</a:rPr>
              <a:t>Yes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876845" y="3764846"/>
            <a:ext cx="65572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</a:rPr>
              <a:t>No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940778" y="2046112"/>
            <a:ext cx="914400" cy="4797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22427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and Repair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Resources follow a </a:t>
            </a:r>
            <a:r>
              <a:rPr lang="en-US" b="1" dirty="0">
                <a:solidFill>
                  <a:srgbClr val="F18B21"/>
                </a:solidFill>
              </a:rPr>
              <a:t>test</a:t>
            </a:r>
            <a:r>
              <a:rPr lang="en-US" dirty="0">
                <a:solidFill>
                  <a:srgbClr val="F18B21"/>
                </a:solidFill>
              </a:rPr>
              <a:t> </a:t>
            </a:r>
            <a:r>
              <a:rPr lang="en-US" dirty="0"/>
              <a:t>and repair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181344" y="1143000"/>
            <a:ext cx="5486400" cy="66322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package </a:t>
            </a:r>
            <a:r>
              <a:rPr lang="en-US" dirty="0">
                <a:solidFill>
                  <a:srgbClr val="4E9A06"/>
                </a:solidFill>
              </a:rPr>
              <a:t>"vim"</a:t>
            </a:r>
          </a:p>
          <a:p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 bwMode="white">
          <a:xfrm>
            <a:off x="6183489" y="1944513"/>
            <a:ext cx="5486400" cy="7224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31775" indent="-231775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4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5425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36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30238" indent="-173038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1688" indent="-17145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74725" indent="-173038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Is vim installed?</a:t>
            </a:r>
            <a:endParaRPr lang="en-US" dirty="0"/>
          </a:p>
        </p:txBody>
      </p:sp>
      <p:cxnSp>
        <p:nvCxnSpPr>
          <p:cNvPr id="3" name="Straight Arrow Connector 2"/>
          <p:cNvCxnSpPr>
            <a:stCxn id="8" idx="2"/>
          </p:cNvCxnSpPr>
          <p:nvPr/>
        </p:nvCxnSpPr>
        <p:spPr>
          <a:xfrm flipH="1">
            <a:off x="6886222" y="2667001"/>
            <a:ext cx="2040467" cy="1058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8926689" y="2667001"/>
            <a:ext cx="2136422" cy="1044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1176000" y="4416777"/>
            <a:ext cx="0" cy="620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759222" y="4374444"/>
            <a:ext cx="14111" cy="63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23000" y="4967112"/>
            <a:ext cx="1226297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</a:rPr>
              <a:t>Done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74956" y="4950179"/>
            <a:ext cx="173900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</a:rPr>
              <a:t>Install it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04845" y="3750735"/>
            <a:ext cx="83681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</a:rPr>
              <a:t>Yes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876845" y="3764846"/>
            <a:ext cx="65572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</a:rPr>
              <a:t>No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940778" y="2046112"/>
            <a:ext cx="914400" cy="4797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22427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and Repair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Resources follow a </a:t>
            </a:r>
            <a:r>
              <a:rPr lang="en-US" b="1" dirty="0">
                <a:solidFill>
                  <a:srgbClr val="F18B21"/>
                </a:solidFill>
              </a:rPr>
              <a:t>test</a:t>
            </a:r>
            <a:r>
              <a:rPr lang="en-US" dirty="0">
                <a:solidFill>
                  <a:srgbClr val="F18B2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F18B21"/>
                </a:solidFill>
              </a:rPr>
              <a:t>repair</a:t>
            </a:r>
            <a:r>
              <a:rPr lang="en-US" dirty="0">
                <a:solidFill>
                  <a:srgbClr val="F18B21"/>
                </a:solidFill>
              </a:rPr>
              <a:t>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181344" y="1143000"/>
            <a:ext cx="5486400" cy="66322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package </a:t>
            </a:r>
            <a:r>
              <a:rPr lang="en-US" dirty="0">
                <a:solidFill>
                  <a:srgbClr val="4E9A06"/>
                </a:solidFill>
              </a:rPr>
              <a:t>"vim"</a:t>
            </a:r>
          </a:p>
          <a:p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 bwMode="white">
          <a:xfrm>
            <a:off x="6183489" y="1944513"/>
            <a:ext cx="5486400" cy="7224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31775" indent="-231775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4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5425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36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30238" indent="-173038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1688" indent="-17145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74725" indent="-173038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Is vim installed?</a:t>
            </a:r>
            <a:endParaRPr lang="en-US" dirty="0"/>
          </a:p>
        </p:txBody>
      </p:sp>
      <p:cxnSp>
        <p:nvCxnSpPr>
          <p:cNvPr id="3" name="Straight Arrow Connector 2"/>
          <p:cNvCxnSpPr>
            <a:stCxn id="8" idx="2"/>
          </p:cNvCxnSpPr>
          <p:nvPr/>
        </p:nvCxnSpPr>
        <p:spPr>
          <a:xfrm flipH="1">
            <a:off x="6886222" y="2667001"/>
            <a:ext cx="2040467" cy="1058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8926689" y="2667001"/>
            <a:ext cx="2136422" cy="1044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1176000" y="4416777"/>
            <a:ext cx="0" cy="620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521222" y="5319889"/>
            <a:ext cx="22295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759222" y="4374444"/>
            <a:ext cx="14111" cy="63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23000" y="4967112"/>
            <a:ext cx="1226297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</a:rPr>
              <a:t>Done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74956" y="4950179"/>
            <a:ext cx="173900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</a:rPr>
              <a:t>Install it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04845" y="3750735"/>
            <a:ext cx="83681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</a:rPr>
              <a:t>Yes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876845" y="3764846"/>
            <a:ext cx="65572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</a:rPr>
              <a:t>No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940778" y="2046112"/>
            <a:ext cx="914400" cy="4797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Test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8209844" y="4117622"/>
            <a:ext cx="1413934" cy="60959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Repair</a:t>
            </a:r>
          </a:p>
        </p:txBody>
      </p:sp>
    </p:spTree>
    <p:extLst>
      <p:ext uri="{BB962C8B-B14F-4D97-AF65-F5344CB8AC3E}">
        <p14:creationId xmlns:p14="http://schemas.microsoft.com/office/powerpoint/2010/main" val="322427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package</a:t>
            </a:r>
          </a:p>
          <a:p>
            <a:r>
              <a:rPr lang="en-US" dirty="0"/>
              <a:t>template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directory</a:t>
            </a:r>
          </a:p>
          <a:p>
            <a:r>
              <a:rPr lang="en-US" dirty="0"/>
              <a:t>user</a:t>
            </a:r>
          </a:p>
          <a:p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dsc_script</a:t>
            </a:r>
            <a:endParaRPr lang="en-US" dirty="0"/>
          </a:p>
          <a:p>
            <a:r>
              <a:rPr lang="en-US" dirty="0" err="1"/>
              <a:t>registry_key</a:t>
            </a:r>
            <a:endParaRPr lang="en-US" dirty="0"/>
          </a:p>
          <a:p>
            <a:r>
              <a:rPr lang="en-US" dirty="0" err="1"/>
              <a:t>powershell_script</a:t>
            </a:r>
            <a:endParaRPr lang="en-US" dirty="0"/>
          </a:p>
          <a:p>
            <a:r>
              <a:rPr lang="en-US" dirty="0" err="1"/>
              <a:t>cron</a:t>
            </a:r>
            <a:endParaRPr lang="en-US" dirty="0"/>
          </a:p>
          <a:p>
            <a:r>
              <a:rPr lang="en-US" dirty="0"/>
              <a:t>mount</a:t>
            </a:r>
          </a:p>
          <a:p>
            <a:r>
              <a:rPr lang="en-US" dirty="0" smtClean="0"/>
              <a:t>route</a:t>
            </a:r>
          </a:p>
          <a:p>
            <a:r>
              <a:rPr lang="en-US" dirty="0" smtClean="0"/>
              <a:t>…and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Chef Cookbooks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process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Write policy</a:t>
            </a:r>
          </a:p>
          <a:p>
            <a:r>
              <a:rPr lang="en-US" dirty="0" smtClean="0"/>
              <a:t>Apply policy</a:t>
            </a:r>
          </a:p>
          <a:p>
            <a:r>
              <a:rPr lang="en-US" dirty="0" smtClean="0"/>
              <a:t>Verify policy</a:t>
            </a:r>
          </a:p>
          <a:p>
            <a:endParaRPr lang="en-US" dirty="0"/>
          </a:p>
          <a:p>
            <a:r>
              <a:rPr lang="en-US" dirty="0" smtClean="0"/>
              <a:t>Not bad for the simple case, will quickly get untenable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347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Feedback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Speed-up the feedback loops with automated testing.</a:t>
            </a:r>
          </a:p>
          <a:p>
            <a:r>
              <a:rPr lang="en-US" dirty="0" smtClean="0"/>
              <a:t>Have confidence in your changes before you run them in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8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Did chef-client complete successfully?</a:t>
            </a:r>
          </a:p>
          <a:p>
            <a:r>
              <a:rPr lang="en-US" dirty="0" smtClean="0"/>
              <a:t>Did the recipe put the node in the desired state?</a:t>
            </a:r>
          </a:p>
          <a:p>
            <a:r>
              <a:rPr lang="en-US" dirty="0" smtClean="0"/>
              <a:t>Are the resources properly defined?</a:t>
            </a:r>
          </a:p>
          <a:p>
            <a:r>
              <a:rPr lang="en-US" dirty="0" smtClean="0"/>
              <a:t>Does the code follow our style guide?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2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Test-driving infrastructure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are going to use a relatively simple scenario</a:t>
            </a:r>
          </a:p>
          <a:p>
            <a:r>
              <a:rPr lang="en-US" dirty="0" smtClean="0"/>
              <a:t>We are going to explore many facets of testing</a:t>
            </a:r>
          </a:p>
          <a:p>
            <a:r>
              <a:rPr lang="en-US" dirty="0" smtClean="0"/>
              <a:t>We are going to follow a test-first, test-driven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3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0"/>
          <p:cNvGrpSpPr>
            <a:grpSpLocks/>
          </p:cNvGrpSpPr>
          <p:nvPr/>
        </p:nvGrpSpPr>
        <p:grpSpPr bwMode="auto">
          <a:xfrm>
            <a:off x="490490" y="1419226"/>
            <a:ext cx="11701510" cy="822722"/>
            <a:chOff x="654513" y="1892196"/>
            <a:chExt cx="15603075" cy="1097280"/>
          </a:xfrm>
        </p:grpSpPr>
        <p:sp>
          <p:nvSpPr>
            <p:cNvPr id="8213" name="Text Placeholder 10"/>
            <p:cNvSpPr>
              <a:spLocks/>
            </p:cNvSpPr>
            <p:nvPr/>
          </p:nvSpPr>
          <p:spPr bwMode="auto">
            <a:xfrm>
              <a:off x="654513" y="1892196"/>
              <a:ext cx="13725040" cy="1097280"/>
            </a:xfrm>
            <a:prstGeom prst="roundRect">
              <a:avLst>
                <a:gd name="adj" fmla="val 50000"/>
              </a:avLst>
            </a:prstGeom>
            <a:solidFill>
              <a:srgbClr val="F18B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97280" anchor="ctr"/>
            <a:lstStyle/>
            <a:p>
              <a:pPr defTabSz="913088">
                <a:spcBef>
                  <a:spcPts val="600"/>
                </a:spcBef>
                <a:buSzPct val="90000"/>
              </a:pPr>
              <a:r>
                <a:rPr lang="en-US" sz="2100" dirty="0">
                  <a:solidFill>
                    <a:schemeClr val="bg1"/>
                  </a:solidFill>
                </a:rPr>
                <a:t> Leader in next generation of automation solutions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3714488" y="1892196"/>
              <a:ext cx="2543100" cy="109728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685483">
                <a:defRPr/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8195" name="Group 22"/>
          <p:cNvGrpSpPr>
            <a:grpSpLocks/>
          </p:cNvGrpSpPr>
          <p:nvPr/>
        </p:nvGrpSpPr>
        <p:grpSpPr bwMode="auto">
          <a:xfrm>
            <a:off x="490490" y="2339578"/>
            <a:ext cx="11701510" cy="822722"/>
            <a:chOff x="654513" y="3118936"/>
            <a:chExt cx="15603075" cy="1097280"/>
          </a:xfrm>
        </p:grpSpPr>
        <p:sp>
          <p:nvSpPr>
            <p:cNvPr id="6" name="Text Placeholder 10"/>
            <p:cNvSpPr txBox="1">
              <a:spLocks/>
            </p:cNvSpPr>
            <p:nvPr/>
          </p:nvSpPr>
          <p:spPr>
            <a:xfrm>
              <a:off x="654513" y="3118936"/>
              <a:ext cx="13725118" cy="10972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0" tIns="72474" rIns="144951" bIns="72474" anchor="ctr"/>
            <a:lstStyle/>
            <a:p>
              <a:pPr eaLnBrk="1" hangingPunct="1">
                <a:spcBef>
                  <a:spcPct val="20000"/>
                </a:spcBef>
                <a:buFont typeface="Arial" charset="0"/>
                <a:buNone/>
              </a:pPr>
              <a:r>
                <a:rPr lang="en-US" sz="2100" dirty="0">
                  <a:solidFill>
                    <a:srgbClr val="FFFFFF"/>
                  </a:solidFill>
                  <a:latin typeface="Arial" charset="0"/>
                  <a:ea typeface="ＭＳ Ｐゴシック" charset="0"/>
                </a:rPr>
                <a:t> Leading the </a:t>
              </a:r>
              <a:r>
                <a:rPr lang="en-US" sz="2100" dirty="0" err="1">
                  <a:solidFill>
                    <a:srgbClr val="FFFFFF"/>
                  </a:solidFill>
                  <a:latin typeface="Arial" charset="0"/>
                  <a:ea typeface="ＭＳ Ｐゴシック" charset="0"/>
                </a:rPr>
                <a:t>DevOps</a:t>
              </a:r>
              <a:r>
                <a:rPr lang="en-US" sz="2100" dirty="0">
                  <a:solidFill>
                    <a:srgbClr val="FFFFFF"/>
                  </a:solidFill>
                  <a:latin typeface="Arial" charset="0"/>
                  <a:ea typeface="ＭＳ Ｐゴシック" charset="0"/>
                </a:rPr>
                <a:t> movement</a:t>
              </a:r>
              <a:br>
                <a:rPr lang="en-US" sz="2100" dirty="0">
                  <a:solidFill>
                    <a:srgbClr val="FFFFFF"/>
                  </a:solidFill>
                  <a:latin typeface="Arial" charset="0"/>
                  <a:ea typeface="ＭＳ Ｐゴシック" charset="0"/>
                </a:rPr>
              </a:br>
              <a:r>
                <a:rPr lang="en-US" sz="2100" dirty="0">
                  <a:solidFill>
                    <a:srgbClr val="FFFFFF"/>
                  </a:solidFill>
                  <a:latin typeface="Arial" charset="0"/>
                  <a:ea typeface="ＭＳ Ｐゴシック" charset="0"/>
                </a:rPr>
                <a:t> – Alignment between Infrastructure and Apps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3714488" y="3118936"/>
              <a:ext cx="2543100" cy="109728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685483">
                <a:defRPr/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8196" name="Group 23"/>
          <p:cNvGrpSpPr>
            <a:grpSpLocks/>
          </p:cNvGrpSpPr>
          <p:nvPr/>
        </p:nvGrpSpPr>
        <p:grpSpPr bwMode="auto">
          <a:xfrm>
            <a:off x="490490" y="3258741"/>
            <a:ext cx="11701510" cy="823913"/>
            <a:chOff x="654511" y="4345676"/>
            <a:chExt cx="15603077" cy="1097280"/>
          </a:xfrm>
        </p:grpSpPr>
        <p:sp>
          <p:nvSpPr>
            <p:cNvPr id="7" name="Text Placeholder 10"/>
            <p:cNvSpPr txBox="1">
              <a:spLocks/>
            </p:cNvSpPr>
            <p:nvPr/>
          </p:nvSpPr>
          <p:spPr>
            <a:xfrm>
              <a:off x="654511" y="4345676"/>
              <a:ext cx="13725119" cy="109728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0" tIns="72474" rIns="144951" bIns="72474" anchor="ctr"/>
            <a:lstStyle>
              <a:lvl1pPr marL="543566" indent="-543566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6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177726" indent="-452969" algn="l" defTabSz="724759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811879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2536632" indent="-362375" algn="l" defTabSz="724759" rtl="0" eaLnBrk="1" latinLnBrk="0" hangingPunct="1">
                <a:spcBef>
                  <a:spcPct val="20000"/>
                </a:spcBef>
                <a:buFont typeface="Arial"/>
                <a:buChar char="–"/>
                <a:defRPr sz="17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3261388" indent="-362375" algn="l" defTabSz="724759" rtl="0" eaLnBrk="1" latinLnBrk="0" hangingPunct="1">
                <a:spcBef>
                  <a:spcPct val="20000"/>
                </a:spcBef>
                <a:buFont typeface="Arial"/>
                <a:buChar char="»"/>
                <a:defRPr sz="17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3986149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10900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35648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160401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/>
              </a:pPr>
              <a:r>
                <a:rPr lang="en-US" sz="2100" dirty="0">
                  <a:solidFill>
                    <a:srgbClr val="FFFFFF"/>
                  </a:solidFill>
                </a:rPr>
                <a:t> Key partners: Amazon Web Services, Microsoft,</a:t>
              </a:r>
              <a:br>
                <a:rPr lang="en-US" sz="2100" dirty="0">
                  <a:solidFill>
                    <a:srgbClr val="FFFFFF"/>
                  </a:solidFill>
                </a:rPr>
              </a:br>
              <a:r>
                <a:rPr lang="en-US" sz="2100" dirty="0">
                  <a:solidFill>
                    <a:srgbClr val="FFFFFF"/>
                  </a:solidFill>
                </a:rPr>
                <a:t> IBM, HP, Accenture, PWC, VMWare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3714488" y="4345676"/>
              <a:ext cx="2543100" cy="1097280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685483">
                <a:defRPr/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8198" name="Group 26"/>
          <p:cNvGrpSpPr>
            <a:grpSpLocks/>
          </p:cNvGrpSpPr>
          <p:nvPr/>
        </p:nvGrpSpPr>
        <p:grpSpPr bwMode="auto">
          <a:xfrm>
            <a:off x="490490" y="4182232"/>
            <a:ext cx="11701510" cy="822722"/>
            <a:chOff x="654513" y="6799155"/>
            <a:chExt cx="15603075" cy="1097280"/>
          </a:xfrm>
        </p:grpSpPr>
        <p:sp>
          <p:nvSpPr>
            <p:cNvPr id="9" name="Text Placeholder 10"/>
            <p:cNvSpPr txBox="1">
              <a:spLocks/>
            </p:cNvSpPr>
            <p:nvPr/>
          </p:nvSpPr>
          <p:spPr>
            <a:xfrm>
              <a:off x="654513" y="6799155"/>
              <a:ext cx="13725118" cy="109728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0" tIns="72474" rIns="144951" bIns="72474" anchor="ctr"/>
            <a:lstStyle>
              <a:lvl1pPr marL="543566" indent="-543566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6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177726" indent="-452969" algn="l" defTabSz="724759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811879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2536632" indent="-362375" algn="l" defTabSz="724759" rtl="0" eaLnBrk="1" latinLnBrk="0" hangingPunct="1">
                <a:spcBef>
                  <a:spcPct val="20000"/>
                </a:spcBef>
                <a:buFont typeface="Arial"/>
                <a:buChar char="–"/>
                <a:defRPr sz="17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3261388" indent="-362375" algn="l" defTabSz="724759" rtl="0" eaLnBrk="1" latinLnBrk="0" hangingPunct="1">
                <a:spcBef>
                  <a:spcPct val="20000"/>
                </a:spcBef>
                <a:buFont typeface="Arial"/>
                <a:buChar char="»"/>
                <a:defRPr sz="17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3986149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10900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35648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160401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/>
              </a:pPr>
              <a:r>
                <a:rPr lang="en-US" sz="2100" dirty="0">
                  <a:solidFill>
                    <a:srgbClr val="FFFFFF"/>
                  </a:solidFill>
                </a:rPr>
                <a:t> Offices in Seattle, San Francisco, Atlanta, and London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13714488" y="6799155"/>
              <a:ext cx="2543100" cy="1097280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685483">
                <a:defRPr/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8" name="Shape 103"/>
          <p:cNvSpPr txBox="1">
            <a:spLocks/>
          </p:cNvSpPr>
          <p:nvPr/>
        </p:nvSpPr>
        <p:spPr>
          <a:xfrm>
            <a:off x="508348" y="457201"/>
            <a:ext cx="11175305" cy="508397"/>
          </a:xfrm>
          <a:prstGeom prst="rect">
            <a:avLst/>
          </a:prstGeom>
        </p:spPr>
        <p:txBody>
          <a:bodyPr lIns="68571" tIns="34285" rIns="68571" bIns="34285">
            <a:normAutofit lnSpcReduction="10000"/>
          </a:bodyPr>
          <a:lstStyle>
            <a:lvl1pPr algn="l" defTabSz="121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cap="none" spc="0" baseline="0" dirty="0" smtClean="0">
                <a:ln w="3175">
                  <a:noFill/>
                </a:ln>
                <a:solidFill>
                  <a:srgbClr val="435464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" sz="3300"/>
              <a:t>What is Chef?</a:t>
            </a:r>
          </a:p>
        </p:txBody>
      </p:sp>
      <p:pic>
        <p:nvPicPr>
          <p:cNvPr id="820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0" y="1619251"/>
            <a:ext cx="569063" cy="41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37" y="2514600"/>
            <a:ext cx="43810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51" y="3468291"/>
            <a:ext cx="466679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71" y="4445007"/>
            <a:ext cx="371439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73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Scenario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want a custom home page available on the web.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3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Compiling Cookbooks...</a:t>
            </a:r>
          </a:p>
          <a:p>
            <a:r>
              <a:rPr lang="en-US" dirty="0"/>
              <a:t>Recipe: </a:t>
            </a:r>
            <a:r>
              <a:rPr lang="en-US" dirty="0" err="1"/>
              <a:t>code_generator</a:t>
            </a:r>
            <a:r>
              <a:rPr lang="en-US" dirty="0"/>
              <a:t>::cookbook</a:t>
            </a:r>
          </a:p>
          <a:p>
            <a:r>
              <a:rPr lang="en-US" dirty="0"/>
              <a:t>  * directory[/home/chef/chef-repo/cookbooks/apache] action create</a:t>
            </a:r>
          </a:p>
          <a:p>
            <a:r>
              <a:rPr lang="en-US" dirty="0"/>
              <a:t>    - create new directory /home/chef/chef-repo/cookbooks/apache</a:t>
            </a:r>
          </a:p>
          <a:p>
            <a:r>
              <a:rPr lang="en-US" dirty="0"/>
              <a:t>    - restore </a:t>
            </a:r>
            <a:r>
              <a:rPr lang="en-US" dirty="0" err="1"/>
              <a:t>selinux</a:t>
            </a:r>
            <a:r>
              <a:rPr lang="en-US" dirty="0"/>
              <a:t> security context</a:t>
            </a:r>
          </a:p>
          <a:p>
            <a:r>
              <a:rPr lang="en-US" dirty="0"/>
              <a:t>  * template[/home/chef/chef-repo/cookbooks/apache/</a:t>
            </a:r>
            <a:r>
              <a:rPr lang="en-US" dirty="0" err="1"/>
              <a:t>metadata.rb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endParaRPr lang="en-US" dirty="0"/>
          </a:p>
          <a:p>
            <a:r>
              <a:rPr lang="en-US" dirty="0"/>
              <a:t>    - create new file /home/chef/chef-repo/cookbooks/apache/</a:t>
            </a:r>
            <a:r>
              <a:rPr lang="en-US" dirty="0" err="1"/>
              <a:t>metadata.rb</a:t>
            </a:r>
            <a:endParaRPr lang="en-US" dirty="0"/>
          </a:p>
          <a:p>
            <a:r>
              <a:rPr lang="en-US" dirty="0"/>
              <a:t>    - update content in file /home/chef/chef-repo/cookbooks/apache/</a:t>
            </a:r>
            <a:r>
              <a:rPr lang="en-US" dirty="0" err="1"/>
              <a:t>metadata.rb</a:t>
            </a:r>
            <a:r>
              <a:rPr lang="en-US" dirty="0"/>
              <a:t> from none to 4c0e2d</a:t>
            </a:r>
          </a:p>
          <a:p>
            <a:r>
              <a:rPr lang="en-US" dirty="0"/>
              <a:t>    (diff output suppressed by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en-US" dirty="0"/>
              <a:t>    - restore </a:t>
            </a:r>
            <a:r>
              <a:rPr lang="en-US" dirty="0" err="1"/>
              <a:t>selinux</a:t>
            </a:r>
            <a:r>
              <a:rPr lang="en-US" dirty="0"/>
              <a:t> security context</a:t>
            </a:r>
          </a:p>
          <a:p>
            <a:r>
              <a:rPr lang="en-US" dirty="0"/>
              <a:t>  * template[/home/chef/chef-repo/cookbooks/apache/</a:t>
            </a:r>
            <a:r>
              <a:rPr lang="en-US" dirty="0" err="1"/>
              <a:t>README.md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endParaRPr lang="en-US" dirty="0"/>
          </a:p>
          <a:p>
            <a:r>
              <a:rPr lang="en-US" dirty="0"/>
              <a:t>    - create new file /home/chef/chef-repo/cookbooks/apache/</a:t>
            </a:r>
            <a:r>
              <a:rPr lang="en-US" dirty="0" err="1"/>
              <a:t>README.md</a:t>
            </a:r>
            <a:endParaRPr lang="en-US" dirty="0"/>
          </a:p>
          <a:p>
            <a:r>
              <a:rPr lang="en-US" dirty="0"/>
              <a:t>    - update content in file /home/chef/chef-repo/cookbooks/apache/</a:t>
            </a:r>
            <a:r>
              <a:rPr lang="en-US" dirty="0" err="1"/>
              <a:t>README.md</a:t>
            </a:r>
            <a:r>
              <a:rPr lang="en-US" dirty="0"/>
              <a:t> from none to 5c3d3a</a:t>
            </a:r>
          </a:p>
          <a:p>
            <a:r>
              <a:rPr lang="en-US" dirty="0"/>
              <a:t>    (diff output suppressed by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en-US" dirty="0"/>
              <a:t>    - restore </a:t>
            </a:r>
            <a:r>
              <a:rPr lang="en-US" dirty="0" err="1"/>
              <a:t>selinux</a:t>
            </a:r>
            <a:r>
              <a:rPr lang="en-US" dirty="0"/>
              <a:t> security context</a:t>
            </a:r>
          </a:p>
          <a:p>
            <a:r>
              <a:rPr lang="en-US" dirty="0"/>
              <a:t>  * </a:t>
            </a:r>
            <a:r>
              <a:rPr lang="en-US" dirty="0" err="1"/>
              <a:t>cookbook_file</a:t>
            </a:r>
            <a:r>
              <a:rPr lang="en-US" dirty="0"/>
              <a:t>[/home/chef/chef-repo/cookbooks/apache/</a:t>
            </a:r>
            <a:r>
              <a:rPr lang="en-US" dirty="0" err="1"/>
              <a:t>chefignore</a:t>
            </a:r>
            <a:r>
              <a:rPr lang="en-US" dirty="0"/>
              <a:t>] action create</a:t>
            </a:r>
          </a:p>
          <a:p>
            <a:r>
              <a:rPr lang="en-US" dirty="0"/>
              <a:t>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apache cookbook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chef generate cookbook apache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7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apache cookbook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cd apache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client success 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Requirements to verify chef-client success:</a:t>
            </a:r>
          </a:p>
          <a:p>
            <a:pPr lvl="1"/>
            <a:r>
              <a:rPr lang="en-US" dirty="0"/>
              <a:t>A target server running the same OS as </a:t>
            </a:r>
            <a:r>
              <a:rPr lang="en-US" dirty="0" smtClean="0"/>
              <a:t>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7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client success 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Requirements to verify chef-client success:</a:t>
            </a:r>
          </a:p>
          <a:p>
            <a:pPr lvl="1"/>
            <a:r>
              <a:rPr lang="en-US" dirty="0"/>
              <a:t>A target server running the same OS as production</a:t>
            </a:r>
          </a:p>
          <a:p>
            <a:pPr lvl="1"/>
            <a:r>
              <a:rPr lang="en-US" dirty="0" smtClean="0"/>
              <a:t>A chef-client with access to the cookbook</a:t>
            </a:r>
          </a:p>
        </p:txBody>
      </p:sp>
    </p:spTree>
    <p:extLst>
      <p:ext uri="{BB962C8B-B14F-4D97-AF65-F5344CB8AC3E}">
        <p14:creationId xmlns:p14="http://schemas.microsoft.com/office/powerpoint/2010/main" val="169073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Kitchen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8861425" cy="5257800"/>
          </a:xfrm>
        </p:spPr>
        <p:txBody>
          <a:bodyPr/>
          <a:lstStyle/>
          <a:p>
            <a:r>
              <a:rPr lang="en-US" dirty="0" smtClean="0"/>
              <a:t>Test harness to execute code on one or more platforms</a:t>
            </a:r>
          </a:p>
          <a:p>
            <a:r>
              <a:rPr lang="en-US" dirty="0" smtClean="0"/>
              <a:t>Driver plugins to allow your code to run on various cloud and virtualization providers</a:t>
            </a:r>
          </a:p>
          <a:p>
            <a:r>
              <a:rPr lang="en-US" dirty="0" smtClean="0"/>
              <a:t>Includes support for many testing frameworks</a:t>
            </a:r>
          </a:p>
          <a:p>
            <a:r>
              <a:rPr lang="en-US" dirty="0" smtClean="0"/>
              <a:t>Included with </a:t>
            </a:r>
            <a:r>
              <a:rPr lang="en-US" dirty="0" err="1" smtClean="0"/>
              <a:t>ChefDK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2428875"/>
            <a:ext cx="2514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8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Matrix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Two operating systems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032608"/>
              </p:ext>
            </p:extLst>
          </p:nvPr>
        </p:nvGraphicFramePr>
        <p:xfrm>
          <a:off x="6208890" y="1143000"/>
          <a:ext cx="1820333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0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ubuntu-12.04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centos-6.4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53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Matrix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Two operating systems</a:t>
            </a:r>
          </a:p>
          <a:p>
            <a:r>
              <a:rPr lang="en-US" dirty="0" smtClean="0"/>
              <a:t>One recipe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117965"/>
              </p:ext>
            </p:extLst>
          </p:nvPr>
        </p:nvGraphicFramePr>
        <p:xfrm>
          <a:off x="6208890" y="1143000"/>
          <a:ext cx="364066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0333"/>
                <a:gridCol w="1820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ubuntu-12.04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apache::default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centos-6.4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apache::default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16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Matrix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Two operating systems</a:t>
            </a:r>
          </a:p>
          <a:p>
            <a:r>
              <a:rPr lang="en-US" dirty="0" smtClean="0"/>
              <a:t>Two recipes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462996"/>
              </p:ext>
            </p:extLst>
          </p:nvPr>
        </p:nvGraphicFramePr>
        <p:xfrm>
          <a:off x="6194779" y="1142999"/>
          <a:ext cx="5460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0333"/>
                <a:gridCol w="1820333"/>
                <a:gridCol w="1820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ssl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ubuntu-12.04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apache::default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apache::</a:t>
                      </a:r>
                      <a:r>
                        <a:rPr lang="en-US" dirty="0" err="1" smtClean="0"/>
                        <a:t>ssl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centos-6.4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apache::default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apache::</a:t>
                      </a:r>
                      <a:r>
                        <a:rPr lang="en-US" dirty="0" err="1" smtClean="0"/>
                        <a:t>ssl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38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Matrix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Three operating systems</a:t>
            </a:r>
          </a:p>
          <a:p>
            <a:r>
              <a:rPr lang="en-US" dirty="0" smtClean="0"/>
              <a:t>Two recipes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268076"/>
              </p:ext>
            </p:extLst>
          </p:nvPr>
        </p:nvGraphicFramePr>
        <p:xfrm>
          <a:off x="6208890" y="1142999"/>
          <a:ext cx="5460999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0333"/>
                <a:gridCol w="1820333"/>
                <a:gridCol w="1820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ssl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ubuntu-12.04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apache::default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apache::</a:t>
                      </a:r>
                      <a:r>
                        <a:rPr lang="en-US" dirty="0" err="1" smtClean="0"/>
                        <a:t>ssl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centos-6.4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apache::default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apache::</a:t>
                      </a:r>
                      <a:r>
                        <a:rPr lang="en-US" dirty="0" err="1" smtClean="0"/>
                        <a:t>ssl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ubuntu-14.04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apache::default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apache::</a:t>
                      </a:r>
                      <a:r>
                        <a:rPr lang="en-US" dirty="0" err="1" smtClean="0"/>
                        <a:t>ssl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81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4294967295"/>
          </p:nvPr>
        </p:nvSpPr>
        <p:spPr bwMode="blackGray">
          <a:xfrm>
            <a:off x="5744205" y="1115616"/>
            <a:ext cx="6447795" cy="1121569"/>
          </a:xfrm>
          <a:solidFill>
            <a:schemeClr val="accent4"/>
          </a:solidFill>
        </p:spPr>
        <p:txBody>
          <a:bodyPr lIns="548567" rIns="205713" numCol="1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100" dirty="0">
                <a:solidFill>
                  <a:srgbClr val="FFFFFF"/>
                </a:solidFill>
                <a:latin typeface="Arial" charset="0"/>
                <a:sym typeface="Helvetica Neue" charset="0"/>
              </a:rPr>
              <a:t>Chef is an automation and delivery platform </a:t>
            </a:r>
            <a:br>
              <a:rPr lang="en-US" sz="2100" dirty="0">
                <a:solidFill>
                  <a:srgbClr val="FFFFFF"/>
                </a:solidFill>
                <a:latin typeface="Arial" charset="0"/>
                <a:sym typeface="Helvetica Neue" charset="0"/>
              </a:rPr>
            </a:br>
            <a:r>
              <a:rPr lang="en-US" sz="2100" dirty="0">
                <a:solidFill>
                  <a:srgbClr val="FFFFFF"/>
                </a:solidFill>
                <a:latin typeface="Arial" charset="0"/>
                <a:sym typeface="Helvetica Neue" charset="0"/>
              </a:rPr>
              <a:t>born in the service of velocity and scale.</a:t>
            </a:r>
          </a:p>
        </p:txBody>
      </p:sp>
      <p:sp>
        <p:nvSpPr>
          <p:cNvPr id="10243" name="Shape 10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300">
                <a:ln>
                  <a:noFill/>
                </a:ln>
                <a:latin typeface="Arial" charset="0"/>
              </a:rPr>
              <a:t>The New Face of Business</a:t>
            </a:r>
          </a:p>
        </p:txBody>
      </p:sp>
      <p:grpSp>
        <p:nvGrpSpPr>
          <p:cNvPr id="10244" name="Group 6"/>
          <p:cNvGrpSpPr>
            <a:grpSpLocks/>
          </p:cNvGrpSpPr>
          <p:nvPr/>
        </p:nvGrpSpPr>
        <p:grpSpPr bwMode="auto">
          <a:xfrm>
            <a:off x="1795287" y="1365647"/>
            <a:ext cx="11395549" cy="4857750"/>
            <a:chOff x="1733538" y="1811626"/>
            <a:chExt cx="15194704" cy="6476518"/>
          </a:xfrm>
        </p:grpSpPr>
        <p:sp>
          <p:nvSpPr>
            <p:cNvPr id="6" name="Isosceles Triangle 5"/>
            <p:cNvSpPr/>
            <p:nvPr/>
          </p:nvSpPr>
          <p:spPr bwMode="auto">
            <a:xfrm rot="5400000">
              <a:off x="12939100" y="4418097"/>
              <a:ext cx="2555685" cy="1073090"/>
            </a:xfrm>
            <a:prstGeom prst="triangl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685483">
                <a:defRPr/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1733538" y="1811626"/>
              <a:ext cx="6476639" cy="6476518"/>
            </a:xfrm>
            <a:prstGeom prst="ellipse">
              <a:avLst/>
            </a:prstGeom>
            <a:solidFill>
              <a:srgbClr val="43546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43497">
                <a:defRPr/>
              </a:pP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373612" y="3662513"/>
              <a:ext cx="6325835" cy="2555685"/>
            </a:xfrm>
            <a:prstGeom prst="rect">
              <a:avLst/>
            </a:prstGeom>
            <a:solidFill>
              <a:srgbClr val="43546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43497">
                <a:defRPr/>
              </a:pPr>
              <a:endParaRPr lang="en-US" dirty="0"/>
            </a:p>
          </p:txBody>
        </p:sp>
        <p:pic>
          <p:nvPicPr>
            <p:cNvPr id="10250" name="Picture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221" y="3910202"/>
              <a:ext cx="655278" cy="748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1" name="Picture 5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5904" y="5336367"/>
              <a:ext cx="550538" cy="550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Rectangle 58"/>
            <p:cNvSpPr/>
            <p:nvPr/>
          </p:nvSpPr>
          <p:spPr>
            <a:xfrm>
              <a:off x="7354563" y="4889559"/>
              <a:ext cx="7398925" cy="984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43497">
                <a:defRPr/>
              </a:pPr>
              <a:endParaRPr lang="en-US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2006573" y="2094180"/>
              <a:ext cx="5911521" cy="59114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43497">
                <a:defRPr/>
              </a:pPr>
              <a:endParaRPr lang="en-US" dirty="0"/>
            </a:p>
          </p:txBody>
        </p:sp>
        <p:pic>
          <p:nvPicPr>
            <p:cNvPr id="10254" name="Picture 7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0743" y="2268585"/>
              <a:ext cx="5562600" cy="556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5" name="Picture 6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5052" y="4057891"/>
              <a:ext cx="655129" cy="655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6" name="Picture 6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3971" y="2729647"/>
              <a:ext cx="660329" cy="655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7" name="Picture 6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038" y="5425329"/>
              <a:ext cx="728087" cy="691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8" name="Picture 7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7701" y="6714601"/>
              <a:ext cx="555926" cy="654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Shape 122"/>
            <p:cNvSpPr/>
            <p:nvPr/>
          </p:nvSpPr>
          <p:spPr>
            <a:xfrm>
              <a:off x="10761148" y="4859399"/>
              <a:ext cx="6167094" cy="1554046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91400" rIns="91400" bIns="91400" anchor="ctr"/>
            <a:lstStyle/>
            <a:p>
              <a:pPr defTabSz="914135">
                <a:buSzPct val="25000"/>
                <a:defRPr/>
              </a:pPr>
              <a:r>
                <a:rPr lang="en" sz="2100" dirty="0">
                  <a:solidFill>
                    <a:srgbClr val="FFFFFF"/>
                  </a:solidFill>
                  <a:latin typeface="+mj-lt"/>
                  <a:ea typeface="Arial"/>
                  <a:cs typeface="Arial"/>
                  <a:sym typeface="Arial"/>
                </a:rPr>
                <a:t>In the data center</a:t>
              </a:r>
              <a:r>
                <a:rPr lang="en-US" sz="2100" dirty="0">
                  <a:solidFill>
                    <a:srgbClr val="FFFFFF"/>
                  </a:solidFill>
                  <a:latin typeface="+mj-lt"/>
                  <a:ea typeface="Arial"/>
                  <a:cs typeface="Arial"/>
                  <a:sym typeface="Arial"/>
                </a:rPr>
                <a:t/>
              </a:r>
              <a:br>
                <a:rPr lang="en-US" sz="2100" dirty="0">
                  <a:solidFill>
                    <a:srgbClr val="FFFFFF"/>
                  </a:solidFill>
                  <a:latin typeface="+mj-lt"/>
                  <a:ea typeface="Arial"/>
                  <a:cs typeface="Arial"/>
                  <a:sym typeface="Arial"/>
                </a:rPr>
              </a:br>
              <a:r>
                <a:rPr lang="en" sz="2100" b="1" dirty="0">
                  <a:solidFill>
                    <a:srgbClr val="FFFFFF"/>
                  </a:solidFill>
                  <a:latin typeface="+mj-lt"/>
                  <a:ea typeface="Arial"/>
                  <a:cs typeface="Arial"/>
                  <a:sym typeface="Arial"/>
                </a:rPr>
                <a:t>+</a:t>
              </a:r>
              <a:r>
                <a:rPr lang="en" sz="2100" dirty="0">
                  <a:solidFill>
                    <a:srgbClr val="FFFFFF"/>
                  </a:solidFill>
                  <a:latin typeface="+mj-lt"/>
                  <a:ea typeface="Arial"/>
                  <a:cs typeface="Arial"/>
                  <a:sym typeface="Arial"/>
                </a:rPr>
                <a:t> in the cloud</a:t>
              </a:r>
            </a:p>
          </p:txBody>
        </p:sp>
        <p:sp>
          <p:nvSpPr>
            <p:cNvPr id="76" name="Shape 129"/>
            <p:cNvSpPr/>
            <p:nvPr/>
          </p:nvSpPr>
          <p:spPr>
            <a:xfrm>
              <a:off x="10857980" y="3465678"/>
              <a:ext cx="4755885" cy="1541347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91400" rIns="91400" bIns="91400" anchor="ctr"/>
            <a:lstStyle/>
            <a:p>
              <a:pPr defTabSz="914135">
                <a:buSzPct val="25000"/>
                <a:defRPr/>
              </a:pPr>
              <a:r>
                <a:rPr lang="en" sz="2100" dirty="0">
                  <a:solidFill>
                    <a:srgbClr val="FFFFFF"/>
                  </a:solidFill>
                  <a:latin typeface="+mj-lt"/>
                  <a:ea typeface="Arial"/>
                  <a:cs typeface="Arial"/>
                  <a:sym typeface="Arial"/>
                </a:rPr>
                <a:t>Infrastructure</a:t>
              </a:r>
              <a:br>
                <a:rPr lang="en" sz="2100" dirty="0">
                  <a:solidFill>
                    <a:srgbClr val="FFFFFF"/>
                  </a:solidFill>
                  <a:latin typeface="+mj-lt"/>
                  <a:ea typeface="Arial"/>
                  <a:cs typeface="Arial"/>
                  <a:sym typeface="Arial"/>
                </a:rPr>
              </a:br>
              <a:r>
                <a:rPr lang="en" sz="2100" b="1" dirty="0">
                  <a:solidFill>
                    <a:srgbClr val="FFFFFF"/>
                  </a:solidFill>
                  <a:latin typeface="+mj-lt"/>
                  <a:ea typeface="Arial"/>
                  <a:cs typeface="Arial"/>
                  <a:sym typeface="Arial"/>
                </a:rPr>
                <a:t>+</a:t>
              </a:r>
              <a:r>
                <a:rPr lang="en" sz="2100" dirty="0">
                  <a:solidFill>
                    <a:srgbClr val="FFFFFF"/>
                  </a:solidFill>
                  <a:latin typeface="+mj-lt"/>
                  <a:ea typeface="Arial"/>
                  <a:cs typeface="Arial"/>
                  <a:sym typeface="Arial"/>
                </a:rPr>
                <a:t> applications</a:t>
              </a:r>
            </a:p>
          </p:txBody>
        </p:sp>
        <p:pic>
          <p:nvPicPr>
            <p:cNvPr id="10261" name="Picture 7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0739" y="3928721"/>
              <a:ext cx="861461" cy="73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2" name="Picture 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221" y="5323729"/>
              <a:ext cx="655278" cy="48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ight Arrow Callout 7"/>
          <p:cNvSpPr/>
          <p:nvPr/>
        </p:nvSpPr>
        <p:spPr bwMode="auto">
          <a:xfrm>
            <a:off x="264293" y="2207419"/>
            <a:ext cx="1376228" cy="3174206"/>
          </a:xfrm>
          <a:prstGeom prst="rightArrowCallout">
            <a:avLst>
              <a:gd name="adj1" fmla="val 50000"/>
              <a:gd name="adj2" fmla="val 25000"/>
              <a:gd name="adj3" fmla="val 25000"/>
              <a:gd name="adj4" fmla="val 64977"/>
            </a:avLst>
          </a:prstGeom>
          <a:solidFill>
            <a:srgbClr val="E9751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68568" tIns="34284" rIns="68568" bIns="34284" anchor="ctr"/>
          <a:lstStyle/>
          <a:p>
            <a:pPr algn="ctr" defTabSz="685483">
              <a:defRPr/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246" name="TextBox 8"/>
          <p:cNvSpPr txBox="1">
            <a:spLocks noChangeArrowheads="1"/>
          </p:cNvSpPr>
          <p:nvPr/>
        </p:nvSpPr>
        <p:spPr bwMode="auto">
          <a:xfrm rot="-5400000">
            <a:off x="-466793" y="3564748"/>
            <a:ext cx="2344340" cy="322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100" dirty="0">
                <a:solidFill>
                  <a:srgbClr val="FFFFFF"/>
                </a:solidFill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57206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0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Kitchen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---</a:t>
            </a:r>
          </a:p>
          <a:p>
            <a:r>
              <a:rPr lang="en-US" dirty="0"/>
              <a:t>driver:</a:t>
            </a:r>
          </a:p>
          <a:p>
            <a:r>
              <a:rPr lang="en-US" dirty="0"/>
              <a:t>  name: vagrant</a:t>
            </a:r>
          </a:p>
          <a:p>
            <a:endParaRPr lang="en-US" dirty="0"/>
          </a:p>
          <a:p>
            <a:r>
              <a:rPr lang="en-US" dirty="0" err="1"/>
              <a:t>provisioner</a:t>
            </a:r>
            <a:r>
              <a:rPr lang="en-US" dirty="0"/>
              <a:t>:</a:t>
            </a:r>
          </a:p>
          <a:p>
            <a:r>
              <a:rPr lang="en-US" dirty="0"/>
              <a:t>  name: </a:t>
            </a:r>
            <a:r>
              <a:rPr lang="en-US" dirty="0" err="1"/>
              <a:t>chef_zero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platforms:</a:t>
            </a:r>
          </a:p>
          <a:p>
            <a:r>
              <a:rPr lang="en-US" dirty="0"/>
              <a:t>  - name: ubuntu-12.04</a:t>
            </a:r>
          </a:p>
          <a:p>
            <a:r>
              <a:rPr lang="en-US" dirty="0"/>
              <a:t>  - name: centos-6.4</a:t>
            </a:r>
          </a:p>
          <a:p>
            <a:endParaRPr lang="en-US" dirty="0"/>
          </a:p>
          <a:p>
            <a:r>
              <a:rPr lang="en-US" dirty="0"/>
              <a:t>suites:</a:t>
            </a:r>
          </a:p>
          <a:p>
            <a:r>
              <a:rPr lang="en-US" dirty="0"/>
              <a:t>  - name: default</a:t>
            </a:r>
          </a:p>
          <a:p>
            <a:r>
              <a:rPr lang="en-US" dirty="0"/>
              <a:t>    </a:t>
            </a:r>
            <a:r>
              <a:rPr lang="en-US" dirty="0" err="1"/>
              <a:t>run_list</a:t>
            </a:r>
            <a:r>
              <a:rPr lang="en-US" dirty="0"/>
              <a:t>:</a:t>
            </a:r>
          </a:p>
          <a:p>
            <a:r>
              <a:rPr lang="en-US" dirty="0"/>
              <a:t>      - recipe[apache::default]</a:t>
            </a:r>
          </a:p>
          <a:p>
            <a:r>
              <a:rPr lang="en-US" dirty="0"/>
              <a:t>    attributes: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apache/.</a:t>
            </a:r>
            <a:r>
              <a:rPr lang="en-US" dirty="0" err="1" smtClean="0"/>
              <a:t>kitchen.yml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5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driver - </a:t>
            </a:r>
            <a:r>
              <a:rPr lang="en-US" dirty="0"/>
              <a:t>virtualization or cloud </a:t>
            </a:r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---</a:t>
            </a:r>
          </a:p>
          <a:p>
            <a:r>
              <a:rPr lang="en-US" b="1" dirty="0"/>
              <a:t>driver:</a:t>
            </a:r>
          </a:p>
          <a:p>
            <a:r>
              <a:rPr lang="en-US" b="1" dirty="0"/>
              <a:t>  name: vagrant</a:t>
            </a:r>
          </a:p>
          <a:p>
            <a:endParaRPr lang="en-US" dirty="0"/>
          </a:p>
          <a:p>
            <a:r>
              <a:rPr lang="en-US" dirty="0" err="1"/>
              <a:t>provisioner</a:t>
            </a:r>
            <a:r>
              <a:rPr lang="en-US" dirty="0"/>
              <a:t>:</a:t>
            </a:r>
          </a:p>
          <a:p>
            <a:r>
              <a:rPr lang="en-US" dirty="0"/>
              <a:t>  name: </a:t>
            </a:r>
            <a:r>
              <a:rPr lang="en-US" dirty="0" err="1"/>
              <a:t>chef_zero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platforms:</a:t>
            </a:r>
          </a:p>
          <a:p>
            <a:r>
              <a:rPr lang="en-US" dirty="0"/>
              <a:t>  - name: ubuntu-12.04</a:t>
            </a:r>
          </a:p>
          <a:p>
            <a:r>
              <a:rPr lang="en-US" dirty="0"/>
              <a:t>  - name: centos-6.4</a:t>
            </a:r>
          </a:p>
          <a:p>
            <a:endParaRPr lang="en-US" dirty="0"/>
          </a:p>
          <a:p>
            <a:r>
              <a:rPr lang="en-US" dirty="0"/>
              <a:t>suites:</a:t>
            </a:r>
          </a:p>
          <a:p>
            <a:r>
              <a:rPr lang="en-US" dirty="0"/>
              <a:t>  - name: default</a:t>
            </a:r>
          </a:p>
          <a:p>
            <a:r>
              <a:rPr lang="en-US" dirty="0"/>
              <a:t>    </a:t>
            </a:r>
            <a:r>
              <a:rPr lang="en-US" dirty="0" err="1"/>
              <a:t>run_list</a:t>
            </a:r>
            <a:r>
              <a:rPr lang="en-US" dirty="0"/>
              <a:t>:</a:t>
            </a:r>
          </a:p>
          <a:p>
            <a:r>
              <a:rPr lang="en-US" dirty="0"/>
              <a:t>      - recipe[apache::default]</a:t>
            </a:r>
          </a:p>
          <a:p>
            <a:r>
              <a:rPr lang="en-US" dirty="0"/>
              <a:t>    attributes:</a:t>
            </a:r>
          </a:p>
        </p:txBody>
      </p:sp>
    </p:spTree>
    <p:extLst>
      <p:ext uri="{BB962C8B-B14F-4D97-AF65-F5344CB8AC3E}">
        <p14:creationId xmlns:p14="http://schemas.microsoft.com/office/powerpoint/2010/main" val="31803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provisioner</a:t>
            </a:r>
            <a:r>
              <a:rPr lang="en-US" dirty="0" smtClean="0"/>
              <a:t> - </a:t>
            </a:r>
            <a:r>
              <a:rPr lang="en-US" dirty="0"/>
              <a:t>application to configure the node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---</a:t>
            </a:r>
          </a:p>
          <a:p>
            <a:r>
              <a:rPr lang="en-US" dirty="0"/>
              <a:t>driver:</a:t>
            </a:r>
          </a:p>
          <a:p>
            <a:r>
              <a:rPr lang="en-US" dirty="0"/>
              <a:t>  name: vagrant</a:t>
            </a:r>
          </a:p>
          <a:p>
            <a:endParaRPr lang="en-US" dirty="0"/>
          </a:p>
          <a:p>
            <a:r>
              <a:rPr lang="en-US" b="1" dirty="0" err="1"/>
              <a:t>provisioner</a:t>
            </a:r>
            <a:r>
              <a:rPr lang="en-US" b="1" dirty="0"/>
              <a:t>:</a:t>
            </a:r>
          </a:p>
          <a:p>
            <a:r>
              <a:rPr lang="en-US" b="1" dirty="0"/>
              <a:t>  name: </a:t>
            </a:r>
            <a:r>
              <a:rPr lang="en-US" b="1" dirty="0" err="1"/>
              <a:t>chef_zero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platforms:</a:t>
            </a:r>
          </a:p>
          <a:p>
            <a:r>
              <a:rPr lang="en-US" dirty="0"/>
              <a:t>  - name: ubuntu-12.04</a:t>
            </a:r>
          </a:p>
          <a:p>
            <a:r>
              <a:rPr lang="en-US" dirty="0"/>
              <a:t>  - name: centos-6.4</a:t>
            </a:r>
          </a:p>
          <a:p>
            <a:endParaRPr lang="en-US" dirty="0"/>
          </a:p>
          <a:p>
            <a:r>
              <a:rPr lang="en-US" dirty="0"/>
              <a:t>suites:</a:t>
            </a:r>
          </a:p>
          <a:p>
            <a:r>
              <a:rPr lang="en-US" dirty="0"/>
              <a:t>  - name: default</a:t>
            </a:r>
          </a:p>
          <a:p>
            <a:r>
              <a:rPr lang="en-US" dirty="0"/>
              <a:t>    </a:t>
            </a:r>
            <a:r>
              <a:rPr lang="en-US" dirty="0" err="1"/>
              <a:t>run_list</a:t>
            </a:r>
            <a:r>
              <a:rPr lang="en-US" dirty="0"/>
              <a:t>:</a:t>
            </a:r>
          </a:p>
          <a:p>
            <a:r>
              <a:rPr lang="en-US" dirty="0"/>
              <a:t>      - recipe[apache::default]</a:t>
            </a:r>
          </a:p>
          <a:p>
            <a:r>
              <a:rPr lang="en-US" dirty="0"/>
              <a:t>    attributes:</a:t>
            </a:r>
          </a:p>
        </p:txBody>
      </p:sp>
    </p:spTree>
    <p:extLst>
      <p:ext uri="{BB962C8B-B14F-4D97-AF65-F5344CB8AC3E}">
        <p14:creationId xmlns:p14="http://schemas.microsoft.com/office/powerpoint/2010/main" val="155498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platforms - </a:t>
            </a:r>
            <a:r>
              <a:rPr lang="en-US" dirty="0"/>
              <a:t>target operating systems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---</a:t>
            </a:r>
          </a:p>
          <a:p>
            <a:r>
              <a:rPr lang="en-US" dirty="0"/>
              <a:t>driver:</a:t>
            </a:r>
          </a:p>
          <a:p>
            <a:r>
              <a:rPr lang="en-US" dirty="0"/>
              <a:t>  name: vagrant</a:t>
            </a:r>
          </a:p>
          <a:p>
            <a:endParaRPr lang="en-US" dirty="0"/>
          </a:p>
          <a:p>
            <a:r>
              <a:rPr lang="en-US" dirty="0" err="1"/>
              <a:t>provisioner</a:t>
            </a:r>
            <a:r>
              <a:rPr lang="en-US" dirty="0"/>
              <a:t>:</a:t>
            </a:r>
          </a:p>
          <a:p>
            <a:r>
              <a:rPr lang="en-US" dirty="0"/>
              <a:t>  name: </a:t>
            </a:r>
            <a:r>
              <a:rPr lang="en-US" dirty="0" err="1"/>
              <a:t>chef_zero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platforms:</a:t>
            </a:r>
          </a:p>
          <a:p>
            <a:r>
              <a:rPr lang="en-US" b="1" dirty="0"/>
              <a:t>  - name: ubuntu-12.04</a:t>
            </a:r>
          </a:p>
          <a:p>
            <a:r>
              <a:rPr lang="en-US" b="1" dirty="0"/>
              <a:t>  - name: centos-6.4</a:t>
            </a:r>
          </a:p>
          <a:p>
            <a:endParaRPr lang="en-US" dirty="0"/>
          </a:p>
          <a:p>
            <a:r>
              <a:rPr lang="en-US" dirty="0"/>
              <a:t>suites:</a:t>
            </a:r>
          </a:p>
          <a:p>
            <a:r>
              <a:rPr lang="en-US" dirty="0"/>
              <a:t>  - name: default</a:t>
            </a:r>
          </a:p>
          <a:p>
            <a:r>
              <a:rPr lang="en-US" dirty="0"/>
              <a:t>    </a:t>
            </a:r>
            <a:r>
              <a:rPr lang="en-US" dirty="0" err="1"/>
              <a:t>run_list</a:t>
            </a:r>
            <a:r>
              <a:rPr lang="en-US" dirty="0"/>
              <a:t>:</a:t>
            </a:r>
          </a:p>
          <a:p>
            <a:r>
              <a:rPr lang="en-US" dirty="0"/>
              <a:t>      - recipe[apache::default]</a:t>
            </a:r>
          </a:p>
          <a:p>
            <a:r>
              <a:rPr lang="en-US" dirty="0"/>
              <a:t>    attributes:</a:t>
            </a:r>
          </a:p>
        </p:txBody>
      </p:sp>
    </p:spTree>
    <p:extLst>
      <p:ext uri="{BB962C8B-B14F-4D97-AF65-F5344CB8AC3E}">
        <p14:creationId xmlns:p14="http://schemas.microsoft.com/office/powerpoint/2010/main" val="199921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suites - </a:t>
            </a:r>
            <a:r>
              <a:rPr lang="en-US" dirty="0"/>
              <a:t>target </a:t>
            </a:r>
            <a:r>
              <a:rPr lang="en-US" dirty="0" smtClean="0"/>
              <a:t>configurations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---</a:t>
            </a:r>
          </a:p>
          <a:p>
            <a:r>
              <a:rPr lang="en-US" dirty="0"/>
              <a:t>driver:</a:t>
            </a:r>
          </a:p>
          <a:p>
            <a:r>
              <a:rPr lang="en-US" dirty="0"/>
              <a:t>  name: vagrant</a:t>
            </a:r>
          </a:p>
          <a:p>
            <a:endParaRPr lang="en-US" dirty="0"/>
          </a:p>
          <a:p>
            <a:r>
              <a:rPr lang="en-US" dirty="0" err="1"/>
              <a:t>provisioner</a:t>
            </a:r>
            <a:r>
              <a:rPr lang="en-US" dirty="0"/>
              <a:t>:</a:t>
            </a:r>
          </a:p>
          <a:p>
            <a:r>
              <a:rPr lang="en-US" dirty="0"/>
              <a:t>  name: </a:t>
            </a:r>
            <a:r>
              <a:rPr lang="en-US" dirty="0" err="1"/>
              <a:t>chef_zero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platforms:</a:t>
            </a:r>
          </a:p>
          <a:p>
            <a:r>
              <a:rPr lang="en-US" dirty="0"/>
              <a:t>  - name: ubuntu-12.04</a:t>
            </a:r>
          </a:p>
          <a:p>
            <a:r>
              <a:rPr lang="en-US" dirty="0"/>
              <a:t>  - name: centos-6.4</a:t>
            </a:r>
          </a:p>
          <a:p>
            <a:endParaRPr lang="en-US" dirty="0"/>
          </a:p>
          <a:p>
            <a:r>
              <a:rPr lang="en-US" b="1" dirty="0"/>
              <a:t>suites:</a:t>
            </a:r>
          </a:p>
          <a:p>
            <a:r>
              <a:rPr lang="en-US" b="1" dirty="0"/>
              <a:t>  - name: default</a:t>
            </a:r>
          </a:p>
          <a:p>
            <a:r>
              <a:rPr lang="en-US" b="1" dirty="0"/>
              <a:t>    </a:t>
            </a:r>
            <a:r>
              <a:rPr lang="en-US" b="1" dirty="0" err="1"/>
              <a:t>run_list</a:t>
            </a:r>
            <a:r>
              <a:rPr lang="en-US" b="1" dirty="0"/>
              <a:t>:</a:t>
            </a:r>
          </a:p>
          <a:p>
            <a:r>
              <a:rPr lang="en-US" b="1" dirty="0"/>
              <a:t>      - recipe[apache::default]</a:t>
            </a:r>
          </a:p>
          <a:p>
            <a:r>
              <a:rPr lang="en-US" b="1" dirty="0"/>
              <a:t>    attributes:</a:t>
            </a:r>
          </a:p>
        </p:txBody>
      </p:sp>
    </p:spTree>
    <p:extLst>
      <p:ext uri="{BB962C8B-B14F-4D97-AF65-F5344CB8AC3E}">
        <p14:creationId xmlns:p14="http://schemas.microsoft.com/office/powerpoint/2010/main" val="238875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---</a:t>
            </a:r>
          </a:p>
          <a:p>
            <a:r>
              <a:rPr lang="en-US" sz="1500" dirty="0" smtClean="0"/>
              <a:t>driver:</a:t>
            </a:r>
          </a:p>
          <a:p>
            <a:r>
              <a:rPr lang="en-US" sz="1500" dirty="0" smtClean="0"/>
              <a:t>  name: vagrant</a:t>
            </a:r>
          </a:p>
          <a:p>
            <a:endParaRPr lang="en-US" sz="1500" dirty="0" smtClean="0"/>
          </a:p>
          <a:p>
            <a:r>
              <a:rPr lang="en-US" sz="1500" dirty="0" err="1" smtClean="0"/>
              <a:t>provisioner</a:t>
            </a:r>
            <a:r>
              <a:rPr lang="en-US" sz="1500" dirty="0" smtClean="0"/>
              <a:t>:</a:t>
            </a:r>
          </a:p>
          <a:p>
            <a:r>
              <a:rPr lang="en-US" sz="1500" dirty="0" smtClean="0"/>
              <a:t>  name: </a:t>
            </a:r>
            <a:r>
              <a:rPr lang="en-US" sz="1500" dirty="0" err="1" smtClean="0"/>
              <a:t>chef_zero</a:t>
            </a:r>
            <a:endParaRPr lang="en-US" sz="1500" dirty="0" smtClean="0"/>
          </a:p>
          <a:p>
            <a:endParaRPr lang="en-US" sz="1500" dirty="0" smtClean="0"/>
          </a:p>
          <a:p>
            <a:r>
              <a:rPr lang="en-US" sz="1500" dirty="0" smtClean="0"/>
              <a:t>platforms:</a:t>
            </a:r>
          </a:p>
          <a:p>
            <a:r>
              <a:rPr lang="en-US" sz="1500" dirty="0" smtClean="0"/>
              <a:t>  - name: ubuntu-12.04</a:t>
            </a:r>
          </a:p>
          <a:p>
            <a:r>
              <a:rPr lang="en-US" sz="1500" dirty="0" smtClean="0"/>
              <a:t>  - name: centos-6.4</a:t>
            </a:r>
          </a:p>
          <a:p>
            <a:endParaRPr lang="en-US" sz="1500" dirty="0" smtClean="0"/>
          </a:p>
          <a:p>
            <a:endParaRPr lang="en-US" sz="1500" dirty="0" smtClean="0"/>
          </a:p>
          <a:p>
            <a:r>
              <a:rPr lang="en-US" sz="1500" dirty="0" smtClean="0"/>
              <a:t>suites:</a:t>
            </a:r>
          </a:p>
          <a:p>
            <a:r>
              <a:rPr lang="en-US" sz="1500" dirty="0" smtClean="0"/>
              <a:t>  - name: default</a:t>
            </a:r>
          </a:p>
          <a:p>
            <a:r>
              <a:rPr lang="en-US" sz="1500" dirty="0" smtClean="0"/>
              <a:t>    </a:t>
            </a:r>
            <a:r>
              <a:rPr lang="en-US" sz="1500" dirty="0" err="1" smtClean="0"/>
              <a:t>run_list</a:t>
            </a:r>
            <a:r>
              <a:rPr lang="en-US" sz="1500" dirty="0" smtClean="0"/>
              <a:t>:</a:t>
            </a:r>
          </a:p>
          <a:p>
            <a:r>
              <a:rPr lang="en-US" sz="1500" dirty="0" smtClean="0"/>
              <a:t>      - recipe[apache::default]</a:t>
            </a:r>
          </a:p>
          <a:p>
            <a:r>
              <a:rPr lang="en-US" sz="1500" dirty="0" smtClean="0"/>
              <a:t>  </a:t>
            </a:r>
          </a:p>
          <a:p>
            <a:endParaRPr lang="en-US" sz="1500" dirty="0" smtClean="0"/>
          </a:p>
          <a:p>
            <a:endParaRPr lang="en-US" sz="15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207063"/>
              </p:ext>
            </p:extLst>
          </p:nvPr>
        </p:nvGraphicFramePr>
        <p:xfrm>
          <a:off x="423334" y="1142999"/>
          <a:ext cx="364066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0333"/>
                <a:gridCol w="1820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ubuntu-12.04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apache::default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centos-6.4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apache::default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84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sz="1500" dirty="0"/>
              <a:t>---</a:t>
            </a:r>
          </a:p>
          <a:p>
            <a:r>
              <a:rPr lang="en-US" sz="1500" dirty="0"/>
              <a:t>driver:</a:t>
            </a:r>
          </a:p>
          <a:p>
            <a:r>
              <a:rPr lang="en-US" sz="1500" dirty="0"/>
              <a:t>  name: vagrant</a:t>
            </a:r>
          </a:p>
          <a:p>
            <a:endParaRPr lang="en-US" sz="1500" dirty="0"/>
          </a:p>
          <a:p>
            <a:r>
              <a:rPr lang="en-US" sz="1500" dirty="0" err="1"/>
              <a:t>provisioner</a:t>
            </a:r>
            <a:r>
              <a:rPr lang="en-US" sz="1500" dirty="0"/>
              <a:t>:</a:t>
            </a:r>
          </a:p>
          <a:p>
            <a:r>
              <a:rPr lang="en-US" sz="1500" dirty="0"/>
              <a:t>  name: </a:t>
            </a:r>
            <a:r>
              <a:rPr lang="en-US" sz="1500" dirty="0" err="1"/>
              <a:t>chef_zero</a:t>
            </a:r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platforms:</a:t>
            </a:r>
          </a:p>
          <a:p>
            <a:r>
              <a:rPr lang="en-US" sz="1500" dirty="0"/>
              <a:t>  - name: ubuntu-</a:t>
            </a:r>
            <a:r>
              <a:rPr lang="en-US" sz="1500" dirty="0" smtClean="0"/>
              <a:t>12.04</a:t>
            </a:r>
          </a:p>
          <a:p>
            <a:r>
              <a:rPr lang="en-US" sz="1500" dirty="0" smtClean="0"/>
              <a:t>  - </a:t>
            </a:r>
            <a:r>
              <a:rPr lang="en-US" sz="1500" dirty="0"/>
              <a:t>name: centos-6.4</a:t>
            </a:r>
          </a:p>
          <a:p>
            <a:r>
              <a:rPr lang="en-US" sz="1500" dirty="0" smtClean="0"/>
              <a:t>  </a:t>
            </a:r>
            <a:endParaRPr lang="en-US" sz="1500" dirty="0"/>
          </a:p>
          <a:p>
            <a:r>
              <a:rPr lang="en-US" sz="1500" dirty="0"/>
              <a:t>suites:</a:t>
            </a:r>
          </a:p>
          <a:p>
            <a:r>
              <a:rPr lang="en-US" sz="1500" dirty="0"/>
              <a:t>  - name: default</a:t>
            </a:r>
          </a:p>
          <a:p>
            <a:r>
              <a:rPr lang="en-US" sz="1500" dirty="0"/>
              <a:t>    </a:t>
            </a:r>
            <a:r>
              <a:rPr lang="en-US" sz="1500" dirty="0" err="1"/>
              <a:t>run_list</a:t>
            </a:r>
            <a:r>
              <a:rPr lang="en-US" sz="1500" dirty="0"/>
              <a:t>:</a:t>
            </a:r>
          </a:p>
          <a:p>
            <a:r>
              <a:rPr lang="en-US" sz="1500" dirty="0"/>
              <a:t>      - recipe[apache::default]</a:t>
            </a:r>
          </a:p>
          <a:p>
            <a:r>
              <a:rPr lang="en-US" sz="1500" dirty="0" smtClean="0"/>
              <a:t> </a:t>
            </a:r>
            <a:r>
              <a:rPr lang="en-US" sz="1500" b="1" dirty="0" smtClean="0"/>
              <a:t> - </a:t>
            </a:r>
            <a:r>
              <a:rPr lang="en-US" sz="1500" b="1" dirty="0"/>
              <a:t>name: </a:t>
            </a:r>
            <a:r>
              <a:rPr lang="en-US" sz="1500" b="1" dirty="0" err="1" smtClean="0"/>
              <a:t>ssl</a:t>
            </a:r>
            <a:endParaRPr lang="en-US" sz="1500" b="1" dirty="0"/>
          </a:p>
          <a:p>
            <a:r>
              <a:rPr lang="en-US" sz="1500" b="1" dirty="0"/>
              <a:t>    </a:t>
            </a:r>
            <a:r>
              <a:rPr lang="en-US" sz="1500" b="1" dirty="0" err="1"/>
              <a:t>run_list</a:t>
            </a:r>
            <a:r>
              <a:rPr lang="en-US" sz="1500" b="1" dirty="0"/>
              <a:t>:</a:t>
            </a:r>
          </a:p>
          <a:p>
            <a:r>
              <a:rPr lang="en-US" sz="1500" b="1" dirty="0"/>
              <a:t>      - recipe[apache:</a:t>
            </a:r>
            <a:r>
              <a:rPr lang="en-US" sz="1500" b="1" dirty="0" smtClean="0"/>
              <a:t>:</a:t>
            </a:r>
            <a:r>
              <a:rPr lang="en-US" sz="1500" b="1" dirty="0" err="1" smtClean="0"/>
              <a:t>ssl</a:t>
            </a:r>
            <a:r>
              <a:rPr lang="en-US" sz="1500" b="1" dirty="0" smtClean="0"/>
              <a:t>]</a:t>
            </a:r>
            <a:endParaRPr lang="en-US" sz="15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16756"/>
              </p:ext>
            </p:extLst>
          </p:nvPr>
        </p:nvGraphicFramePr>
        <p:xfrm>
          <a:off x="423334" y="1142999"/>
          <a:ext cx="5460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0333"/>
                <a:gridCol w="1820333"/>
                <a:gridCol w="1820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ssl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ubuntu-12.04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apache::default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apache::</a:t>
                      </a:r>
                      <a:r>
                        <a:rPr lang="en-US" dirty="0" err="1" smtClean="0"/>
                        <a:t>ssl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centos-6.4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apache::default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apache::</a:t>
                      </a:r>
                      <a:r>
                        <a:rPr lang="en-US" dirty="0" err="1" smtClean="0"/>
                        <a:t>ssl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3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---</a:t>
            </a:r>
          </a:p>
          <a:p>
            <a:r>
              <a:rPr lang="en-US" dirty="0"/>
              <a:t>driver:</a:t>
            </a:r>
          </a:p>
          <a:p>
            <a:r>
              <a:rPr lang="en-US" dirty="0"/>
              <a:t>  name: vagrant</a:t>
            </a:r>
          </a:p>
          <a:p>
            <a:endParaRPr lang="en-US" dirty="0"/>
          </a:p>
          <a:p>
            <a:r>
              <a:rPr lang="en-US" dirty="0" err="1"/>
              <a:t>provisioner</a:t>
            </a:r>
            <a:r>
              <a:rPr lang="en-US" dirty="0"/>
              <a:t>:</a:t>
            </a:r>
          </a:p>
          <a:p>
            <a:r>
              <a:rPr lang="en-US" dirty="0"/>
              <a:t>  name: </a:t>
            </a:r>
            <a:r>
              <a:rPr lang="en-US" dirty="0" err="1"/>
              <a:t>chef_zero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platforms:</a:t>
            </a:r>
          </a:p>
          <a:p>
            <a:r>
              <a:rPr lang="en-US" dirty="0"/>
              <a:t>  - name: ubuntu-</a:t>
            </a:r>
            <a:r>
              <a:rPr lang="en-US" dirty="0" smtClean="0"/>
              <a:t>12.04</a:t>
            </a:r>
          </a:p>
          <a:p>
            <a:r>
              <a:rPr lang="en-US" dirty="0" smtClean="0"/>
              <a:t>  - </a:t>
            </a:r>
            <a:r>
              <a:rPr lang="en-US" dirty="0"/>
              <a:t>name: centos-6.4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- </a:t>
            </a:r>
            <a:r>
              <a:rPr lang="en-US" b="1" dirty="0"/>
              <a:t>name: ubuntu-</a:t>
            </a:r>
            <a:r>
              <a:rPr lang="en-US" b="1" dirty="0" smtClean="0"/>
              <a:t>14.04</a:t>
            </a:r>
          </a:p>
          <a:p>
            <a:endParaRPr lang="en-US" dirty="0"/>
          </a:p>
          <a:p>
            <a:r>
              <a:rPr lang="en-US" dirty="0"/>
              <a:t>suites:</a:t>
            </a:r>
          </a:p>
          <a:p>
            <a:r>
              <a:rPr lang="en-US" dirty="0"/>
              <a:t>  - name: default</a:t>
            </a:r>
          </a:p>
          <a:p>
            <a:r>
              <a:rPr lang="en-US" dirty="0"/>
              <a:t>    </a:t>
            </a:r>
            <a:r>
              <a:rPr lang="en-US" dirty="0" err="1"/>
              <a:t>run_list</a:t>
            </a:r>
            <a:r>
              <a:rPr lang="en-US" dirty="0"/>
              <a:t>:</a:t>
            </a:r>
          </a:p>
          <a:p>
            <a:r>
              <a:rPr lang="en-US" dirty="0"/>
              <a:t>      - recipe[apache::default]</a:t>
            </a:r>
          </a:p>
          <a:p>
            <a:r>
              <a:rPr lang="en-US" dirty="0" smtClean="0"/>
              <a:t>  - </a:t>
            </a:r>
            <a:r>
              <a:rPr lang="en-US" dirty="0"/>
              <a:t>name: </a:t>
            </a:r>
            <a:r>
              <a:rPr lang="en-US" dirty="0" err="1" smtClean="0"/>
              <a:t>ssl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run_list</a:t>
            </a:r>
            <a:r>
              <a:rPr lang="en-US" dirty="0"/>
              <a:t>:</a:t>
            </a:r>
          </a:p>
          <a:p>
            <a:r>
              <a:rPr lang="en-US" dirty="0"/>
              <a:t>      - recipe[apache:</a:t>
            </a:r>
            <a:r>
              <a:rPr lang="en-US" dirty="0" smtClean="0"/>
              <a:t>:</a:t>
            </a:r>
            <a:r>
              <a:rPr lang="en-US" dirty="0" err="1" smtClean="0"/>
              <a:t>ssl</a:t>
            </a:r>
            <a:r>
              <a:rPr lang="en-US" dirty="0" smtClean="0"/>
              <a:t>]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514645"/>
              </p:ext>
            </p:extLst>
          </p:nvPr>
        </p:nvGraphicFramePr>
        <p:xfrm>
          <a:off x="423334" y="1142999"/>
          <a:ext cx="5460999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0333"/>
                <a:gridCol w="1820333"/>
                <a:gridCol w="1820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ssl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ubuntu-12.04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apache::default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apache::</a:t>
                      </a:r>
                      <a:r>
                        <a:rPr lang="en-US" dirty="0" err="1" smtClean="0"/>
                        <a:t>ssl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centos-6.4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apache::default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apache::</a:t>
                      </a:r>
                      <a:r>
                        <a:rPr lang="en-US" dirty="0" err="1" smtClean="0"/>
                        <a:t>ssl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ubuntu-14.04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apache::default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apache::</a:t>
                      </a:r>
                      <a:r>
                        <a:rPr lang="en-US" dirty="0" err="1" smtClean="0"/>
                        <a:t>ssl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3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configuration file for your Test Kitchen</a:t>
            </a:r>
          </a:p>
          <a:p>
            <a:r>
              <a:rPr lang="en-US" dirty="0" smtClean="0"/>
              <a:t>driver – virtualization or cloud provider</a:t>
            </a:r>
          </a:p>
          <a:p>
            <a:r>
              <a:rPr lang="en-US" dirty="0" err="1" smtClean="0"/>
              <a:t>provisioner</a:t>
            </a:r>
            <a:r>
              <a:rPr lang="en-US" dirty="0" smtClean="0"/>
              <a:t> – application to configure the node</a:t>
            </a:r>
          </a:p>
          <a:p>
            <a:r>
              <a:rPr lang="en-US" dirty="0" smtClean="0"/>
              <a:t>platforms – target operating systems</a:t>
            </a:r>
          </a:p>
          <a:p>
            <a:r>
              <a:rPr lang="en-US" dirty="0" smtClean="0"/>
              <a:t>suites – target configurations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1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to the apache cookbook directory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cd ~/chef-repo/cookbooks/apache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9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3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n>
                  <a:noFill/>
                </a:ln>
                <a:latin typeface="Arial" charset="0"/>
              </a:rPr>
              <a:t>How Chef Works</a:t>
            </a:r>
          </a:p>
        </p:txBody>
      </p:sp>
      <p:sp>
        <p:nvSpPr>
          <p:cNvPr id="12291" name="Shape 104"/>
          <p:cNvSpPr txBox="1">
            <a:spLocks/>
          </p:cNvSpPr>
          <p:nvPr/>
        </p:nvSpPr>
        <p:spPr bwMode="blackGray">
          <a:xfrm>
            <a:off x="0" y="1976438"/>
            <a:ext cx="4907277" cy="3159919"/>
          </a:xfrm>
          <a:prstGeom prst="rect">
            <a:avLst/>
          </a:prstGeom>
          <a:solidFill>
            <a:srgbClr val="435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567" tIns="0" rIns="205713" bIns="0" anchor="ctr"/>
          <a:lstStyle>
            <a:lvl1pPr>
              <a:defRPr sz="3200">
                <a:solidFill>
                  <a:srgbClr val="435464"/>
                </a:solidFill>
                <a:latin typeface="Arial" charset="0"/>
                <a:ea typeface="ＭＳ Ｐゴシック" charset="0"/>
              </a:defRPr>
            </a:lvl1pPr>
            <a:lvl2pPr>
              <a:defRPr sz="2600">
                <a:solidFill>
                  <a:srgbClr val="435464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435464"/>
                </a:solidFill>
                <a:latin typeface="Arial" charset="0"/>
                <a:ea typeface="ＭＳ Ｐゴシック" charset="0"/>
              </a:defRPr>
            </a:lvl3pPr>
            <a:lvl4pPr>
              <a:defRPr sz="2100">
                <a:solidFill>
                  <a:srgbClr val="435464"/>
                </a:solidFill>
                <a:latin typeface="Arial" charset="0"/>
                <a:ea typeface="ＭＳ Ｐゴシック" charset="0"/>
              </a:defRPr>
            </a:lvl4pPr>
            <a:lvl5pPr>
              <a:defRPr sz="2100">
                <a:solidFill>
                  <a:srgbClr val="435464"/>
                </a:solidFill>
                <a:latin typeface="Arial" charset="0"/>
                <a:ea typeface="ＭＳ Ｐゴシック" charset="0"/>
              </a:defRPr>
            </a:lvl5pPr>
            <a:lvl6pPr marL="1755775" indent="-230188" defTabSz="1217613" fontAlgn="base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100">
                <a:solidFill>
                  <a:srgbClr val="435464"/>
                </a:solidFill>
                <a:latin typeface="Arial" charset="0"/>
                <a:ea typeface="ＭＳ Ｐゴシック" charset="0"/>
              </a:defRPr>
            </a:lvl6pPr>
            <a:lvl7pPr marL="2212975" indent="-230188" defTabSz="1217613" fontAlgn="base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100">
                <a:solidFill>
                  <a:srgbClr val="435464"/>
                </a:solidFill>
                <a:latin typeface="Arial" charset="0"/>
                <a:ea typeface="ＭＳ Ｐゴシック" charset="0"/>
              </a:defRPr>
            </a:lvl7pPr>
            <a:lvl8pPr marL="2670175" indent="-230188" defTabSz="1217613" fontAlgn="base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100">
                <a:solidFill>
                  <a:srgbClr val="435464"/>
                </a:solidFill>
                <a:latin typeface="Arial" charset="0"/>
                <a:ea typeface="ＭＳ Ｐゴシック" charset="0"/>
              </a:defRPr>
            </a:lvl8pPr>
            <a:lvl9pPr marL="3127375" indent="-230188" defTabSz="1217613" fontAlgn="base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100">
                <a:solidFill>
                  <a:srgbClr val="435464"/>
                </a:solidFill>
                <a:latin typeface="Arial" charset="0"/>
                <a:ea typeface="ＭＳ Ｐゴシック" charset="0"/>
              </a:defRPr>
            </a:lvl9pPr>
          </a:lstStyle>
          <a:p>
            <a:pPr marL="230950" indent="-230950" defTabSz="913088">
              <a:spcBef>
                <a:spcPts val="1350"/>
              </a:spcBef>
              <a:buSzPct val="90000"/>
              <a:buFont typeface="Arial" charset="0"/>
              <a:buChar char="•"/>
            </a:pPr>
            <a:r>
              <a:rPr lang="en-US" sz="2100" dirty="0">
                <a:solidFill>
                  <a:schemeClr val="bg1"/>
                </a:solidFill>
                <a:sym typeface="Helvetica Neue" charset="0"/>
              </a:rPr>
              <a:t>Define reusable resources and infrastructure state as code</a:t>
            </a:r>
          </a:p>
          <a:p>
            <a:pPr marL="230950" indent="-230950" defTabSz="913088">
              <a:spcBef>
                <a:spcPts val="1350"/>
              </a:spcBef>
              <a:buSzPct val="90000"/>
              <a:buFont typeface="Arial" charset="0"/>
              <a:buChar char="•"/>
            </a:pPr>
            <a:r>
              <a:rPr lang="en-US" sz="2100" dirty="0">
                <a:solidFill>
                  <a:schemeClr val="bg1"/>
                </a:solidFill>
                <a:sym typeface="Helvetica Neue" charset="0"/>
              </a:rPr>
              <a:t>Manages deployment and </a:t>
            </a:r>
            <a:br>
              <a:rPr lang="en-US" sz="2100" dirty="0">
                <a:solidFill>
                  <a:schemeClr val="bg1"/>
                </a:solidFill>
                <a:sym typeface="Helvetica Neue" charset="0"/>
              </a:rPr>
            </a:br>
            <a:r>
              <a:rPr lang="en-US" sz="2100" dirty="0">
                <a:solidFill>
                  <a:schemeClr val="bg1"/>
                </a:solidFill>
                <a:sym typeface="Helvetica Neue" charset="0"/>
              </a:rPr>
              <a:t>on-going automation</a:t>
            </a:r>
          </a:p>
          <a:p>
            <a:pPr marL="230950" indent="-230950" defTabSz="913088">
              <a:spcBef>
                <a:spcPts val="1350"/>
              </a:spcBef>
              <a:buSzPct val="90000"/>
              <a:buFont typeface="Arial" charset="0"/>
              <a:buChar char="•"/>
            </a:pPr>
            <a:r>
              <a:rPr lang="en-US" sz="2100" dirty="0">
                <a:solidFill>
                  <a:schemeClr val="bg1"/>
                </a:solidFill>
                <a:sym typeface="Helvetica Neue" charset="0"/>
              </a:rPr>
              <a:t>Community content available </a:t>
            </a:r>
            <a:br>
              <a:rPr lang="en-US" sz="2100" dirty="0">
                <a:solidFill>
                  <a:schemeClr val="bg1"/>
                </a:solidFill>
                <a:sym typeface="Helvetica Neue" charset="0"/>
              </a:rPr>
            </a:br>
            <a:r>
              <a:rPr lang="en-US" sz="2100" dirty="0">
                <a:solidFill>
                  <a:schemeClr val="bg1"/>
                </a:solidFill>
                <a:sym typeface="Helvetica Neue" charset="0"/>
              </a:rPr>
              <a:t>for all common automation tasks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04187"/>
              </p:ext>
            </p:extLst>
          </p:nvPr>
        </p:nvGraphicFramePr>
        <p:xfrm>
          <a:off x="5010852" y="1976437"/>
          <a:ext cx="3185801" cy="3154680"/>
        </p:xfrm>
        <a:graphic>
          <a:graphicData uri="http://schemas.openxmlformats.org/drawingml/2006/table">
            <a:tbl>
              <a:tblPr/>
              <a:tblGrid>
                <a:gridCol w="310722"/>
                <a:gridCol w="307151"/>
                <a:gridCol w="2567928"/>
              </a:tblGrid>
              <a:tr h="21031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68573" marR="68573" marT="13716" marB="13716" anchor="ctr" horzOverflow="overflow">
                    <a:lnL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▼</a:t>
                      </a: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package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“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httpd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”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B8F0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do</a:t>
                      </a: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68573" marR="68573" marT="13716" marB="13716" anchor="ctr" horzOverflow="overflow">
                    <a:lnL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2F2F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4346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action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:install</a:t>
                      </a: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68573" marR="68573" marT="13716" marB="13716" anchor="ctr" horzOverflow="overflow">
                    <a:lnL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3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▲</a:t>
                      </a: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B8F0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end</a:t>
                      </a: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68573" marR="68573" marT="13716" marB="13716" anchor="ctr" horzOverflow="overflow">
                    <a:lnL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2F2F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68573" marR="68573" marT="13716" marB="13716" anchor="ctr" horzOverflow="overflow">
                    <a:lnL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▼</a:t>
                      </a: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4346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template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“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/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etc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/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httpd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/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httpd.conf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”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B8F0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do</a:t>
                      </a: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68573" marR="68573" marT="13716" marB="13716" anchor="ctr" horzOverflow="overflow">
                    <a:lnL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2F2F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4346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source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“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httpd.conf.erb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”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3E8F8A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68573" marR="68573" marT="13716" marB="13716" anchor="ctr" horzOverflow="overflow">
                    <a:lnL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2F2F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4346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mode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“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0755</a:t>
                      </a:r>
                      <a:r>
                        <a:rPr kumimoji="0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”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E8F8A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68573" marR="68573" marT="13716" marB="13716" anchor="ctr" horzOverflow="overflow">
                    <a:lnL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2F2F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4346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owner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“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root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”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3E8F8A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68573" marR="68573" marT="13716" marB="13716" anchor="ctr" horzOverflow="overflow">
                    <a:lnL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2F2F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4346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group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“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root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”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3E8F8A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68573" marR="68573" marT="13716" marB="13716" anchor="ctr" horzOverflow="overflow">
                    <a:lnL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3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▲</a:t>
                      </a: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B8F0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end</a:t>
                      </a: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68573" marR="68573" marT="13716" marB="13716" anchor="ctr" horzOverflow="overflow">
                    <a:lnL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2F2F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68573" marR="68573" marT="13716" marB="13716" anchor="ctr" horzOverflow="overflow">
                    <a:lnL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▼</a:t>
                      </a: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4346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“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httpd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”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B8F0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do</a:t>
                      </a: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68573" marR="68573" marT="13716" marB="13716" anchor="ctr" horzOverflow="overflow">
                    <a:lnL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2F2F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3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4346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action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[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:start, :enable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]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L="68573" marR="68573" marT="13716" marB="13716" anchor="ctr" horzOverflow="overflow">
                    <a:lnL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2F2F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4346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done</a:t>
                      </a: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L="68573" marR="68573" marT="13716" marB="13716" anchor="ctr" horzOverflow="overflow">
                    <a:lnL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2F2F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520464"/>
              </p:ext>
            </p:extLst>
          </p:nvPr>
        </p:nvGraphicFramePr>
        <p:xfrm>
          <a:off x="8300227" y="1513285"/>
          <a:ext cx="3680105" cy="4178808"/>
        </p:xfrm>
        <a:graphic>
          <a:graphicData uri="http://schemas.openxmlformats.org/drawingml/2006/table">
            <a:tbl>
              <a:tblPr/>
              <a:tblGrid>
                <a:gridCol w="369237"/>
                <a:gridCol w="300541"/>
                <a:gridCol w="3010327"/>
              </a:tblGrid>
              <a:tr h="39319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68573" marR="68573" marT="13716" marB="13716" anchor="ctr" horzOverflow="overflow">
                    <a:lnL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▼</a:t>
                      </a: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4346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windows_feature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4346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‘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IIS-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WebServerRole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B8F0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do</a:t>
                      </a: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68573" marR="68573" marT="13716" marB="13716" anchor="ctr" horzOverflow="overflow">
                    <a:lnL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2F2F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4346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action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:install</a:t>
                      </a: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68573" marR="68573" marT="13716" marB="13716" anchor="ctr" horzOverflow="overflow">
                    <a:lnL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3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▲</a:t>
                      </a: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B8F0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end</a:t>
                      </a: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68573" marR="68573" marT="13716" marB="13716" anchor="ctr" horzOverflow="overflow">
                    <a:lnL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2F2F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68573" marR="68573" marT="13716" marB="13716" anchor="ctr" horzOverflow="overflow">
                    <a:lnL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▼</a:t>
                      </a: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4346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windows_feature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4346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‘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IIS-ASPNET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B8F0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do</a:t>
                      </a: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68573" marR="68573" marT="13716" marB="13716" anchor="ctr" horzOverflow="overflow">
                    <a:lnL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2F2F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4346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action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:install</a:t>
                      </a: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68573" marR="68573" marT="13716" marB="13716" anchor="ctr" horzOverflow="overflow">
                    <a:lnL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▲</a:t>
                      </a: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B8F0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end</a:t>
                      </a: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68573" marR="68573" marT="13716" marB="13716" anchor="ctr" horzOverflow="overflow">
                    <a:lnL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2F2F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3E8F8A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68573" marR="68573" marT="13716" marB="13716" anchor="ctr" horzOverflow="overflow">
                    <a:lnL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▼</a:t>
                      </a: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4346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iis_pool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4346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‘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FooBarPool</a:t>
                      </a:r>
                      <a:r>
                        <a:rPr kumimoji="0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B8F0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do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CB8F0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68573" marR="68573" marT="13716" marB="13716" anchor="ctr" horzOverflow="overflow">
                    <a:lnL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3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2F2F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B8F0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4346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runtime_version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4346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“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4.0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”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3E8F8A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68573" marR="68573" marT="13716" marB="13716" anchor="ctr" horzOverflow="overflow">
                    <a:lnL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2F2F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4346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action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:add</a:t>
                      </a: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68573" marR="68573" marT="13716" marB="13716" anchor="ctr" horzOverflow="overflow">
                    <a:lnL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▲</a:t>
                      </a: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B8F0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end</a:t>
                      </a: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68573" marR="68573" marT="13716" marB="13716" anchor="ctr" horzOverflow="overflow">
                    <a:lnL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2F2F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3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L="68573" marR="68573" marT="13716" marB="13716" anchor="ctr" horzOverflow="overflow">
                    <a:lnL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▼</a:t>
                      </a: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4346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iis_site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4346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‘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FooBarLTDSite</a:t>
                      </a:r>
                      <a:r>
                        <a:rPr kumimoji="0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B8F0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do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CB8F0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L="68573" marR="68573" marT="13716" marB="13716" anchor="ctr" horzOverflow="overflow">
                    <a:lnL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2F2F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4346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protocol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:http</a:t>
                      </a: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L="68573" marR="68573" marT="13716" marB="13716" anchor="ctr" horzOverflow="overflow">
                    <a:lnL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2F2F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4346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port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80</a:t>
                      </a: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17</a:t>
                      </a:r>
                    </a:p>
                  </a:txBody>
                  <a:tcPr marL="68573" marR="68573" marT="13716" marB="13716" anchor="ctr" horzOverflow="overflow">
                    <a:lnL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2F2F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4346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path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“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C:\\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FooBarSite</a:t>
                      </a:r>
                      <a:r>
                        <a:rPr kumimoji="0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E8F8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”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6BB2E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L="68573" marR="68573" marT="13716" marB="13716" anchor="ctr" horzOverflow="overflow">
                    <a:lnL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2F2F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E4346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action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[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:add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,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:start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]</a:t>
                      </a: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19</a:t>
                      </a:r>
                    </a:p>
                  </a:txBody>
                  <a:tcPr marL="68573" marR="68573" marT="13716" marB="13716" anchor="ctr" horzOverflow="overflow">
                    <a:lnL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▲</a:t>
                      </a: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B8F0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end</a:t>
                      </a:r>
                    </a:p>
                  </a:txBody>
                  <a:tcPr marL="68573" marR="68573" marT="13716" marB="13716" anchor="ctr" horzOverflow="overflow">
                    <a:lnL>
                      <a:noFill/>
                    </a:lnL>
                    <a:lnR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0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Instance           Driver  </a:t>
            </a:r>
            <a:r>
              <a:rPr lang="en-US" sz="2500" dirty="0" err="1"/>
              <a:t>Provisioner</a:t>
            </a:r>
            <a:r>
              <a:rPr lang="en-US" sz="2500" dirty="0"/>
              <a:t>  Last Action</a:t>
            </a:r>
          </a:p>
          <a:p>
            <a:r>
              <a:rPr lang="en-US" sz="2500" dirty="0"/>
              <a:t>default-ubuntu-1204  Vagrant  </a:t>
            </a:r>
            <a:r>
              <a:rPr lang="en-US" sz="2500" dirty="0" err="1"/>
              <a:t>ChefZero</a:t>
            </a:r>
            <a:r>
              <a:rPr lang="en-US" sz="2500" dirty="0"/>
              <a:t>     &lt;Not Created&gt;</a:t>
            </a:r>
          </a:p>
          <a:p>
            <a:r>
              <a:rPr lang="en-US" sz="2500" dirty="0"/>
              <a:t>default-centos-65    Vagrant  </a:t>
            </a:r>
            <a:r>
              <a:rPr lang="en-US" sz="2500" dirty="0" err="1"/>
              <a:t>ChefZero</a:t>
            </a:r>
            <a:r>
              <a:rPr lang="en-US" sz="2500" dirty="0"/>
              <a:t>     &lt;Not Created&gt;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the Test Kitchens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kitchen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7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-----&gt; Starting Kitchen (</a:t>
            </a:r>
            <a:r>
              <a:rPr lang="en-US" dirty="0" smtClean="0"/>
              <a:t>v1.3.1)</a:t>
            </a:r>
            <a:endParaRPr lang="en-US" dirty="0"/>
          </a:p>
          <a:p>
            <a:r>
              <a:rPr lang="en-US" dirty="0"/>
              <a:t>-----&gt; Creating &lt;default-centos-64&gt;...</a:t>
            </a:r>
          </a:p>
          <a:p>
            <a:r>
              <a:rPr lang="en-US" dirty="0"/>
              <a:t>       Step 0 : FROM centos:centos6</a:t>
            </a:r>
          </a:p>
          <a:p>
            <a:r>
              <a:rPr lang="en-US" dirty="0"/>
              <a:t>        ---&gt; 68eb857ffb51</a:t>
            </a:r>
          </a:p>
          <a:p>
            <a:r>
              <a:rPr lang="en-US" dirty="0"/>
              <a:t>       Step 1 : RUN yum clean all</a:t>
            </a:r>
          </a:p>
          <a:p>
            <a:r>
              <a:rPr lang="en-US" dirty="0"/>
              <a:t>        ---&gt; Running in cdf3952a3f18</a:t>
            </a:r>
          </a:p>
          <a:p>
            <a:r>
              <a:rPr lang="en-US" dirty="0"/>
              <a:t>       Loaded plugins: </a:t>
            </a:r>
            <a:r>
              <a:rPr lang="en-US" dirty="0" err="1"/>
              <a:t>fastestmirror</a:t>
            </a:r>
            <a:endParaRPr lang="en-US" dirty="0"/>
          </a:p>
          <a:p>
            <a:r>
              <a:rPr lang="en-US" dirty="0"/>
              <a:t>       Cleaning repos: base extras </a:t>
            </a:r>
            <a:r>
              <a:rPr lang="en-US" dirty="0" err="1"/>
              <a:t>libselinux</a:t>
            </a:r>
            <a:r>
              <a:rPr lang="en-US" dirty="0"/>
              <a:t> updates</a:t>
            </a:r>
          </a:p>
          <a:p>
            <a:r>
              <a:rPr lang="en-US" dirty="0"/>
              <a:t>       Cleaning up Everything</a:t>
            </a:r>
          </a:p>
          <a:p>
            <a:r>
              <a:rPr lang="en-US" dirty="0"/>
              <a:t>        ---&gt; b1cccd25ce55</a:t>
            </a:r>
          </a:p>
          <a:p>
            <a:r>
              <a:rPr lang="en-US" dirty="0"/>
              <a:t>       Removing intermediate container cdf3952a3f18</a:t>
            </a:r>
          </a:p>
          <a:p>
            <a:r>
              <a:rPr lang="en-US" dirty="0"/>
              <a:t>       Step 2 : RUN yum install -y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openssh</a:t>
            </a:r>
            <a:r>
              <a:rPr lang="en-US" dirty="0"/>
              <a:t>-server </a:t>
            </a:r>
            <a:r>
              <a:rPr lang="en-US" dirty="0" err="1"/>
              <a:t>openssh</a:t>
            </a:r>
            <a:r>
              <a:rPr lang="en-US" dirty="0"/>
              <a:t>-clients which curl</a:t>
            </a:r>
          </a:p>
          <a:p>
            <a:r>
              <a:rPr lang="en-US" dirty="0"/>
              <a:t>        ---&gt; Running in 9db69ace459d</a:t>
            </a:r>
          </a:p>
          <a:p>
            <a:r>
              <a:rPr lang="en-US" dirty="0"/>
              <a:t>       Loaded plugins: </a:t>
            </a:r>
            <a:r>
              <a:rPr lang="en-US" dirty="0" err="1"/>
              <a:t>fastestmirror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kitchen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kitchen 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2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AWS for test instances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---</a:t>
            </a:r>
          </a:p>
          <a:p>
            <a:r>
              <a:rPr lang="en-US" dirty="0"/>
              <a:t>driver</a:t>
            </a:r>
            <a:r>
              <a:rPr lang="en-US" b="1" dirty="0"/>
              <a:t>:</a:t>
            </a:r>
          </a:p>
          <a:p>
            <a:r>
              <a:rPr lang="en-US" dirty="0"/>
              <a:t>  name</a:t>
            </a:r>
            <a:r>
              <a:rPr lang="en-US" b="1" dirty="0"/>
              <a:t>: ec2</a:t>
            </a:r>
          </a:p>
          <a:p>
            <a:r>
              <a:rPr lang="en-US" dirty="0"/>
              <a:t>  </a:t>
            </a:r>
            <a:r>
              <a:rPr lang="en-US" dirty="0" err="1"/>
              <a:t>aws_access_key_id</a:t>
            </a:r>
            <a:r>
              <a:rPr lang="en-US" b="1" dirty="0"/>
              <a:t>: &lt;%= ENV['AWS_ACCESS_KEY_ID'] %&gt;</a:t>
            </a:r>
          </a:p>
          <a:p>
            <a:r>
              <a:rPr lang="en-US" dirty="0"/>
              <a:t>  </a:t>
            </a:r>
            <a:r>
              <a:rPr lang="en-US" dirty="0" err="1"/>
              <a:t>aws_secret_access_key</a:t>
            </a:r>
            <a:r>
              <a:rPr lang="en-US" b="1" dirty="0"/>
              <a:t>: &lt;%= ENV['AWS_SECRET_ACCESS_KEY'] %&gt;</a:t>
            </a:r>
          </a:p>
          <a:p>
            <a:r>
              <a:rPr lang="en-US" dirty="0"/>
              <a:t>  </a:t>
            </a:r>
            <a:r>
              <a:rPr lang="en-US" dirty="0" err="1"/>
              <a:t>aws_ssh_key_id</a:t>
            </a:r>
            <a:r>
              <a:rPr lang="en-US" b="1" dirty="0"/>
              <a:t>: &lt;%= ENV['AWS_KEYPAIR_NAME'] %&gt;</a:t>
            </a:r>
          </a:p>
          <a:p>
            <a:r>
              <a:rPr lang="fr-FR" dirty="0"/>
              <a:t>  </a:t>
            </a:r>
            <a:r>
              <a:rPr lang="fr-FR" dirty="0" err="1"/>
              <a:t>ssh_key</a:t>
            </a:r>
            <a:r>
              <a:rPr lang="fr-FR" b="1" dirty="0"/>
              <a:t>: &lt;%= ENV['AWS_KEY_PATH'] %&gt;</a:t>
            </a:r>
          </a:p>
          <a:p>
            <a:r>
              <a:rPr lang="fr-FR" dirty="0"/>
              <a:t>  </a:t>
            </a:r>
            <a:r>
              <a:rPr lang="fr-FR" dirty="0" err="1"/>
              <a:t>availability_zone</a:t>
            </a:r>
            <a:r>
              <a:rPr lang="fr-FR" b="1" dirty="0"/>
              <a:t>: &lt;%= ENV['AWS_AVAILABILITY_ZONE'] %&gt;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provisioner</a:t>
            </a:r>
            <a:r>
              <a:rPr lang="fr-FR" b="1" dirty="0"/>
              <a:t>:</a:t>
            </a:r>
          </a:p>
          <a:p>
            <a:r>
              <a:rPr lang="fr-FR" dirty="0"/>
              <a:t>  </a:t>
            </a:r>
            <a:r>
              <a:rPr lang="fr-FR" dirty="0" err="1"/>
              <a:t>name</a:t>
            </a:r>
            <a:r>
              <a:rPr lang="fr-FR" b="1" dirty="0"/>
              <a:t>: </a:t>
            </a:r>
            <a:r>
              <a:rPr lang="fr-FR" b="1" dirty="0" err="1"/>
              <a:t>chef_zero</a:t>
            </a:r>
            <a:endParaRPr lang="fr-FR" b="1" dirty="0"/>
          </a:p>
          <a:p>
            <a:endParaRPr lang="fr-FR" dirty="0"/>
          </a:p>
          <a:p>
            <a:r>
              <a:rPr lang="fr-FR" dirty="0" err="1"/>
              <a:t>platforms</a:t>
            </a:r>
            <a:r>
              <a:rPr lang="fr-FR" b="1" dirty="0"/>
              <a:t>:</a:t>
            </a:r>
          </a:p>
          <a:p>
            <a:r>
              <a:rPr lang="en-US" dirty="0"/>
              <a:t>  </a:t>
            </a:r>
            <a:r>
              <a:rPr lang="en-US" i="1" dirty="0"/>
              <a:t># - name: ubuntu-12.04</a:t>
            </a:r>
          </a:p>
          <a:p>
            <a:r>
              <a:rPr lang="pt-BR" dirty="0"/>
              <a:t>  </a:t>
            </a:r>
            <a:r>
              <a:rPr lang="pt-BR" b="1" dirty="0"/>
              <a:t>- </a:t>
            </a:r>
            <a:r>
              <a:rPr lang="pt-BR" b="1" dirty="0" err="1"/>
              <a:t>name</a:t>
            </a:r>
            <a:r>
              <a:rPr lang="pt-BR" b="1" dirty="0"/>
              <a:t>: centos-6.4</a:t>
            </a:r>
          </a:p>
          <a:p>
            <a:endParaRPr lang="pt-BR" dirty="0"/>
          </a:p>
          <a:p>
            <a:r>
              <a:rPr lang="pt-BR" dirty="0" err="1"/>
              <a:t>suites</a:t>
            </a:r>
            <a:r>
              <a:rPr lang="pt-BR" b="1" dirty="0"/>
              <a:t>:</a:t>
            </a:r>
          </a:p>
          <a:p>
            <a:r>
              <a:rPr lang="pt-BR" dirty="0"/>
              <a:t>  </a:t>
            </a:r>
            <a:r>
              <a:rPr lang="pt-BR" b="1" dirty="0"/>
              <a:t>- </a:t>
            </a:r>
            <a:r>
              <a:rPr lang="pt-BR" b="1" dirty="0" err="1"/>
              <a:t>name</a:t>
            </a:r>
            <a:r>
              <a:rPr lang="pt-BR" b="1" dirty="0"/>
              <a:t>: default</a:t>
            </a:r>
          </a:p>
          <a:p>
            <a:r>
              <a:rPr lang="pt-BR" dirty="0"/>
              <a:t>    </a:t>
            </a:r>
            <a:r>
              <a:rPr lang="pt-BR" dirty="0" err="1"/>
              <a:t>run_list</a:t>
            </a:r>
            <a:r>
              <a:rPr lang="pt-BR" b="1" dirty="0"/>
              <a:t>:</a:t>
            </a:r>
          </a:p>
          <a:p>
            <a:r>
              <a:rPr lang="pt-BR" dirty="0"/>
              <a:t>      </a:t>
            </a:r>
            <a:r>
              <a:rPr lang="pt-BR" b="1" dirty="0"/>
              <a:t>- </a:t>
            </a:r>
            <a:r>
              <a:rPr lang="pt-BR" b="1" dirty="0" err="1"/>
              <a:t>recipe</a:t>
            </a:r>
            <a:r>
              <a:rPr lang="pt-BR" b="1" dirty="0"/>
              <a:t>[apache::default]</a:t>
            </a:r>
          </a:p>
          <a:p>
            <a:r>
              <a:rPr lang="pt-BR" dirty="0"/>
              <a:t>    </a:t>
            </a:r>
            <a:r>
              <a:rPr lang="pt-BR" dirty="0" err="1"/>
              <a:t>attributes</a:t>
            </a:r>
            <a:r>
              <a:rPr lang="pt-BR" b="1" dirty="0"/>
              <a:t>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kitchen.yml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7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client success 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Requirements to verify chef-client success:</a:t>
            </a:r>
          </a:p>
          <a:p>
            <a:pPr lvl="1"/>
            <a:r>
              <a:rPr lang="en-US" dirty="0"/>
              <a:t>A target server running the same OS as production</a:t>
            </a:r>
          </a:p>
          <a:p>
            <a:pPr lvl="1"/>
            <a:r>
              <a:rPr lang="en-US" dirty="0" smtClean="0"/>
              <a:t>A chef-client with access to the cookbook</a:t>
            </a:r>
          </a:p>
        </p:txBody>
      </p:sp>
    </p:spTree>
    <p:extLst>
      <p:ext uri="{BB962C8B-B14F-4D97-AF65-F5344CB8AC3E}">
        <p14:creationId xmlns:p14="http://schemas.microsoft.com/office/powerpoint/2010/main" val="51722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the right place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cd ~/chef-repo/cookbooks/apache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3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-----&gt; Starting Kitchen (</a:t>
            </a:r>
            <a:r>
              <a:rPr lang="en-US" dirty="0" smtClean="0"/>
              <a:t>v1.3.1</a:t>
            </a:r>
            <a:r>
              <a:rPr lang="en-US" dirty="0"/>
              <a:t>)</a:t>
            </a:r>
          </a:p>
          <a:p>
            <a:r>
              <a:rPr lang="en-US" dirty="0"/>
              <a:t>-----&gt; Converging &lt;default-centos-64&gt;...</a:t>
            </a:r>
          </a:p>
          <a:p>
            <a:r>
              <a:rPr lang="en-US" dirty="0"/>
              <a:t>       Preparing files for transfer</a:t>
            </a:r>
          </a:p>
          <a:p>
            <a:r>
              <a:rPr lang="en-US" dirty="0"/>
              <a:t>       Preparing </a:t>
            </a:r>
            <a:r>
              <a:rPr lang="en-US" dirty="0" err="1"/>
              <a:t>dna.json</a:t>
            </a:r>
            <a:endParaRPr lang="en-US" dirty="0"/>
          </a:p>
          <a:p>
            <a:r>
              <a:rPr lang="en-US" dirty="0"/>
              <a:t>       Resolving cookbook dependencies with </a:t>
            </a:r>
            <a:r>
              <a:rPr lang="en-US" dirty="0" err="1"/>
              <a:t>Berkshelf</a:t>
            </a:r>
            <a:r>
              <a:rPr lang="en-US" dirty="0"/>
              <a:t> 3.2.3...</a:t>
            </a:r>
          </a:p>
          <a:p>
            <a:r>
              <a:rPr lang="en-US" dirty="0"/>
              <a:t>       Removing non-cookbook files before transfer</a:t>
            </a:r>
          </a:p>
          <a:p>
            <a:r>
              <a:rPr lang="en-US" dirty="0"/>
              <a:t>       Preparing </a:t>
            </a:r>
            <a:r>
              <a:rPr lang="en-US" dirty="0" err="1"/>
              <a:t>validation.pem</a:t>
            </a:r>
            <a:endParaRPr lang="en-US" dirty="0"/>
          </a:p>
          <a:p>
            <a:r>
              <a:rPr lang="en-US" dirty="0"/>
              <a:t>       Preparing </a:t>
            </a:r>
            <a:r>
              <a:rPr lang="en-US" dirty="0" err="1"/>
              <a:t>client.rb</a:t>
            </a:r>
            <a:endParaRPr lang="en-US" dirty="0"/>
          </a:p>
          <a:p>
            <a:r>
              <a:rPr lang="en-US" dirty="0"/>
              <a:t>-----&gt; Installing Chef Omnibus (install only if missing)</a:t>
            </a:r>
          </a:p>
          <a:p>
            <a:r>
              <a:rPr lang="en-US" dirty="0"/>
              <a:t>       downloading https://</a:t>
            </a:r>
            <a:r>
              <a:rPr lang="en-US" dirty="0" err="1"/>
              <a:t>www.chef.io</a:t>
            </a:r>
            <a:r>
              <a:rPr lang="en-US" dirty="0"/>
              <a:t>/chef/</a:t>
            </a:r>
            <a:r>
              <a:rPr lang="en-US" dirty="0" err="1"/>
              <a:t>install.sh</a:t>
            </a:r>
            <a:endParaRPr lang="en-US" dirty="0"/>
          </a:p>
          <a:p>
            <a:r>
              <a:rPr lang="en-US" dirty="0"/>
              <a:t>         to file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install.sh</a:t>
            </a:r>
            <a:endParaRPr lang="en-US" dirty="0"/>
          </a:p>
          <a:p>
            <a:r>
              <a:rPr lang="en-US" dirty="0"/>
              <a:t>       trying curl...</a:t>
            </a:r>
          </a:p>
          <a:p>
            <a:r>
              <a:rPr lang="en-US" dirty="0"/>
              <a:t>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our policy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kitchen converge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7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Did chef-client complete successfully?</a:t>
            </a:r>
          </a:p>
          <a:p>
            <a:r>
              <a:rPr lang="en-US" dirty="0" smtClean="0"/>
              <a:t>Did the recipe put the node in the desired state?</a:t>
            </a:r>
          </a:p>
          <a:p>
            <a:r>
              <a:rPr lang="en-US" dirty="0" smtClean="0"/>
              <a:t>Are the resources properly defined?</a:t>
            </a:r>
          </a:p>
          <a:p>
            <a:r>
              <a:rPr lang="en-US" dirty="0" smtClean="0"/>
              <a:t>Does the code following our style guide?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5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 smtClean="0"/>
              <a:t> Did chef-client complete successfully?</a:t>
            </a:r>
          </a:p>
          <a:p>
            <a:r>
              <a:rPr lang="en-US" dirty="0" smtClean="0"/>
              <a:t>Did the recipe put the node in the desired state?</a:t>
            </a:r>
          </a:p>
          <a:p>
            <a:r>
              <a:rPr lang="en-US" dirty="0" smtClean="0"/>
              <a:t>Are the resources properly defined?</a:t>
            </a:r>
          </a:p>
          <a:p>
            <a:r>
              <a:rPr lang="en-US" dirty="0" smtClean="0"/>
              <a:t>Does the code following our style guide?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9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Verifying node state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Serverspec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2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 smtClean="0"/>
              <a:t>  Did chef-client complete successfully?</a:t>
            </a:r>
          </a:p>
          <a:p>
            <a:r>
              <a:rPr lang="en-US" dirty="0" smtClean="0"/>
              <a:t>Did the recipe put the node in the desired state?</a:t>
            </a:r>
          </a:p>
          <a:p>
            <a:r>
              <a:rPr lang="en-US" dirty="0" smtClean="0"/>
              <a:t>Are the resources properly defined?</a:t>
            </a:r>
          </a:p>
          <a:p>
            <a:r>
              <a:rPr lang="en-US" dirty="0" smtClean="0"/>
              <a:t>Does the code following our style guide?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Oval 89"/>
          <p:cNvSpPr/>
          <p:nvPr/>
        </p:nvSpPr>
        <p:spPr bwMode="auto">
          <a:xfrm>
            <a:off x="2616739" y="2532460"/>
            <a:ext cx="1792906" cy="1794272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68568" tIns="34284" rIns="68568" bIns="34284" anchor="ctr"/>
          <a:lstStyle/>
          <a:p>
            <a:pPr algn="ctr" defTabSz="685483">
              <a:defRPr/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48822" y="2494360"/>
            <a:ext cx="1794096" cy="1794272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68568" tIns="34284" rIns="68568" bIns="34284" anchor="ctr"/>
          <a:lstStyle/>
          <a:p>
            <a:pPr algn="ctr" defTabSz="685483">
              <a:defRPr/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8" name="Shape 102"/>
          <p:cNvSpPr>
            <a:spLocks noChangeArrowheads="1"/>
          </p:cNvSpPr>
          <p:nvPr/>
        </p:nvSpPr>
        <p:spPr bwMode="blackGray">
          <a:xfrm>
            <a:off x="-155957" y="2890838"/>
            <a:ext cx="4982279" cy="1060847"/>
          </a:xfrm>
          <a:prstGeom prst="homePlate">
            <a:avLst>
              <a:gd name="adj" fmla="val 2265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8" tIns="45687" rIns="91408" bIns="45687" anchor="ctr"/>
          <a:lstStyle/>
          <a:p>
            <a:pPr algn="ctr" defTabSz="913088"/>
            <a:endParaRPr lang="en-US" sz="2400">
              <a:solidFill>
                <a:srgbClr val="FFFFFF"/>
              </a:solidFill>
              <a:cs typeface="Arial" charset="0"/>
              <a:sym typeface="Arial" charset="0"/>
            </a:endParaRPr>
          </a:p>
        </p:txBody>
      </p:sp>
      <p:sp>
        <p:nvSpPr>
          <p:cNvPr id="139" name="Freeform 138"/>
          <p:cNvSpPr>
            <a:spLocks/>
          </p:cNvSpPr>
          <p:nvPr/>
        </p:nvSpPr>
        <p:spPr bwMode="blackGray">
          <a:xfrm>
            <a:off x="7393059" y="2451497"/>
            <a:ext cx="553587" cy="604838"/>
          </a:xfrm>
          <a:custGeom>
            <a:avLst/>
            <a:gdLst>
              <a:gd name="T0" fmla="*/ 737724 w 377"/>
              <a:gd name="T1" fmla="*/ 78457 h 411"/>
              <a:gd name="T2" fmla="*/ 737724 w 377"/>
              <a:gd name="T3" fmla="*/ 78457 h 411"/>
              <a:gd name="T4" fmla="*/ 78273 w 377"/>
              <a:gd name="T5" fmla="*/ 806142 h 411"/>
              <a:gd name="T6" fmla="*/ 0 w 377"/>
              <a:gd name="T7" fmla="*/ 735531 h 411"/>
              <a:gd name="T8" fmla="*/ 659451 w 377"/>
              <a:gd name="T9" fmla="*/ 7846 h 411"/>
              <a:gd name="T10" fmla="*/ 735767 w 377"/>
              <a:gd name="T11" fmla="*/ 0 h 411"/>
              <a:gd name="T12" fmla="*/ 737724 w 377"/>
              <a:gd name="T13" fmla="*/ 7845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77" h="411">
                <a:moveTo>
                  <a:pt x="377" y="40"/>
                </a:moveTo>
                <a:lnTo>
                  <a:pt x="377" y="40"/>
                </a:lnTo>
                <a:lnTo>
                  <a:pt x="40" y="411"/>
                </a:lnTo>
                <a:lnTo>
                  <a:pt x="0" y="375"/>
                </a:lnTo>
                <a:lnTo>
                  <a:pt x="337" y="4"/>
                </a:lnTo>
                <a:lnTo>
                  <a:pt x="376" y="0"/>
                </a:lnTo>
                <a:lnTo>
                  <a:pt x="377" y="40"/>
                </a:lnTo>
                <a:close/>
              </a:path>
            </a:pathLst>
          </a:custGeom>
          <a:solidFill>
            <a:srgbClr val="F8AF0B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140" name="Freeform 139"/>
          <p:cNvSpPr>
            <a:spLocks/>
          </p:cNvSpPr>
          <p:nvPr/>
        </p:nvSpPr>
        <p:spPr bwMode="blackGray">
          <a:xfrm>
            <a:off x="7478776" y="2519363"/>
            <a:ext cx="554777" cy="602456"/>
          </a:xfrm>
          <a:custGeom>
            <a:avLst/>
            <a:gdLst>
              <a:gd name="T0" fmla="*/ 0 w 377"/>
              <a:gd name="T1" fmla="*/ 726343 h 411"/>
              <a:gd name="T2" fmla="*/ 0 w 377"/>
              <a:gd name="T3" fmla="*/ 726343 h 411"/>
              <a:gd name="T4" fmla="*/ 660781 w 377"/>
              <a:gd name="T5" fmla="*/ 0 h 411"/>
              <a:gd name="T6" fmla="*/ 739212 w 377"/>
              <a:gd name="T7" fmla="*/ 70481 h 411"/>
              <a:gd name="T8" fmla="*/ 76470 w 377"/>
              <a:gd name="T9" fmla="*/ 796824 h 411"/>
              <a:gd name="T10" fmla="*/ 1961 w 377"/>
              <a:gd name="T11" fmla="*/ 804655 h 411"/>
              <a:gd name="T12" fmla="*/ 0 w 377"/>
              <a:gd name="T13" fmla="*/ 726343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77" h="411">
                <a:moveTo>
                  <a:pt x="0" y="371"/>
                </a:moveTo>
                <a:lnTo>
                  <a:pt x="0" y="371"/>
                </a:lnTo>
                <a:lnTo>
                  <a:pt x="337" y="0"/>
                </a:lnTo>
                <a:lnTo>
                  <a:pt x="377" y="36"/>
                </a:lnTo>
                <a:lnTo>
                  <a:pt x="39" y="407"/>
                </a:lnTo>
                <a:lnTo>
                  <a:pt x="1" y="411"/>
                </a:lnTo>
                <a:lnTo>
                  <a:pt x="0" y="371"/>
                </a:lnTo>
                <a:close/>
              </a:path>
            </a:pathLst>
          </a:custGeom>
          <a:solidFill>
            <a:srgbClr val="60BCAE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16391" name="Freeform 217"/>
          <p:cNvSpPr>
            <a:spLocks/>
          </p:cNvSpPr>
          <p:nvPr/>
        </p:nvSpPr>
        <p:spPr bwMode="blackGray">
          <a:xfrm>
            <a:off x="6872807" y="3149204"/>
            <a:ext cx="540491" cy="541734"/>
          </a:xfrm>
          <a:custGeom>
            <a:avLst/>
            <a:gdLst>
              <a:gd name="T0" fmla="*/ 721364 w 368"/>
              <a:gd name="T1" fmla="*/ 360446 h 369"/>
              <a:gd name="T2" fmla="*/ 721364 w 368"/>
              <a:gd name="T3" fmla="*/ 360446 h 369"/>
              <a:gd name="T4" fmla="*/ 360682 w 368"/>
              <a:gd name="T5" fmla="*/ 722851 h 369"/>
              <a:gd name="T6" fmla="*/ 0 w 368"/>
              <a:gd name="T7" fmla="*/ 360446 h 369"/>
              <a:gd name="T8" fmla="*/ 360682 w 368"/>
              <a:gd name="T9" fmla="*/ 0 h 369"/>
              <a:gd name="T10" fmla="*/ 721364 w 368"/>
              <a:gd name="T11" fmla="*/ 360446 h 3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8" h="369">
                <a:moveTo>
                  <a:pt x="368" y="184"/>
                </a:moveTo>
                <a:lnTo>
                  <a:pt x="368" y="184"/>
                </a:lnTo>
                <a:cubicBezTo>
                  <a:pt x="368" y="286"/>
                  <a:pt x="286" y="369"/>
                  <a:pt x="184" y="369"/>
                </a:cubicBezTo>
                <a:cubicBezTo>
                  <a:pt x="82" y="369"/>
                  <a:pt x="0" y="286"/>
                  <a:pt x="0" y="184"/>
                </a:cubicBezTo>
                <a:cubicBezTo>
                  <a:pt x="0" y="83"/>
                  <a:pt x="82" y="0"/>
                  <a:pt x="184" y="0"/>
                </a:cubicBezTo>
                <a:cubicBezTo>
                  <a:pt x="286" y="0"/>
                  <a:pt x="368" y="83"/>
                  <a:pt x="368" y="184"/>
                </a:cubicBezTo>
                <a:close/>
              </a:path>
            </a:pathLst>
          </a:custGeom>
          <a:solidFill>
            <a:srgbClr val="435464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222" name="Freeform 221"/>
          <p:cNvSpPr>
            <a:spLocks/>
          </p:cNvSpPr>
          <p:nvPr/>
        </p:nvSpPr>
        <p:spPr bwMode="blackGray">
          <a:xfrm>
            <a:off x="7576397" y="3006329"/>
            <a:ext cx="761926" cy="272653"/>
          </a:xfrm>
          <a:custGeom>
            <a:avLst/>
            <a:gdLst>
              <a:gd name="T0" fmla="*/ 976637 w 518"/>
              <a:gd name="T1" fmla="*/ 101876 h 186"/>
              <a:gd name="T2" fmla="*/ 976637 w 518"/>
              <a:gd name="T3" fmla="*/ 101876 h 186"/>
              <a:gd name="T4" fmla="*/ 27456 w 518"/>
              <a:gd name="T5" fmla="*/ 364401 h 186"/>
              <a:gd name="T6" fmla="*/ 0 w 518"/>
              <a:gd name="T7" fmla="*/ 262525 h 186"/>
              <a:gd name="T8" fmla="*/ 947220 w 518"/>
              <a:gd name="T9" fmla="*/ 0 h 186"/>
              <a:gd name="T10" fmla="*/ 1015859 w 518"/>
              <a:gd name="T11" fmla="*/ 33305 h 186"/>
              <a:gd name="T12" fmla="*/ 976637 w 518"/>
              <a:gd name="T13" fmla="*/ 101876 h 1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18" h="186">
                <a:moveTo>
                  <a:pt x="498" y="52"/>
                </a:moveTo>
                <a:lnTo>
                  <a:pt x="498" y="52"/>
                </a:lnTo>
                <a:lnTo>
                  <a:pt x="14" y="186"/>
                </a:lnTo>
                <a:lnTo>
                  <a:pt x="0" y="134"/>
                </a:lnTo>
                <a:lnTo>
                  <a:pt x="483" y="0"/>
                </a:lnTo>
                <a:lnTo>
                  <a:pt x="518" y="17"/>
                </a:lnTo>
                <a:lnTo>
                  <a:pt x="498" y="52"/>
                </a:lnTo>
                <a:close/>
              </a:path>
            </a:pathLst>
          </a:custGeom>
          <a:solidFill>
            <a:srgbClr val="F8AF0B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223" name="Freeform 222"/>
          <p:cNvSpPr>
            <a:spLocks/>
          </p:cNvSpPr>
          <p:nvPr/>
        </p:nvSpPr>
        <p:spPr bwMode="blackGray">
          <a:xfrm>
            <a:off x="7587112" y="3102769"/>
            <a:ext cx="760735" cy="273844"/>
          </a:xfrm>
          <a:custGeom>
            <a:avLst/>
            <a:gdLst>
              <a:gd name="T0" fmla="*/ 41123 w 518"/>
              <a:gd name="T1" fmla="*/ 262525 h 186"/>
              <a:gd name="T2" fmla="*/ 41123 w 518"/>
              <a:gd name="T3" fmla="*/ 262525 h 186"/>
              <a:gd name="T4" fmla="*/ 986956 w 518"/>
              <a:gd name="T5" fmla="*/ 0 h 186"/>
              <a:gd name="T6" fmla="*/ 1014371 w 518"/>
              <a:gd name="T7" fmla="*/ 99916 h 186"/>
              <a:gd name="T8" fmla="*/ 68539 w 518"/>
              <a:gd name="T9" fmla="*/ 364401 h 186"/>
              <a:gd name="T10" fmla="*/ 0 w 518"/>
              <a:gd name="T11" fmla="*/ 331096 h 186"/>
              <a:gd name="T12" fmla="*/ 41123 w 518"/>
              <a:gd name="T13" fmla="*/ 262525 h 1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18" h="186">
                <a:moveTo>
                  <a:pt x="21" y="134"/>
                </a:moveTo>
                <a:lnTo>
                  <a:pt x="21" y="134"/>
                </a:lnTo>
                <a:lnTo>
                  <a:pt x="504" y="0"/>
                </a:lnTo>
                <a:lnTo>
                  <a:pt x="518" y="51"/>
                </a:lnTo>
                <a:lnTo>
                  <a:pt x="35" y="186"/>
                </a:lnTo>
                <a:lnTo>
                  <a:pt x="0" y="169"/>
                </a:lnTo>
                <a:lnTo>
                  <a:pt x="21" y="134"/>
                </a:lnTo>
                <a:close/>
              </a:path>
            </a:pathLst>
          </a:custGeom>
          <a:solidFill>
            <a:srgbClr val="60BCAE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227" name="Freeform 226"/>
          <p:cNvSpPr>
            <a:spLocks/>
          </p:cNvSpPr>
          <p:nvPr/>
        </p:nvSpPr>
        <p:spPr bwMode="blackGray">
          <a:xfrm>
            <a:off x="7606161" y="3448050"/>
            <a:ext cx="763116" cy="276225"/>
          </a:xfrm>
          <a:custGeom>
            <a:avLst/>
            <a:gdLst>
              <a:gd name="T0" fmla="*/ 946779 w 519"/>
              <a:gd name="T1" fmla="*/ 368862 h 188"/>
              <a:gd name="T2" fmla="*/ 946779 w 519"/>
              <a:gd name="T3" fmla="*/ 368862 h 188"/>
              <a:gd name="T4" fmla="*/ 0 w 519"/>
              <a:gd name="T5" fmla="*/ 100064 h 188"/>
              <a:gd name="T6" fmla="*/ 29403 w 519"/>
              <a:gd name="T7" fmla="*/ 0 h 188"/>
              <a:gd name="T8" fmla="*/ 976182 w 519"/>
              <a:gd name="T9" fmla="*/ 266836 h 188"/>
              <a:gd name="T10" fmla="*/ 1017346 w 519"/>
              <a:gd name="T11" fmla="*/ 331583 h 188"/>
              <a:gd name="T12" fmla="*/ 946779 w 519"/>
              <a:gd name="T13" fmla="*/ 368862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19" h="188">
                <a:moveTo>
                  <a:pt x="483" y="188"/>
                </a:moveTo>
                <a:lnTo>
                  <a:pt x="483" y="188"/>
                </a:lnTo>
                <a:lnTo>
                  <a:pt x="0" y="51"/>
                </a:lnTo>
                <a:lnTo>
                  <a:pt x="15" y="0"/>
                </a:lnTo>
                <a:lnTo>
                  <a:pt x="498" y="136"/>
                </a:lnTo>
                <a:lnTo>
                  <a:pt x="519" y="169"/>
                </a:lnTo>
                <a:lnTo>
                  <a:pt x="483" y="188"/>
                </a:lnTo>
                <a:close/>
              </a:path>
            </a:pathLst>
          </a:custGeom>
          <a:solidFill>
            <a:srgbClr val="F8AF0B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228" name="Freeform 227"/>
          <p:cNvSpPr>
            <a:spLocks/>
          </p:cNvSpPr>
          <p:nvPr/>
        </p:nvSpPr>
        <p:spPr bwMode="blackGray">
          <a:xfrm>
            <a:off x="7560921" y="3551635"/>
            <a:ext cx="760735" cy="276225"/>
          </a:xfrm>
          <a:custGeom>
            <a:avLst/>
            <a:gdLst>
              <a:gd name="T0" fmla="*/ 68539 w 518"/>
              <a:gd name="T1" fmla="*/ 0 h 188"/>
              <a:gd name="T2" fmla="*/ 68539 w 518"/>
              <a:gd name="T3" fmla="*/ 0 h 188"/>
              <a:gd name="T4" fmla="*/ 1014371 w 518"/>
              <a:gd name="T5" fmla="*/ 267715 h 188"/>
              <a:gd name="T6" fmla="*/ 984997 w 518"/>
              <a:gd name="T7" fmla="*/ 367375 h 188"/>
              <a:gd name="T8" fmla="*/ 41123 w 518"/>
              <a:gd name="T9" fmla="*/ 101614 h 188"/>
              <a:gd name="T10" fmla="*/ 0 w 518"/>
              <a:gd name="T11" fmla="*/ 37128 h 188"/>
              <a:gd name="T12" fmla="*/ 68539 w 518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18" h="188">
                <a:moveTo>
                  <a:pt x="35" y="0"/>
                </a:moveTo>
                <a:lnTo>
                  <a:pt x="35" y="0"/>
                </a:lnTo>
                <a:lnTo>
                  <a:pt x="518" y="137"/>
                </a:lnTo>
                <a:lnTo>
                  <a:pt x="503" y="188"/>
                </a:lnTo>
                <a:lnTo>
                  <a:pt x="21" y="52"/>
                </a:lnTo>
                <a:lnTo>
                  <a:pt x="0" y="19"/>
                </a:lnTo>
                <a:lnTo>
                  <a:pt x="35" y="0"/>
                </a:lnTo>
                <a:close/>
              </a:path>
            </a:pathLst>
          </a:custGeom>
          <a:solidFill>
            <a:srgbClr val="60BCAE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232" name="Freeform 231"/>
          <p:cNvSpPr>
            <a:spLocks/>
          </p:cNvSpPr>
          <p:nvPr/>
        </p:nvSpPr>
        <p:spPr bwMode="blackGray">
          <a:xfrm>
            <a:off x="7462109" y="3700462"/>
            <a:ext cx="551206" cy="604838"/>
          </a:xfrm>
          <a:custGeom>
            <a:avLst/>
            <a:gdLst>
              <a:gd name="T0" fmla="*/ 656377 w 375"/>
              <a:gd name="T1" fmla="*/ 800272 h 412"/>
              <a:gd name="T2" fmla="*/ 656377 w 375"/>
              <a:gd name="T3" fmla="*/ 800272 h 412"/>
              <a:gd name="T4" fmla="*/ 0 w 375"/>
              <a:gd name="T5" fmla="*/ 70440 h 412"/>
              <a:gd name="T6" fmla="*/ 78373 w 375"/>
              <a:gd name="T7" fmla="*/ 0 h 412"/>
              <a:gd name="T8" fmla="*/ 734750 w 375"/>
              <a:gd name="T9" fmla="*/ 729832 h 412"/>
              <a:gd name="T10" fmla="*/ 734750 w 375"/>
              <a:gd name="T11" fmla="*/ 806142 h 412"/>
              <a:gd name="T12" fmla="*/ 656377 w 375"/>
              <a:gd name="T13" fmla="*/ 800272 h 4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75" h="412">
                <a:moveTo>
                  <a:pt x="335" y="409"/>
                </a:moveTo>
                <a:lnTo>
                  <a:pt x="335" y="409"/>
                </a:lnTo>
                <a:lnTo>
                  <a:pt x="0" y="36"/>
                </a:lnTo>
                <a:lnTo>
                  <a:pt x="40" y="0"/>
                </a:lnTo>
                <a:lnTo>
                  <a:pt x="375" y="373"/>
                </a:lnTo>
                <a:lnTo>
                  <a:pt x="375" y="412"/>
                </a:lnTo>
                <a:lnTo>
                  <a:pt x="335" y="409"/>
                </a:lnTo>
                <a:close/>
              </a:path>
            </a:pathLst>
          </a:custGeom>
          <a:solidFill>
            <a:srgbClr val="F8AF0B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233" name="Freeform 232"/>
          <p:cNvSpPr>
            <a:spLocks/>
          </p:cNvSpPr>
          <p:nvPr/>
        </p:nvSpPr>
        <p:spPr bwMode="blackGray">
          <a:xfrm>
            <a:off x="7393059" y="3774281"/>
            <a:ext cx="551206" cy="604838"/>
          </a:xfrm>
          <a:custGeom>
            <a:avLst/>
            <a:gdLst>
              <a:gd name="T0" fmla="*/ 78373 w 375"/>
              <a:gd name="T1" fmla="*/ 5870 h 412"/>
              <a:gd name="T2" fmla="*/ 78373 w 375"/>
              <a:gd name="T3" fmla="*/ 5870 h 412"/>
              <a:gd name="T4" fmla="*/ 734750 w 375"/>
              <a:gd name="T5" fmla="*/ 735702 h 412"/>
              <a:gd name="T6" fmla="*/ 658336 w 375"/>
              <a:gd name="T7" fmla="*/ 806142 h 412"/>
              <a:gd name="T8" fmla="*/ 0 w 375"/>
              <a:gd name="T9" fmla="*/ 76310 h 412"/>
              <a:gd name="T10" fmla="*/ 0 w 375"/>
              <a:gd name="T11" fmla="*/ 0 h 412"/>
              <a:gd name="T12" fmla="*/ 78373 w 375"/>
              <a:gd name="T13" fmla="*/ 5870 h 4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75" h="412">
                <a:moveTo>
                  <a:pt x="40" y="3"/>
                </a:moveTo>
                <a:lnTo>
                  <a:pt x="40" y="3"/>
                </a:lnTo>
                <a:lnTo>
                  <a:pt x="375" y="376"/>
                </a:lnTo>
                <a:lnTo>
                  <a:pt x="336" y="412"/>
                </a:lnTo>
                <a:lnTo>
                  <a:pt x="0" y="39"/>
                </a:lnTo>
                <a:lnTo>
                  <a:pt x="0" y="0"/>
                </a:lnTo>
                <a:lnTo>
                  <a:pt x="40" y="3"/>
                </a:lnTo>
                <a:close/>
              </a:path>
            </a:pathLst>
          </a:custGeom>
          <a:solidFill>
            <a:srgbClr val="60BCAE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7941884" y="1714500"/>
            <a:ext cx="792879" cy="791766"/>
            <a:chOff x="10590242" y="2286001"/>
            <a:chExt cx="1057505" cy="1056016"/>
          </a:xfrm>
        </p:grpSpPr>
        <p:sp>
          <p:nvSpPr>
            <p:cNvPr id="219" name="Freeform 218"/>
            <p:cNvSpPr>
              <a:spLocks/>
            </p:cNvSpPr>
            <p:nvPr/>
          </p:nvSpPr>
          <p:spPr bwMode="blackGray">
            <a:xfrm>
              <a:off x="10590242" y="2286001"/>
              <a:ext cx="1057505" cy="1056016"/>
            </a:xfrm>
            <a:custGeom>
              <a:avLst/>
              <a:gdLst>
                <a:gd name="T0" fmla="*/ 1004532 w 539"/>
                <a:gd name="T1" fmla="*/ 432986 h 539"/>
                <a:gd name="T2" fmla="*/ 1004532 w 539"/>
                <a:gd name="T3" fmla="*/ 432986 h 539"/>
                <a:gd name="T4" fmla="*/ 623908 w 539"/>
                <a:gd name="T5" fmla="*/ 1003117 h 539"/>
                <a:gd name="T6" fmla="*/ 52973 w 539"/>
                <a:gd name="T7" fmla="*/ 623030 h 539"/>
                <a:gd name="T8" fmla="*/ 433597 w 539"/>
                <a:gd name="T9" fmla="*/ 52899 h 539"/>
                <a:gd name="T10" fmla="*/ 1004532 w 539"/>
                <a:gd name="T11" fmla="*/ 432986 h 5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39" h="539">
                  <a:moveTo>
                    <a:pt x="512" y="221"/>
                  </a:moveTo>
                  <a:lnTo>
                    <a:pt x="512" y="221"/>
                  </a:lnTo>
                  <a:cubicBezTo>
                    <a:pt x="539" y="354"/>
                    <a:pt x="452" y="485"/>
                    <a:pt x="318" y="512"/>
                  </a:cubicBezTo>
                  <a:cubicBezTo>
                    <a:pt x="185" y="539"/>
                    <a:pt x="54" y="452"/>
                    <a:pt x="27" y="318"/>
                  </a:cubicBezTo>
                  <a:cubicBezTo>
                    <a:pt x="0" y="185"/>
                    <a:pt x="87" y="54"/>
                    <a:pt x="221" y="27"/>
                  </a:cubicBezTo>
                  <a:cubicBezTo>
                    <a:pt x="354" y="0"/>
                    <a:pt x="485" y="87"/>
                    <a:pt x="512" y="2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39700" dist="50800" dir="5400000" algn="ctr" rotWithShape="0">
                <a:srgbClr val="000000">
                  <a:alpha val="50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6" name="Freeform 219"/>
            <p:cNvSpPr>
              <a:spLocks/>
            </p:cNvSpPr>
            <p:nvPr/>
          </p:nvSpPr>
          <p:spPr bwMode="blackGray">
            <a:xfrm>
              <a:off x="10590242" y="2286001"/>
              <a:ext cx="1057505" cy="1056016"/>
            </a:xfrm>
            <a:custGeom>
              <a:avLst/>
              <a:gdLst>
                <a:gd name="T0" fmla="*/ 1004532 w 539"/>
                <a:gd name="T1" fmla="*/ 432986 h 539"/>
                <a:gd name="T2" fmla="*/ 1004532 w 539"/>
                <a:gd name="T3" fmla="*/ 432986 h 539"/>
                <a:gd name="T4" fmla="*/ 623908 w 539"/>
                <a:gd name="T5" fmla="*/ 1003117 h 539"/>
                <a:gd name="T6" fmla="*/ 52973 w 539"/>
                <a:gd name="T7" fmla="*/ 623030 h 539"/>
                <a:gd name="T8" fmla="*/ 433597 w 539"/>
                <a:gd name="T9" fmla="*/ 52899 h 539"/>
                <a:gd name="T10" fmla="*/ 1004532 w 539"/>
                <a:gd name="T11" fmla="*/ 432986 h 539"/>
                <a:gd name="T12" fmla="*/ 1004532 w 539"/>
                <a:gd name="T13" fmla="*/ 432986 h 5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39" h="539">
                  <a:moveTo>
                    <a:pt x="512" y="221"/>
                  </a:moveTo>
                  <a:lnTo>
                    <a:pt x="512" y="221"/>
                  </a:lnTo>
                  <a:cubicBezTo>
                    <a:pt x="539" y="354"/>
                    <a:pt x="452" y="485"/>
                    <a:pt x="318" y="512"/>
                  </a:cubicBezTo>
                  <a:cubicBezTo>
                    <a:pt x="185" y="539"/>
                    <a:pt x="54" y="452"/>
                    <a:pt x="27" y="318"/>
                  </a:cubicBezTo>
                  <a:cubicBezTo>
                    <a:pt x="0" y="185"/>
                    <a:pt x="87" y="54"/>
                    <a:pt x="221" y="27"/>
                  </a:cubicBezTo>
                  <a:cubicBezTo>
                    <a:pt x="354" y="0"/>
                    <a:pt x="485" y="87"/>
                    <a:pt x="512" y="221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69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7" name="Freeform 220"/>
            <p:cNvSpPr>
              <a:spLocks/>
            </p:cNvSpPr>
            <p:nvPr/>
          </p:nvSpPr>
          <p:spPr bwMode="blackGray">
            <a:xfrm>
              <a:off x="10633376" y="3057935"/>
              <a:ext cx="251362" cy="254337"/>
            </a:xfrm>
            <a:custGeom>
              <a:avLst/>
              <a:gdLst>
                <a:gd name="T0" fmla="*/ 66768 w 128"/>
                <a:gd name="T1" fmla="*/ 0 h 130"/>
                <a:gd name="T2" fmla="*/ 66768 w 128"/>
                <a:gd name="T3" fmla="*/ 0 h 130"/>
                <a:gd name="T4" fmla="*/ 9819 w 128"/>
                <a:gd name="T5" fmla="*/ 136951 h 130"/>
                <a:gd name="T6" fmla="*/ 166920 w 128"/>
                <a:gd name="T7" fmla="*/ 238685 h 130"/>
                <a:gd name="T8" fmla="*/ 251362 w 128"/>
                <a:gd name="T9" fmla="*/ 179992 h 130"/>
                <a:gd name="T10" fmla="*/ 66768 w 128"/>
                <a:gd name="T11" fmla="*/ 0 h 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8" h="130">
                  <a:moveTo>
                    <a:pt x="34" y="0"/>
                  </a:moveTo>
                  <a:lnTo>
                    <a:pt x="34" y="0"/>
                  </a:lnTo>
                  <a:cubicBezTo>
                    <a:pt x="12" y="15"/>
                    <a:pt x="0" y="42"/>
                    <a:pt x="5" y="70"/>
                  </a:cubicBezTo>
                  <a:cubicBezTo>
                    <a:pt x="13" y="106"/>
                    <a:pt x="48" y="130"/>
                    <a:pt x="85" y="122"/>
                  </a:cubicBezTo>
                  <a:cubicBezTo>
                    <a:pt x="104" y="119"/>
                    <a:pt x="119" y="107"/>
                    <a:pt x="128" y="92"/>
                  </a:cubicBezTo>
                  <a:cubicBezTo>
                    <a:pt x="90" y="71"/>
                    <a:pt x="57" y="39"/>
                    <a:pt x="34" y="0"/>
                  </a:cubicBezTo>
                  <a:close/>
                </a:path>
              </a:pathLst>
            </a:custGeom>
            <a:solidFill>
              <a:srgbClr val="3B71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8" name="Freeform 236"/>
            <p:cNvSpPr>
              <a:spLocks/>
            </p:cNvSpPr>
            <p:nvPr/>
          </p:nvSpPr>
          <p:spPr bwMode="blackGray">
            <a:xfrm>
              <a:off x="10832680" y="2610243"/>
              <a:ext cx="287059" cy="528009"/>
            </a:xfrm>
            <a:custGeom>
              <a:avLst/>
              <a:gdLst>
                <a:gd name="T0" fmla="*/ 287059 w 147"/>
                <a:gd name="T1" fmla="*/ 528009 h 270"/>
                <a:gd name="T2" fmla="*/ 287059 w 147"/>
                <a:gd name="T3" fmla="*/ 528009 h 270"/>
                <a:gd name="T4" fmla="*/ 0 w 147"/>
                <a:gd name="T5" fmla="*/ 393073 h 270"/>
                <a:gd name="T6" fmla="*/ 0 w 147"/>
                <a:gd name="T7" fmla="*/ 0 h 270"/>
                <a:gd name="T8" fmla="*/ 287059 w 147"/>
                <a:gd name="T9" fmla="*/ 136891 h 270"/>
                <a:gd name="T10" fmla="*/ 287059 w 147"/>
                <a:gd name="T11" fmla="*/ 528009 h 2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7" h="270">
                  <a:moveTo>
                    <a:pt x="147" y="270"/>
                  </a:moveTo>
                  <a:lnTo>
                    <a:pt x="147" y="270"/>
                  </a:lnTo>
                  <a:lnTo>
                    <a:pt x="0" y="201"/>
                  </a:lnTo>
                  <a:lnTo>
                    <a:pt x="0" y="0"/>
                  </a:lnTo>
                  <a:lnTo>
                    <a:pt x="147" y="70"/>
                  </a:lnTo>
                  <a:lnTo>
                    <a:pt x="147" y="270"/>
                  </a:lnTo>
                  <a:close/>
                </a:path>
              </a:pathLst>
            </a:custGeom>
            <a:solidFill>
              <a:srgbClr val="A8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9" name="Freeform 237"/>
            <p:cNvSpPr>
              <a:spLocks/>
            </p:cNvSpPr>
            <p:nvPr/>
          </p:nvSpPr>
          <p:spPr bwMode="blackGray">
            <a:xfrm>
              <a:off x="11119738" y="2610243"/>
              <a:ext cx="287059" cy="528009"/>
            </a:xfrm>
            <a:custGeom>
              <a:avLst/>
              <a:gdLst>
                <a:gd name="T0" fmla="*/ 287059 w 146"/>
                <a:gd name="T1" fmla="*/ 0 h 270"/>
                <a:gd name="T2" fmla="*/ 287059 w 146"/>
                <a:gd name="T3" fmla="*/ 0 h 270"/>
                <a:gd name="T4" fmla="*/ 0 w 146"/>
                <a:gd name="T5" fmla="*/ 136891 h 270"/>
                <a:gd name="T6" fmla="*/ 0 w 146"/>
                <a:gd name="T7" fmla="*/ 528009 h 270"/>
                <a:gd name="T8" fmla="*/ 287059 w 146"/>
                <a:gd name="T9" fmla="*/ 393073 h 270"/>
                <a:gd name="T10" fmla="*/ 287059 w 146"/>
                <a:gd name="T11" fmla="*/ 0 h 2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6" h="270">
                  <a:moveTo>
                    <a:pt x="146" y="0"/>
                  </a:moveTo>
                  <a:lnTo>
                    <a:pt x="146" y="0"/>
                  </a:lnTo>
                  <a:lnTo>
                    <a:pt x="0" y="70"/>
                  </a:lnTo>
                  <a:lnTo>
                    <a:pt x="0" y="270"/>
                  </a:lnTo>
                  <a:lnTo>
                    <a:pt x="146" y="201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7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0" name="Freeform 238"/>
            <p:cNvSpPr>
              <a:spLocks/>
            </p:cNvSpPr>
            <p:nvPr/>
          </p:nvSpPr>
          <p:spPr bwMode="blackGray">
            <a:xfrm>
              <a:off x="10832680" y="2474895"/>
              <a:ext cx="574116" cy="272185"/>
            </a:xfrm>
            <a:custGeom>
              <a:avLst/>
              <a:gdLst>
                <a:gd name="T0" fmla="*/ 574116 w 293"/>
                <a:gd name="T1" fmla="*/ 135113 h 139"/>
                <a:gd name="T2" fmla="*/ 574116 w 293"/>
                <a:gd name="T3" fmla="*/ 135113 h 139"/>
                <a:gd name="T4" fmla="*/ 288038 w 293"/>
                <a:gd name="T5" fmla="*/ 272185 h 139"/>
                <a:gd name="T6" fmla="*/ 0 w 293"/>
                <a:gd name="T7" fmla="*/ 135113 h 139"/>
                <a:gd name="T8" fmla="*/ 288038 w 293"/>
                <a:gd name="T9" fmla="*/ 0 h 139"/>
                <a:gd name="T10" fmla="*/ 574116 w 293"/>
                <a:gd name="T11" fmla="*/ 135113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3" h="139">
                  <a:moveTo>
                    <a:pt x="293" y="69"/>
                  </a:moveTo>
                  <a:lnTo>
                    <a:pt x="293" y="69"/>
                  </a:lnTo>
                  <a:lnTo>
                    <a:pt x="147" y="139"/>
                  </a:lnTo>
                  <a:lnTo>
                    <a:pt x="0" y="69"/>
                  </a:lnTo>
                  <a:lnTo>
                    <a:pt x="147" y="0"/>
                  </a:lnTo>
                  <a:lnTo>
                    <a:pt x="293" y="69"/>
                  </a:lnTo>
                  <a:close/>
                </a:path>
              </a:pathLst>
            </a:custGeom>
            <a:solidFill>
              <a:srgbClr val="CB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8378801" y="2541985"/>
            <a:ext cx="884548" cy="821531"/>
            <a:chOff x="11173282" y="3389613"/>
            <a:chExt cx="1179468" cy="1094688"/>
          </a:xfrm>
        </p:grpSpPr>
        <p:sp>
          <p:nvSpPr>
            <p:cNvPr id="224" name="Freeform 223"/>
            <p:cNvSpPr>
              <a:spLocks/>
            </p:cNvSpPr>
            <p:nvPr/>
          </p:nvSpPr>
          <p:spPr bwMode="blackGray">
            <a:xfrm>
              <a:off x="11256574" y="3389613"/>
              <a:ext cx="1096176" cy="1094688"/>
            </a:xfrm>
            <a:custGeom>
              <a:avLst/>
              <a:gdLst>
                <a:gd name="T0" fmla="*/ 1000089 w 559"/>
                <a:gd name="T1" fmla="*/ 718695 h 559"/>
                <a:gd name="T2" fmla="*/ 1000089 w 559"/>
                <a:gd name="T3" fmla="*/ 718695 h 559"/>
                <a:gd name="T4" fmla="*/ 374543 w 559"/>
                <a:gd name="T5" fmla="*/ 998731 h 559"/>
                <a:gd name="T6" fmla="*/ 94126 w 559"/>
                <a:gd name="T7" fmla="*/ 374035 h 559"/>
                <a:gd name="T8" fmla="*/ 719672 w 559"/>
                <a:gd name="T9" fmla="*/ 93998 h 559"/>
                <a:gd name="T10" fmla="*/ 1000089 w 559"/>
                <a:gd name="T11" fmla="*/ 718695 h 5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9" h="559">
                  <a:moveTo>
                    <a:pt x="510" y="367"/>
                  </a:moveTo>
                  <a:lnTo>
                    <a:pt x="510" y="367"/>
                  </a:lnTo>
                  <a:cubicBezTo>
                    <a:pt x="462" y="495"/>
                    <a:pt x="319" y="559"/>
                    <a:pt x="191" y="510"/>
                  </a:cubicBezTo>
                  <a:cubicBezTo>
                    <a:pt x="64" y="462"/>
                    <a:pt x="0" y="319"/>
                    <a:pt x="48" y="191"/>
                  </a:cubicBezTo>
                  <a:cubicBezTo>
                    <a:pt x="97" y="64"/>
                    <a:pt x="239" y="0"/>
                    <a:pt x="367" y="48"/>
                  </a:cubicBezTo>
                  <a:cubicBezTo>
                    <a:pt x="495" y="97"/>
                    <a:pt x="559" y="239"/>
                    <a:pt x="510" y="3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39700" dist="50800" dir="5400000" algn="ctr" rotWithShape="0">
                <a:srgbClr val="000000">
                  <a:alpha val="50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0" name="Freeform 224"/>
            <p:cNvSpPr>
              <a:spLocks/>
            </p:cNvSpPr>
            <p:nvPr/>
          </p:nvSpPr>
          <p:spPr bwMode="blackGray">
            <a:xfrm>
              <a:off x="11256574" y="3389613"/>
              <a:ext cx="1096176" cy="1094688"/>
            </a:xfrm>
            <a:custGeom>
              <a:avLst/>
              <a:gdLst>
                <a:gd name="T0" fmla="*/ 1000089 w 559"/>
                <a:gd name="T1" fmla="*/ 718695 h 559"/>
                <a:gd name="T2" fmla="*/ 1000089 w 559"/>
                <a:gd name="T3" fmla="*/ 718695 h 559"/>
                <a:gd name="T4" fmla="*/ 374543 w 559"/>
                <a:gd name="T5" fmla="*/ 998731 h 559"/>
                <a:gd name="T6" fmla="*/ 94126 w 559"/>
                <a:gd name="T7" fmla="*/ 374035 h 559"/>
                <a:gd name="T8" fmla="*/ 719672 w 559"/>
                <a:gd name="T9" fmla="*/ 93998 h 559"/>
                <a:gd name="T10" fmla="*/ 1000089 w 559"/>
                <a:gd name="T11" fmla="*/ 718695 h 559"/>
                <a:gd name="T12" fmla="*/ 1000089 w 559"/>
                <a:gd name="T13" fmla="*/ 718695 h 5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59" h="559">
                  <a:moveTo>
                    <a:pt x="510" y="367"/>
                  </a:moveTo>
                  <a:lnTo>
                    <a:pt x="510" y="367"/>
                  </a:lnTo>
                  <a:cubicBezTo>
                    <a:pt x="462" y="495"/>
                    <a:pt x="319" y="559"/>
                    <a:pt x="191" y="510"/>
                  </a:cubicBezTo>
                  <a:cubicBezTo>
                    <a:pt x="64" y="462"/>
                    <a:pt x="0" y="319"/>
                    <a:pt x="48" y="191"/>
                  </a:cubicBezTo>
                  <a:cubicBezTo>
                    <a:pt x="97" y="64"/>
                    <a:pt x="239" y="0"/>
                    <a:pt x="367" y="48"/>
                  </a:cubicBezTo>
                  <a:cubicBezTo>
                    <a:pt x="495" y="97"/>
                    <a:pt x="559" y="239"/>
                    <a:pt x="510" y="367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69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1" name="Freeform 225"/>
            <p:cNvSpPr>
              <a:spLocks/>
            </p:cNvSpPr>
            <p:nvPr/>
          </p:nvSpPr>
          <p:spPr bwMode="blackGray">
            <a:xfrm>
              <a:off x="11173282" y="3920596"/>
              <a:ext cx="206742" cy="267722"/>
            </a:xfrm>
            <a:custGeom>
              <a:avLst/>
              <a:gdLst>
                <a:gd name="T0" fmla="*/ 146280 w 106"/>
                <a:gd name="T1" fmla="*/ 0 h 137"/>
                <a:gd name="T2" fmla="*/ 146280 w 106"/>
                <a:gd name="T3" fmla="*/ 0 h 137"/>
                <a:gd name="T4" fmla="*/ 27306 w 106"/>
                <a:gd name="T5" fmla="*/ 84030 h 137"/>
                <a:gd name="T6" fmla="*/ 103371 w 106"/>
                <a:gd name="T7" fmla="*/ 254043 h 137"/>
                <a:gd name="T8" fmla="*/ 206742 w 106"/>
                <a:gd name="T9" fmla="*/ 250134 h 137"/>
                <a:gd name="T10" fmla="*/ 146280 w 106"/>
                <a:gd name="T11" fmla="*/ 0 h 1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6" h="137">
                  <a:moveTo>
                    <a:pt x="75" y="0"/>
                  </a:moveTo>
                  <a:lnTo>
                    <a:pt x="75" y="0"/>
                  </a:lnTo>
                  <a:cubicBezTo>
                    <a:pt x="49" y="0"/>
                    <a:pt x="24" y="17"/>
                    <a:pt x="14" y="43"/>
                  </a:cubicBezTo>
                  <a:cubicBezTo>
                    <a:pt x="0" y="78"/>
                    <a:pt x="18" y="117"/>
                    <a:pt x="53" y="130"/>
                  </a:cubicBezTo>
                  <a:cubicBezTo>
                    <a:pt x="71" y="137"/>
                    <a:pt x="90" y="136"/>
                    <a:pt x="106" y="128"/>
                  </a:cubicBezTo>
                  <a:cubicBezTo>
                    <a:pt x="85" y="89"/>
                    <a:pt x="74" y="45"/>
                    <a:pt x="75" y="0"/>
                  </a:cubicBezTo>
                  <a:close/>
                </a:path>
              </a:pathLst>
            </a:custGeom>
            <a:solidFill>
              <a:srgbClr val="3B71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2" name="Freeform 239"/>
            <p:cNvSpPr>
              <a:spLocks/>
            </p:cNvSpPr>
            <p:nvPr/>
          </p:nvSpPr>
          <p:spPr bwMode="blackGray">
            <a:xfrm>
              <a:off x="11518347" y="3740627"/>
              <a:ext cx="285571" cy="528009"/>
            </a:xfrm>
            <a:custGeom>
              <a:avLst/>
              <a:gdLst>
                <a:gd name="T0" fmla="*/ 285571 w 146"/>
                <a:gd name="T1" fmla="*/ 528009 h 270"/>
                <a:gd name="T2" fmla="*/ 285571 w 146"/>
                <a:gd name="T3" fmla="*/ 528009 h 270"/>
                <a:gd name="T4" fmla="*/ 0 w 146"/>
                <a:gd name="T5" fmla="*/ 391118 h 270"/>
                <a:gd name="T6" fmla="*/ 0 w 146"/>
                <a:gd name="T7" fmla="*/ 0 h 270"/>
                <a:gd name="T8" fmla="*/ 285571 w 146"/>
                <a:gd name="T9" fmla="*/ 136891 h 270"/>
                <a:gd name="T10" fmla="*/ 285571 w 146"/>
                <a:gd name="T11" fmla="*/ 528009 h 2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6" h="270">
                  <a:moveTo>
                    <a:pt x="146" y="270"/>
                  </a:moveTo>
                  <a:lnTo>
                    <a:pt x="146" y="270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146" y="70"/>
                  </a:lnTo>
                  <a:lnTo>
                    <a:pt x="146" y="270"/>
                  </a:lnTo>
                  <a:close/>
                </a:path>
              </a:pathLst>
            </a:custGeom>
            <a:solidFill>
              <a:srgbClr val="A8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3" name="Freeform 240"/>
            <p:cNvSpPr>
              <a:spLocks/>
            </p:cNvSpPr>
            <p:nvPr/>
          </p:nvSpPr>
          <p:spPr bwMode="blackGray">
            <a:xfrm>
              <a:off x="11803918" y="3740627"/>
              <a:ext cx="285571" cy="528009"/>
            </a:xfrm>
            <a:custGeom>
              <a:avLst/>
              <a:gdLst>
                <a:gd name="T0" fmla="*/ 285571 w 146"/>
                <a:gd name="T1" fmla="*/ 0 h 270"/>
                <a:gd name="T2" fmla="*/ 285571 w 146"/>
                <a:gd name="T3" fmla="*/ 0 h 270"/>
                <a:gd name="T4" fmla="*/ 0 w 146"/>
                <a:gd name="T5" fmla="*/ 136891 h 270"/>
                <a:gd name="T6" fmla="*/ 0 w 146"/>
                <a:gd name="T7" fmla="*/ 528009 h 270"/>
                <a:gd name="T8" fmla="*/ 285571 w 146"/>
                <a:gd name="T9" fmla="*/ 391118 h 270"/>
                <a:gd name="T10" fmla="*/ 285571 w 146"/>
                <a:gd name="T11" fmla="*/ 0 h 2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6" h="270">
                  <a:moveTo>
                    <a:pt x="146" y="0"/>
                  </a:moveTo>
                  <a:lnTo>
                    <a:pt x="146" y="0"/>
                  </a:lnTo>
                  <a:lnTo>
                    <a:pt x="0" y="70"/>
                  </a:lnTo>
                  <a:lnTo>
                    <a:pt x="0" y="270"/>
                  </a:lnTo>
                  <a:lnTo>
                    <a:pt x="146" y="20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7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4" name="Freeform 241"/>
            <p:cNvSpPr>
              <a:spLocks/>
            </p:cNvSpPr>
            <p:nvPr/>
          </p:nvSpPr>
          <p:spPr bwMode="blackGray">
            <a:xfrm>
              <a:off x="11518347" y="3605278"/>
              <a:ext cx="571141" cy="272185"/>
            </a:xfrm>
            <a:custGeom>
              <a:avLst/>
              <a:gdLst>
                <a:gd name="T0" fmla="*/ 571141 w 292"/>
                <a:gd name="T1" fmla="*/ 135113 h 139"/>
                <a:gd name="T2" fmla="*/ 571141 w 292"/>
                <a:gd name="T3" fmla="*/ 135113 h 139"/>
                <a:gd name="T4" fmla="*/ 285571 w 292"/>
                <a:gd name="T5" fmla="*/ 272185 h 139"/>
                <a:gd name="T6" fmla="*/ 0 w 292"/>
                <a:gd name="T7" fmla="*/ 135113 h 139"/>
                <a:gd name="T8" fmla="*/ 285571 w 292"/>
                <a:gd name="T9" fmla="*/ 0 h 139"/>
                <a:gd name="T10" fmla="*/ 571141 w 292"/>
                <a:gd name="T11" fmla="*/ 135113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2" h="139">
                  <a:moveTo>
                    <a:pt x="292" y="69"/>
                  </a:moveTo>
                  <a:lnTo>
                    <a:pt x="292" y="69"/>
                  </a:lnTo>
                  <a:lnTo>
                    <a:pt x="146" y="139"/>
                  </a:lnTo>
                  <a:lnTo>
                    <a:pt x="0" y="69"/>
                  </a:lnTo>
                  <a:lnTo>
                    <a:pt x="146" y="0"/>
                  </a:lnTo>
                  <a:lnTo>
                    <a:pt x="292" y="69"/>
                  </a:lnTo>
                  <a:close/>
                </a:path>
              </a:pathLst>
            </a:custGeom>
            <a:solidFill>
              <a:srgbClr val="CB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83562" y="3487341"/>
            <a:ext cx="876214" cy="817959"/>
            <a:chOff x="11179232" y="4649396"/>
            <a:chExt cx="1167568" cy="1091713"/>
          </a:xfrm>
        </p:grpSpPr>
        <p:sp>
          <p:nvSpPr>
            <p:cNvPr id="229" name="Freeform 228"/>
            <p:cNvSpPr>
              <a:spLocks/>
            </p:cNvSpPr>
            <p:nvPr/>
          </p:nvSpPr>
          <p:spPr bwMode="blackGray">
            <a:xfrm>
              <a:off x="11253599" y="4649396"/>
              <a:ext cx="1093201" cy="1091713"/>
            </a:xfrm>
            <a:custGeom>
              <a:avLst/>
              <a:gdLst>
                <a:gd name="T0" fmla="*/ 842431 w 558"/>
                <a:gd name="T1" fmla="*/ 927369 h 558"/>
                <a:gd name="T2" fmla="*/ 842431 w 558"/>
                <a:gd name="T3" fmla="*/ 927369 h 558"/>
                <a:gd name="T4" fmla="*/ 164568 w 558"/>
                <a:gd name="T5" fmla="*/ 841284 h 558"/>
                <a:gd name="T6" fmla="*/ 248811 w 558"/>
                <a:gd name="T7" fmla="*/ 164344 h 558"/>
                <a:gd name="T8" fmla="*/ 928633 w 558"/>
                <a:gd name="T9" fmla="*/ 248472 h 558"/>
                <a:gd name="T10" fmla="*/ 842431 w 558"/>
                <a:gd name="T11" fmla="*/ 927369 h 5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8" h="558">
                  <a:moveTo>
                    <a:pt x="430" y="474"/>
                  </a:moveTo>
                  <a:lnTo>
                    <a:pt x="430" y="474"/>
                  </a:lnTo>
                  <a:cubicBezTo>
                    <a:pt x="323" y="558"/>
                    <a:pt x="167" y="538"/>
                    <a:pt x="84" y="430"/>
                  </a:cubicBezTo>
                  <a:cubicBezTo>
                    <a:pt x="0" y="323"/>
                    <a:pt x="19" y="167"/>
                    <a:pt x="127" y="84"/>
                  </a:cubicBezTo>
                  <a:cubicBezTo>
                    <a:pt x="235" y="0"/>
                    <a:pt x="390" y="19"/>
                    <a:pt x="474" y="127"/>
                  </a:cubicBezTo>
                  <a:cubicBezTo>
                    <a:pt x="558" y="235"/>
                    <a:pt x="538" y="390"/>
                    <a:pt x="430" y="4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39700" dist="50800" dir="5400000" algn="ctr" rotWithShape="0">
                <a:srgbClr val="000000">
                  <a:alpha val="50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4" name="Freeform 229"/>
            <p:cNvSpPr>
              <a:spLocks/>
            </p:cNvSpPr>
            <p:nvPr/>
          </p:nvSpPr>
          <p:spPr bwMode="blackGray">
            <a:xfrm>
              <a:off x="11253599" y="4649396"/>
              <a:ext cx="1093201" cy="1091713"/>
            </a:xfrm>
            <a:custGeom>
              <a:avLst/>
              <a:gdLst>
                <a:gd name="T0" fmla="*/ 842431 w 558"/>
                <a:gd name="T1" fmla="*/ 927369 h 558"/>
                <a:gd name="T2" fmla="*/ 842431 w 558"/>
                <a:gd name="T3" fmla="*/ 927369 h 558"/>
                <a:gd name="T4" fmla="*/ 164568 w 558"/>
                <a:gd name="T5" fmla="*/ 841284 h 558"/>
                <a:gd name="T6" fmla="*/ 248811 w 558"/>
                <a:gd name="T7" fmla="*/ 164344 h 558"/>
                <a:gd name="T8" fmla="*/ 928633 w 558"/>
                <a:gd name="T9" fmla="*/ 248472 h 558"/>
                <a:gd name="T10" fmla="*/ 842431 w 558"/>
                <a:gd name="T11" fmla="*/ 927369 h 558"/>
                <a:gd name="T12" fmla="*/ 842431 w 558"/>
                <a:gd name="T13" fmla="*/ 927369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58" h="558">
                  <a:moveTo>
                    <a:pt x="430" y="474"/>
                  </a:moveTo>
                  <a:lnTo>
                    <a:pt x="430" y="474"/>
                  </a:lnTo>
                  <a:cubicBezTo>
                    <a:pt x="323" y="558"/>
                    <a:pt x="167" y="538"/>
                    <a:pt x="84" y="430"/>
                  </a:cubicBezTo>
                  <a:cubicBezTo>
                    <a:pt x="0" y="323"/>
                    <a:pt x="19" y="167"/>
                    <a:pt x="127" y="84"/>
                  </a:cubicBezTo>
                  <a:cubicBezTo>
                    <a:pt x="235" y="0"/>
                    <a:pt x="390" y="19"/>
                    <a:pt x="474" y="127"/>
                  </a:cubicBezTo>
                  <a:cubicBezTo>
                    <a:pt x="558" y="235"/>
                    <a:pt x="538" y="390"/>
                    <a:pt x="430" y="474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69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5" name="Freeform 230"/>
            <p:cNvSpPr>
              <a:spLocks/>
            </p:cNvSpPr>
            <p:nvPr/>
          </p:nvSpPr>
          <p:spPr bwMode="blackGray">
            <a:xfrm>
              <a:off x="11179232" y="4903732"/>
              <a:ext cx="215666" cy="272185"/>
            </a:xfrm>
            <a:custGeom>
              <a:avLst/>
              <a:gdLst>
                <a:gd name="T0" fmla="*/ 215666 w 110"/>
                <a:gd name="T1" fmla="*/ 25456 h 139"/>
                <a:gd name="T2" fmla="*/ 215666 w 110"/>
                <a:gd name="T3" fmla="*/ 25456 h 139"/>
                <a:gd name="T4" fmla="*/ 68621 w 110"/>
                <a:gd name="T5" fmla="*/ 35247 h 139"/>
                <a:gd name="T6" fmla="*/ 45094 w 110"/>
                <a:gd name="T7" fmla="*/ 221273 h 139"/>
                <a:gd name="T8" fmla="*/ 137242 w 110"/>
                <a:gd name="T9" fmla="*/ 272185 h 139"/>
                <a:gd name="T10" fmla="*/ 215666 w 110"/>
                <a:gd name="T11" fmla="*/ 25456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" h="139">
                  <a:moveTo>
                    <a:pt x="110" y="13"/>
                  </a:moveTo>
                  <a:lnTo>
                    <a:pt x="110" y="13"/>
                  </a:lnTo>
                  <a:cubicBezTo>
                    <a:pt x="87" y="0"/>
                    <a:pt x="57" y="1"/>
                    <a:pt x="35" y="18"/>
                  </a:cubicBezTo>
                  <a:cubicBezTo>
                    <a:pt x="5" y="41"/>
                    <a:pt x="0" y="84"/>
                    <a:pt x="23" y="113"/>
                  </a:cubicBezTo>
                  <a:cubicBezTo>
                    <a:pt x="35" y="128"/>
                    <a:pt x="52" y="137"/>
                    <a:pt x="70" y="139"/>
                  </a:cubicBezTo>
                  <a:cubicBezTo>
                    <a:pt x="71" y="94"/>
                    <a:pt x="85" y="51"/>
                    <a:pt x="110" y="13"/>
                  </a:cubicBezTo>
                  <a:close/>
                </a:path>
              </a:pathLst>
            </a:custGeom>
            <a:solidFill>
              <a:srgbClr val="3B71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6" name="Freeform 242"/>
            <p:cNvSpPr>
              <a:spLocks/>
            </p:cNvSpPr>
            <p:nvPr/>
          </p:nvSpPr>
          <p:spPr bwMode="blackGray">
            <a:xfrm>
              <a:off x="11497524" y="5021233"/>
              <a:ext cx="287059" cy="526521"/>
            </a:xfrm>
            <a:custGeom>
              <a:avLst/>
              <a:gdLst>
                <a:gd name="T0" fmla="*/ 287059 w 146"/>
                <a:gd name="T1" fmla="*/ 526521 h 269"/>
                <a:gd name="T2" fmla="*/ 287059 w 146"/>
                <a:gd name="T3" fmla="*/ 526521 h 269"/>
                <a:gd name="T4" fmla="*/ 0 w 146"/>
                <a:gd name="T5" fmla="*/ 391465 h 269"/>
                <a:gd name="T6" fmla="*/ 0 w 146"/>
                <a:gd name="T7" fmla="*/ 0 h 269"/>
                <a:gd name="T8" fmla="*/ 287059 w 146"/>
                <a:gd name="T9" fmla="*/ 135056 h 269"/>
                <a:gd name="T10" fmla="*/ 287059 w 146"/>
                <a:gd name="T11" fmla="*/ 526521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6" h="269">
                  <a:moveTo>
                    <a:pt x="146" y="269"/>
                  </a:moveTo>
                  <a:lnTo>
                    <a:pt x="146" y="269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146" y="69"/>
                  </a:lnTo>
                  <a:lnTo>
                    <a:pt x="146" y="269"/>
                  </a:lnTo>
                  <a:close/>
                </a:path>
              </a:pathLst>
            </a:custGeom>
            <a:solidFill>
              <a:srgbClr val="A8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7" name="Freeform 243"/>
            <p:cNvSpPr>
              <a:spLocks/>
            </p:cNvSpPr>
            <p:nvPr/>
          </p:nvSpPr>
          <p:spPr bwMode="blackGray">
            <a:xfrm>
              <a:off x="11784583" y="5021233"/>
              <a:ext cx="285571" cy="526521"/>
            </a:xfrm>
            <a:custGeom>
              <a:avLst/>
              <a:gdLst>
                <a:gd name="T0" fmla="*/ 285571 w 146"/>
                <a:gd name="T1" fmla="*/ 0 h 269"/>
                <a:gd name="T2" fmla="*/ 285571 w 146"/>
                <a:gd name="T3" fmla="*/ 0 h 269"/>
                <a:gd name="T4" fmla="*/ 0 w 146"/>
                <a:gd name="T5" fmla="*/ 135056 h 269"/>
                <a:gd name="T6" fmla="*/ 0 w 146"/>
                <a:gd name="T7" fmla="*/ 526521 h 269"/>
                <a:gd name="T8" fmla="*/ 285571 w 146"/>
                <a:gd name="T9" fmla="*/ 391465 h 269"/>
                <a:gd name="T10" fmla="*/ 285571 w 146"/>
                <a:gd name="T11" fmla="*/ 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6" h="269">
                  <a:moveTo>
                    <a:pt x="146" y="0"/>
                  </a:moveTo>
                  <a:lnTo>
                    <a:pt x="146" y="0"/>
                  </a:lnTo>
                  <a:lnTo>
                    <a:pt x="0" y="69"/>
                  </a:lnTo>
                  <a:lnTo>
                    <a:pt x="0" y="269"/>
                  </a:lnTo>
                  <a:lnTo>
                    <a:pt x="146" y="20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7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8" name="Freeform 244"/>
            <p:cNvSpPr>
              <a:spLocks/>
            </p:cNvSpPr>
            <p:nvPr/>
          </p:nvSpPr>
          <p:spPr bwMode="blackGray">
            <a:xfrm>
              <a:off x="11497524" y="4884397"/>
              <a:ext cx="572629" cy="272185"/>
            </a:xfrm>
            <a:custGeom>
              <a:avLst/>
              <a:gdLst>
                <a:gd name="T0" fmla="*/ 572629 w 292"/>
                <a:gd name="T1" fmla="*/ 137072 h 139"/>
                <a:gd name="T2" fmla="*/ 572629 w 292"/>
                <a:gd name="T3" fmla="*/ 137072 h 139"/>
                <a:gd name="T4" fmla="*/ 286315 w 292"/>
                <a:gd name="T5" fmla="*/ 272185 h 139"/>
                <a:gd name="T6" fmla="*/ 0 w 292"/>
                <a:gd name="T7" fmla="*/ 135113 h 139"/>
                <a:gd name="T8" fmla="*/ 286315 w 292"/>
                <a:gd name="T9" fmla="*/ 0 h 139"/>
                <a:gd name="T10" fmla="*/ 572629 w 292"/>
                <a:gd name="T11" fmla="*/ 137072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2" h="139">
                  <a:moveTo>
                    <a:pt x="292" y="70"/>
                  </a:moveTo>
                  <a:lnTo>
                    <a:pt x="292" y="70"/>
                  </a:lnTo>
                  <a:lnTo>
                    <a:pt x="146" y="139"/>
                  </a:lnTo>
                  <a:lnTo>
                    <a:pt x="0" y="69"/>
                  </a:lnTo>
                  <a:lnTo>
                    <a:pt x="146" y="0"/>
                  </a:lnTo>
                  <a:lnTo>
                    <a:pt x="292" y="70"/>
                  </a:lnTo>
                  <a:close/>
                </a:path>
              </a:pathLst>
            </a:custGeom>
            <a:solidFill>
              <a:srgbClr val="CB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7932360" y="4342210"/>
            <a:ext cx="760735" cy="769144"/>
            <a:chOff x="10576856" y="5790191"/>
            <a:chExt cx="1015859" cy="1024783"/>
          </a:xfrm>
        </p:grpSpPr>
        <p:sp>
          <p:nvSpPr>
            <p:cNvPr id="234" name="Freeform 233"/>
            <p:cNvSpPr>
              <a:spLocks/>
            </p:cNvSpPr>
            <p:nvPr/>
          </p:nvSpPr>
          <p:spPr bwMode="blackGray">
            <a:xfrm>
              <a:off x="10576856" y="5799115"/>
              <a:ext cx="1015859" cy="1015859"/>
            </a:xfrm>
            <a:custGeom>
              <a:avLst/>
              <a:gdLst>
                <a:gd name="T0" fmla="*/ 554996 w 518"/>
                <a:gd name="T1" fmla="*/ 990414 h 519"/>
                <a:gd name="T2" fmla="*/ 554996 w 518"/>
                <a:gd name="T3" fmla="*/ 990414 h 519"/>
                <a:gd name="T4" fmla="*/ 25495 w 518"/>
                <a:gd name="T5" fmla="*/ 555884 h 519"/>
                <a:gd name="T6" fmla="*/ 460863 w 518"/>
                <a:gd name="T7" fmla="*/ 27403 h 519"/>
                <a:gd name="T8" fmla="*/ 990364 w 518"/>
                <a:gd name="T9" fmla="*/ 461932 h 519"/>
                <a:gd name="T10" fmla="*/ 554996 w 518"/>
                <a:gd name="T11" fmla="*/ 990414 h 5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519">
                  <a:moveTo>
                    <a:pt x="283" y="506"/>
                  </a:moveTo>
                  <a:lnTo>
                    <a:pt x="283" y="506"/>
                  </a:lnTo>
                  <a:cubicBezTo>
                    <a:pt x="147" y="519"/>
                    <a:pt x="26" y="420"/>
                    <a:pt x="13" y="284"/>
                  </a:cubicBezTo>
                  <a:cubicBezTo>
                    <a:pt x="0" y="148"/>
                    <a:pt x="99" y="27"/>
                    <a:pt x="235" y="14"/>
                  </a:cubicBezTo>
                  <a:cubicBezTo>
                    <a:pt x="371" y="0"/>
                    <a:pt x="492" y="100"/>
                    <a:pt x="505" y="236"/>
                  </a:cubicBezTo>
                  <a:cubicBezTo>
                    <a:pt x="518" y="372"/>
                    <a:pt x="419" y="492"/>
                    <a:pt x="283" y="5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39700" dist="50800" dir="5400000" algn="ctr" rotWithShape="0">
                <a:srgbClr val="000000">
                  <a:alpha val="50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8" name="Freeform 234"/>
            <p:cNvSpPr>
              <a:spLocks/>
            </p:cNvSpPr>
            <p:nvPr/>
          </p:nvSpPr>
          <p:spPr bwMode="blackGray">
            <a:xfrm>
              <a:off x="10576856" y="5799115"/>
              <a:ext cx="1015859" cy="1015859"/>
            </a:xfrm>
            <a:custGeom>
              <a:avLst/>
              <a:gdLst>
                <a:gd name="T0" fmla="*/ 554996 w 518"/>
                <a:gd name="T1" fmla="*/ 990414 h 519"/>
                <a:gd name="T2" fmla="*/ 554996 w 518"/>
                <a:gd name="T3" fmla="*/ 990414 h 519"/>
                <a:gd name="T4" fmla="*/ 25495 w 518"/>
                <a:gd name="T5" fmla="*/ 555884 h 519"/>
                <a:gd name="T6" fmla="*/ 460863 w 518"/>
                <a:gd name="T7" fmla="*/ 27403 h 519"/>
                <a:gd name="T8" fmla="*/ 990364 w 518"/>
                <a:gd name="T9" fmla="*/ 461932 h 519"/>
                <a:gd name="T10" fmla="*/ 554996 w 518"/>
                <a:gd name="T11" fmla="*/ 990414 h 519"/>
                <a:gd name="T12" fmla="*/ 554996 w 518"/>
                <a:gd name="T13" fmla="*/ 990414 h 5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8" h="519">
                  <a:moveTo>
                    <a:pt x="283" y="506"/>
                  </a:moveTo>
                  <a:lnTo>
                    <a:pt x="283" y="506"/>
                  </a:lnTo>
                  <a:cubicBezTo>
                    <a:pt x="147" y="519"/>
                    <a:pt x="26" y="420"/>
                    <a:pt x="13" y="284"/>
                  </a:cubicBezTo>
                  <a:cubicBezTo>
                    <a:pt x="0" y="148"/>
                    <a:pt x="99" y="27"/>
                    <a:pt x="235" y="14"/>
                  </a:cubicBezTo>
                  <a:cubicBezTo>
                    <a:pt x="371" y="0"/>
                    <a:pt x="492" y="100"/>
                    <a:pt x="505" y="236"/>
                  </a:cubicBezTo>
                  <a:cubicBezTo>
                    <a:pt x="518" y="372"/>
                    <a:pt x="419" y="492"/>
                    <a:pt x="283" y="506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69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9" name="Freeform 235"/>
            <p:cNvSpPr>
              <a:spLocks/>
            </p:cNvSpPr>
            <p:nvPr/>
          </p:nvSpPr>
          <p:spPr bwMode="blackGray">
            <a:xfrm>
              <a:off x="10627426" y="5790191"/>
              <a:ext cx="257312" cy="240950"/>
            </a:xfrm>
            <a:custGeom>
              <a:avLst/>
              <a:gdLst>
                <a:gd name="T0" fmla="*/ 257312 w 131"/>
                <a:gd name="T1" fmla="*/ 76399 h 123"/>
                <a:gd name="T2" fmla="*/ 257312 w 131"/>
                <a:gd name="T3" fmla="*/ 76399 h 123"/>
                <a:gd name="T4" fmla="*/ 127674 w 131"/>
                <a:gd name="T5" fmla="*/ 5877 h 123"/>
                <a:gd name="T6" fmla="*/ 7857 w 131"/>
                <a:gd name="T7" fmla="*/ 150839 h 123"/>
                <a:gd name="T8" fmla="*/ 58926 w 131"/>
                <a:gd name="T9" fmla="*/ 240950 h 123"/>
                <a:gd name="T10" fmla="*/ 257312 w 131"/>
                <a:gd name="T11" fmla="*/ 76399 h 1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123">
                  <a:moveTo>
                    <a:pt x="131" y="39"/>
                  </a:moveTo>
                  <a:lnTo>
                    <a:pt x="131" y="39"/>
                  </a:lnTo>
                  <a:cubicBezTo>
                    <a:pt x="118" y="15"/>
                    <a:pt x="93" y="0"/>
                    <a:pt x="65" y="3"/>
                  </a:cubicBezTo>
                  <a:cubicBezTo>
                    <a:pt x="27" y="6"/>
                    <a:pt x="0" y="39"/>
                    <a:pt x="4" y="77"/>
                  </a:cubicBezTo>
                  <a:cubicBezTo>
                    <a:pt x="6" y="96"/>
                    <a:pt x="16" y="112"/>
                    <a:pt x="30" y="123"/>
                  </a:cubicBezTo>
                  <a:cubicBezTo>
                    <a:pt x="55" y="87"/>
                    <a:pt x="90" y="57"/>
                    <a:pt x="131" y="39"/>
                  </a:cubicBezTo>
                  <a:close/>
                </a:path>
              </a:pathLst>
            </a:custGeom>
            <a:solidFill>
              <a:srgbClr val="3B71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0" name="Freeform 245"/>
            <p:cNvSpPr>
              <a:spLocks/>
            </p:cNvSpPr>
            <p:nvPr/>
          </p:nvSpPr>
          <p:spPr bwMode="blackGray">
            <a:xfrm>
              <a:off x="10810370" y="6111458"/>
              <a:ext cx="285571" cy="528009"/>
            </a:xfrm>
            <a:custGeom>
              <a:avLst/>
              <a:gdLst>
                <a:gd name="T0" fmla="*/ 285571 w 146"/>
                <a:gd name="T1" fmla="*/ 528009 h 269"/>
                <a:gd name="T2" fmla="*/ 285571 w 146"/>
                <a:gd name="T3" fmla="*/ 528009 h 269"/>
                <a:gd name="T4" fmla="*/ 0 w 146"/>
                <a:gd name="T5" fmla="*/ 392572 h 269"/>
                <a:gd name="T6" fmla="*/ 0 w 146"/>
                <a:gd name="T7" fmla="*/ 0 h 269"/>
                <a:gd name="T8" fmla="*/ 285571 w 146"/>
                <a:gd name="T9" fmla="*/ 135437 h 269"/>
                <a:gd name="T10" fmla="*/ 285571 w 146"/>
                <a:gd name="T11" fmla="*/ 528009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6" h="269">
                  <a:moveTo>
                    <a:pt x="146" y="269"/>
                  </a:moveTo>
                  <a:lnTo>
                    <a:pt x="146" y="269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146" y="69"/>
                  </a:lnTo>
                  <a:lnTo>
                    <a:pt x="146" y="269"/>
                  </a:lnTo>
                  <a:close/>
                </a:path>
              </a:pathLst>
            </a:custGeom>
            <a:solidFill>
              <a:srgbClr val="A8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1" name="Freeform 246"/>
            <p:cNvSpPr>
              <a:spLocks/>
            </p:cNvSpPr>
            <p:nvPr/>
          </p:nvSpPr>
          <p:spPr bwMode="blackGray">
            <a:xfrm>
              <a:off x="11095940" y="6111458"/>
              <a:ext cx="287059" cy="528009"/>
            </a:xfrm>
            <a:custGeom>
              <a:avLst/>
              <a:gdLst>
                <a:gd name="T0" fmla="*/ 287059 w 146"/>
                <a:gd name="T1" fmla="*/ 0 h 269"/>
                <a:gd name="T2" fmla="*/ 287059 w 146"/>
                <a:gd name="T3" fmla="*/ 0 h 269"/>
                <a:gd name="T4" fmla="*/ 0 w 146"/>
                <a:gd name="T5" fmla="*/ 135437 h 269"/>
                <a:gd name="T6" fmla="*/ 0 w 146"/>
                <a:gd name="T7" fmla="*/ 528009 h 269"/>
                <a:gd name="T8" fmla="*/ 287059 w 146"/>
                <a:gd name="T9" fmla="*/ 392572 h 269"/>
                <a:gd name="T10" fmla="*/ 287059 w 146"/>
                <a:gd name="T11" fmla="*/ 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6" h="269">
                  <a:moveTo>
                    <a:pt x="146" y="0"/>
                  </a:moveTo>
                  <a:lnTo>
                    <a:pt x="146" y="0"/>
                  </a:lnTo>
                  <a:lnTo>
                    <a:pt x="0" y="69"/>
                  </a:lnTo>
                  <a:lnTo>
                    <a:pt x="0" y="269"/>
                  </a:lnTo>
                  <a:lnTo>
                    <a:pt x="146" y="20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7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2" name="Freeform 247"/>
            <p:cNvSpPr>
              <a:spLocks/>
            </p:cNvSpPr>
            <p:nvPr/>
          </p:nvSpPr>
          <p:spPr bwMode="blackGray">
            <a:xfrm>
              <a:off x="10810370" y="5974622"/>
              <a:ext cx="572629" cy="272185"/>
            </a:xfrm>
            <a:custGeom>
              <a:avLst/>
              <a:gdLst>
                <a:gd name="T0" fmla="*/ 572629 w 292"/>
                <a:gd name="T1" fmla="*/ 137072 h 139"/>
                <a:gd name="T2" fmla="*/ 572629 w 292"/>
                <a:gd name="T3" fmla="*/ 137072 h 139"/>
                <a:gd name="T4" fmla="*/ 286315 w 292"/>
                <a:gd name="T5" fmla="*/ 272185 h 139"/>
                <a:gd name="T6" fmla="*/ 0 w 292"/>
                <a:gd name="T7" fmla="*/ 137072 h 139"/>
                <a:gd name="T8" fmla="*/ 286315 w 292"/>
                <a:gd name="T9" fmla="*/ 0 h 139"/>
                <a:gd name="T10" fmla="*/ 572629 w 292"/>
                <a:gd name="T11" fmla="*/ 137072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2" h="139">
                  <a:moveTo>
                    <a:pt x="292" y="70"/>
                  </a:moveTo>
                  <a:lnTo>
                    <a:pt x="292" y="70"/>
                  </a:lnTo>
                  <a:lnTo>
                    <a:pt x="146" y="139"/>
                  </a:lnTo>
                  <a:lnTo>
                    <a:pt x="0" y="70"/>
                  </a:lnTo>
                  <a:lnTo>
                    <a:pt x="146" y="0"/>
                  </a:lnTo>
                  <a:lnTo>
                    <a:pt x="292" y="70"/>
                  </a:lnTo>
                  <a:close/>
                </a:path>
              </a:pathLst>
            </a:custGeom>
            <a:solidFill>
              <a:srgbClr val="CB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9481212" y="2278856"/>
            <a:ext cx="2835792" cy="2281238"/>
            <a:chOff x="12642782" y="3038599"/>
            <a:chExt cx="3782079" cy="3041625"/>
          </a:xfrm>
        </p:grpSpPr>
        <p:sp>
          <p:nvSpPr>
            <p:cNvPr id="269" name="Freeform 268"/>
            <p:cNvSpPr>
              <a:spLocks/>
            </p:cNvSpPr>
            <p:nvPr/>
          </p:nvSpPr>
          <p:spPr bwMode="blackGray">
            <a:xfrm>
              <a:off x="12642782" y="3038599"/>
              <a:ext cx="2943734" cy="3041625"/>
            </a:xfrm>
            <a:custGeom>
              <a:avLst/>
              <a:gdLst>
                <a:gd name="T0" fmla="*/ 1342 w 1502"/>
                <a:gd name="T1" fmla="*/ 1553 h 1553"/>
                <a:gd name="T2" fmla="*/ 1342 w 1502"/>
                <a:gd name="T3" fmla="*/ 1553 h 1553"/>
                <a:gd name="T4" fmla="*/ 160 w 1502"/>
                <a:gd name="T5" fmla="*/ 1553 h 1553"/>
                <a:gd name="T6" fmla="*/ 0 w 1502"/>
                <a:gd name="T7" fmla="*/ 1393 h 1553"/>
                <a:gd name="T8" fmla="*/ 0 w 1502"/>
                <a:gd name="T9" fmla="*/ 160 h 1553"/>
                <a:gd name="T10" fmla="*/ 160 w 1502"/>
                <a:gd name="T11" fmla="*/ 0 h 1553"/>
                <a:gd name="T12" fmla="*/ 1342 w 1502"/>
                <a:gd name="T13" fmla="*/ 0 h 1553"/>
                <a:gd name="T14" fmla="*/ 1502 w 1502"/>
                <a:gd name="T15" fmla="*/ 160 h 1553"/>
                <a:gd name="T16" fmla="*/ 1502 w 1502"/>
                <a:gd name="T17" fmla="*/ 1393 h 1553"/>
                <a:gd name="T18" fmla="*/ 1342 w 1502"/>
                <a:gd name="T19" fmla="*/ 1553 h 1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02" h="1553">
                  <a:moveTo>
                    <a:pt x="1342" y="1553"/>
                  </a:moveTo>
                  <a:lnTo>
                    <a:pt x="1342" y="1553"/>
                  </a:lnTo>
                  <a:lnTo>
                    <a:pt x="160" y="1553"/>
                  </a:lnTo>
                  <a:cubicBezTo>
                    <a:pt x="72" y="1553"/>
                    <a:pt x="0" y="1481"/>
                    <a:pt x="0" y="1393"/>
                  </a:cubicBezTo>
                  <a:lnTo>
                    <a:pt x="0" y="160"/>
                  </a:lnTo>
                  <a:cubicBezTo>
                    <a:pt x="0" y="72"/>
                    <a:pt x="72" y="0"/>
                    <a:pt x="160" y="0"/>
                  </a:cubicBezTo>
                  <a:lnTo>
                    <a:pt x="1342" y="0"/>
                  </a:lnTo>
                  <a:cubicBezTo>
                    <a:pt x="1430" y="0"/>
                    <a:pt x="1502" y="72"/>
                    <a:pt x="1502" y="160"/>
                  </a:cubicBezTo>
                  <a:lnTo>
                    <a:pt x="1502" y="1393"/>
                  </a:lnTo>
                  <a:cubicBezTo>
                    <a:pt x="1502" y="1481"/>
                    <a:pt x="1430" y="1553"/>
                    <a:pt x="1342" y="155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lIns="274320" anchor="ctr"/>
            <a:lstStyle/>
            <a:p>
              <a:pPr defTabSz="914135">
                <a:defRPr/>
              </a:pPr>
              <a:endParaRPr lang="en-US" sz="2400" dirty="0">
                <a:solidFill>
                  <a:srgbClr val="3E4346"/>
                </a:solidFill>
                <a:latin typeface="Gotham Book" pitchFamily="50" charset="0"/>
                <a:cs typeface="Gotham Book" pitchFamily="50" charset="0"/>
              </a:endParaRPr>
            </a:p>
          </p:txBody>
        </p:sp>
        <p:pic>
          <p:nvPicPr>
            <p:cNvPr id="1644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Gray">
            <a:xfrm>
              <a:off x="12652393" y="3412667"/>
              <a:ext cx="3772468" cy="2293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40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>
                <a:ln>
                  <a:noFill/>
                </a:ln>
                <a:latin typeface="Arial" charset="0"/>
              </a:rPr>
              <a:t>Chef Architecture</a:t>
            </a:r>
            <a:br>
              <a:rPr>
                <a:ln>
                  <a:noFill/>
                </a:ln>
                <a:latin typeface="Arial" charset="0"/>
              </a:rPr>
            </a:br>
            <a:endParaRPr>
              <a:ln>
                <a:noFill/>
              </a:ln>
              <a:latin typeface="Arial" charset="0"/>
            </a:endParaRPr>
          </a:p>
        </p:txBody>
      </p:sp>
      <p:sp>
        <p:nvSpPr>
          <p:cNvPr id="198" name="Freeform 197"/>
          <p:cNvSpPr>
            <a:spLocks/>
          </p:cNvSpPr>
          <p:nvPr/>
        </p:nvSpPr>
        <p:spPr bwMode="blackGray">
          <a:xfrm>
            <a:off x="589302" y="2746772"/>
            <a:ext cx="1504803" cy="1347788"/>
          </a:xfrm>
          <a:custGeom>
            <a:avLst/>
            <a:gdLst>
              <a:gd name="T0" fmla="*/ 0 w 1024"/>
              <a:gd name="T1" fmla="*/ 0 h 918"/>
              <a:gd name="T2" fmla="*/ 0 w 1024"/>
              <a:gd name="T3" fmla="*/ 0 h 918"/>
              <a:gd name="T4" fmla="*/ 0 w 1024"/>
              <a:gd name="T5" fmla="*/ 838 h 918"/>
              <a:gd name="T6" fmla="*/ 81 w 1024"/>
              <a:gd name="T7" fmla="*/ 918 h 918"/>
              <a:gd name="T8" fmla="*/ 944 w 1024"/>
              <a:gd name="T9" fmla="*/ 918 h 918"/>
              <a:gd name="T10" fmla="*/ 1024 w 1024"/>
              <a:gd name="T11" fmla="*/ 838 h 918"/>
              <a:gd name="T12" fmla="*/ 1024 w 1024"/>
              <a:gd name="T13" fmla="*/ 0 h 918"/>
              <a:gd name="T14" fmla="*/ 0 w 1024"/>
              <a:gd name="T15" fmla="*/ 0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4" h="918">
                <a:moveTo>
                  <a:pt x="0" y="0"/>
                </a:moveTo>
                <a:lnTo>
                  <a:pt x="0" y="0"/>
                </a:lnTo>
                <a:lnTo>
                  <a:pt x="0" y="838"/>
                </a:lnTo>
                <a:cubicBezTo>
                  <a:pt x="0" y="882"/>
                  <a:pt x="36" y="918"/>
                  <a:pt x="81" y="918"/>
                </a:cubicBezTo>
                <a:lnTo>
                  <a:pt x="944" y="918"/>
                </a:lnTo>
                <a:cubicBezTo>
                  <a:pt x="988" y="918"/>
                  <a:pt x="1024" y="882"/>
                  <a:pt x="1024" y="838"/>
                </a:cubicBezTo>
                <a:lnTo>
                  <a:pt x="10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lIns="68571" tIns="34285" rIns="68571" bIns="34285"/>
          <a:lstStyle/>
          <a:p>
            <a:pPr defTabSz="543497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6405" name="Freeform 198"/>
          <p:cNvSpPr>
            <a:spLocks/>
          </p:cNvSpPr>
          <p:nvPr/>
        </p:nvSpPr>
        <p:spPr bwMode="blackGray">
          <a:xfrm>
            <a:off x="669066" y="2844404"/>
            <a:ext cx="120242" cy="123825"/>
          </a:xfrm>
          <a:custGeom>
            <a:avLst/>
            <a:gdLst>
              <a:gd name="T0" fmla="*/ 159147 w 81"/>
              <a:gd name="T1" fmla="*/ 165096 h 84"/>
              <a:gd name="T2" fmla="*/ 159147 w 81"/>
              <a:gd name="T3" fmla="*/ 165096 h 84"/>
              <a:gd name="T4" fmla="*/ 0 w 81"/>
              <a:gd name="T5" fmla="*/ 165096 h 84"/>
              <a:gd name="T6" fmla="*/ 0 w 81"/>
              <a:gd name="T7" fmla="*/ 0 h 84"/>
              <a:gd name="T8" fmla="*/ 159147 w 81"/>
              <a:gd name="T9" fmla="*/ 0 h 84"/>
              <a:gd name="T10" fmla="*/ 159147 w 81"/>
              <a:gd name="T11" fmla="*/ 165096 h 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1" h="84">
                <a:moveTo>
                  <a:pt x="81" y="84"/>
                </a:moveTo>
                <a:lnTo>
                  <a:pt x="81" y="84"/>
                </a:lnTo>
                <a:lnTo>
                  <a:pt x="0" y="84"/>
                </a:lnTo>
                <a:lnTo>
                  <a:pt x="0" y="0"/>
                </a:lnTo>
                <a:lnTo>
                  <a:pt x="81" y="0"/>
                </a:lnTo>
                <a:lnTo>
                  <a:pt x="81" y="84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16406" name="Freeform 199"/>
          <p:cNvSpPr>
            <a:spLocks/>
          </p:cNvSpPr>
          <p:nvPr/>
        </p:nvSpPr>
        <p:spPr bwMode="blackGray">
          <a:xfrm>
            <a:off x="669066" y="3074194"/>
            <a:ext cx="1342894" cy="939404"/>
          </a:xfrm>
          <a:custGeom>
            <a:avLst/>
            <a:gdLst>
              <a:gd name="T0" fmla="*/ 1741784 w 914"/>
              <a:gd name="T1" fmla="*/ 1252346 h 640"/>
              <a:gd name="T2" fmla="*/ 1741784 w 914"/>
              <a:gd name="T3" fmla="*/ 1252346 h 640"/>
              <a:gd name="T4" fmla="*/ 50941 w 914"/>
              <a:gd name="T5" fmla="*/ 1252346 h 640"/>
              <a:gd name="T6" fmla="*/ 0 w 914"/>
              <a:gd name="T7" fmla="*/ 1203426 h 640"/>
              <a:gd name="T8" fmla="*/ 0 w 914"/>
              <a:gd name="T9" fmla="*/ 0 h 640"/>
              <a:gd name="T10" fmla="*/ 1790766 w 914"/>
              <a:gd name="T11" fmla="*/ 0 h 640"/>
              <a:gd name="T12" fmla="*/ 1790766 w 914"/>
              <a:gd name="T13" fmla="*/ 1203426 h 640"/>
              <a:gd name="T14" fmla="*/ 1741784 w 914"/>
              <a:gd name="T15" fmla="*/ 1252346 h 6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14" h="640">
                <a:moveTo>
                  <a:pt x="889" y="640"/>
                </a:moveTo>
                <a:lnTo>
                  <a:pt x="889" y="640"/>
                </a:lnTo>
                <a:lnTo>
                  <a:pt x="26" y="640"/>
                </a:lnTo>
                <a:cubicBezTo>
                  <a:pt x="12" y="640"/>
                  <a:pt x="0" y="628"/>
                  <a:pt x="0" y="615"/>
                </a:cubicBezTo>
                <a:lnTo>
                  <a:pt x="0" y="0"/>
                </a:lnTo>
                <a:lnTo>
                  <a:pt x="914" y="0"/>
                </a:lnTo>
                <a:lnTo>
                  <a:pt x="914" y="615"/>
                </a:lnTo>
                <a:cubicBezTo>
                  <a:pt x="914" y="628"/>
                  <a:pt x="902" y="640"/>
                  <a:pt x="889" y="64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16407" name="Freeform 200"/>
          <p:cNvSpPr>
            <a:spLocks/>
          </p:cNvSpPr>
          <p:nvPr/>
        </p:nvSpPr>
        <p:spPr bwMode="blackGray">
          <a:xfrm>
            <a:off x="767879" y="3213497"/>
            <a:ext cx="897644" cy="100013"/>
          </a:xfrm>
          <a:custGeom>
            <a:avLst/>
            <a:gdLst>
              <a:gd name="T0" fmla="*/ 1197315 w 611"/>
              <a:gd name="T1" fmla="*/ 132374 h 68"/>
              <a:gd name="T2" fmla="*/ 1197315 w 611"/>
              <a:gd name="T3" fmla="*/ 132374 h 68"/>
              <a:gd name="T4" fmla="*/ 0 w 611"/>
              <a:gd name="T5" fmla="*/ 132374 h 68"/>
              <a:gd name="T6" fmla="*/ 0 w 611"/>
              <a:gd name="T7" fmla="*/ 0 h 68"/>
              <a:gd name="T8" fmla="*/ 1197315 w 611"/>
              <a:gd name="T9" fmla="*/ 0 h 68"/>
              <a:gd name="T10" fmla="*/ 1197315 w 611"/>
              <a:gd name="T11" fmla="*/ 132374 h 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11" h="68">
                <a:moveTo>
                  <a:pt x="611" y="68"/>
                </a:moveTo>
                <a:lnTo>
                  <a:pt x="611" y="68"/>
                </a:lnTo>
                <a:lnTo>
                  <a:pt x="0" y="68"/>
                </a:lnTo>
                <a:lnTo>
                  <a:pt x="0" y="0"/>
                </a:lnTo>
                <a:lnTo>
                  <a:pt x="611" y="0"/>
                </a:lnTo>
                <a:lnTo>
                  <a:pt x="611" y="68"/>
                </a:lnTo>
                <a:close/>
              </a:path>
            </a:pathLst>
          </a:custGeom>
          <a:solidFill>
            <a:srgbClr val="7AC1EB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16408" name="Freeform 201"/>
          <p:cNvSpPr>
            <a:spLocks/>
          </p:cNvSpPr>
          <p:nvPr/>
        </p:nvSpPr>
        <p:spPr bwMode="blackGray">
          <a:xfrm>
            <a:off x="767879" y="3371850"/>
            <a:ext cx="697638" cy="100013"/>
          </a:xfrm>
          <a:custGeom>
            <a:avLst/>
            <a:gdLst>
              <a:gd name="T0" fmla="*/ 931080 w 475"/>
              <a:gd name="T1" fmla="*/ 132374 h 68"/>
              <a:gd name="T2" fmla="*/ 931080 w 475"/>
              <a:gd name="T3" fmla="*/ 132374 h 68"/>
              <a:gd name="T4" fmla="*/ 0 w 475"/>
              <a:gd name="T5" fmla="*/ 132374 h 68"/>
              <a:gd name="T6" fmla="*/ 0 w 475"/>
              <a:gd name="T7" fmla="*/ 0 h 68"/>
              <a:gd name="T8" fmla="*/ 931080 w 475"/>
              <a:gd name="T9" fmla="*/ 0 h 68"/>
              <a:gd name="T10" fmla="*/ 931080 w 475"/>
              <a:gd name="T11" fmla="*/ 132374 h 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5" h="68">
                <a:moveTo>
                  <a:pt x="475" y="68"/>
                </a:moveTo>
                <a:lnTo>
                  <a:pt x="475" y="68"/>
                </a:lnTo>
                <a:lnTo>
                  <a:pt x="0" y="68"/>
                </a:lnTo>
                <a:lnTo>
                  <a:pt x="0" y="0"/>
                </a:lnTo>
                <a:lnTo>
                  <a:pt x="475" y="0"/>
                </a:lnTo>
                <a:lnTo>
                  <a:pt x="475" y="68"/>
                </a:lnTo>
                <a:close/>
              </a:path>
            </a:pathLst>
          </a:custGeom>
          <a:solidFill>
            <a:srgbClr val="7AC1EB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16409" name="Freeform 202"/>
          <p:cNvSpPr>
            <a:spLocks/>
          </p:cNvSpPr>
          <p:nvPr/>
        </p:nvSpPr>
        <p:spPr bwMode="blackGray">
          <a:xfrm>
            <a:off x="767879" y="3544491"/>
            <a:ext cx="817879" cy="101203"/>
          </a:xfrm>
          <a:custGeom>
            <a:avLst/>
            <a:gdLst>
              <a:gd name="T0" fmla="*/ 1090226 w 556"/>
              <a:gd name="T1" fmla="*/ 133861 h 68"/>
              <a:gd name="T2" fmla="*/ 1090226 w 556"/>
              <a:gd name="T3" fmla="*/ 133861 h 68"/>
              <a:gd name="T4" fmla="*/ 0 w 556"/>
              <a:gd name="T5" fmla="*/ 133861 h 68"/>
              <a:gd name="T6" fmla="*/ 0 w 556"/>
              <a:gd name="T7" fmla="*/ 0 h 68"/>
              <a:gd name="T8" fmla="*/ 1090226 w 556"/>
              <a:gd name="T9" fmla="*/ 0 h 68"/>
              <a:gd name="T10" fmla="*/ 1090226 w 556"/>
              <a:gd name="T11" fmla="*/ 133861 h 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6" h="68">
                <a:moveTo>
                  <a:pt x="556" y="68"/>
                </a:moveTo>
                <a:lnTo>
                  <a:pt x="556" y="68"/>
                </a:lnTo>
                <a:lnTo>
                  <a:pt x="0" y="68"/>
                </a:lnTo>
                <a:lnTo>
                  <a:pt x="0" y="0"/>
                </a:lnTo>
                <a:lnTo>
                  <a:pt x="556" y="0"/>
                </a:lnTo>
                <a:lnTo>
                  <a:pt x="556" y="68"/>
                </a:lnTo>
                <a:close/>
              </a:path>
            </a:pathLst>
          </a:custGeom>
          <a:solidFill>
            <a:srgbClr val="7AC1EB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16410" name="Freeform 203"/>
          <p:cNvSpPr>
            <a:spLocks/>
          </p:cNvSpPr>
          <p:nvPr/>
        </p:nvSpPr>
        <p:spPr bwMode="blackGray">
          <a:xfrm>
            <a:off x="767879" y="3704035"/>
            <a:ext cx="558348" cy="100013"/>
          </a:xfrm>
          <a:custGeom>
            <a:avLst/>
            <a:gdLst>
              <a:gd name="T0" fmla="*/ 745162 w 380"/>
              <a:gd name="T1" fmla="*/ 132374 h 68"/>
              <a:gd name="T2" fmla="*/ 745162 w 380"/>
              <a:gd name="T3" fmla="*/ 132374 h 68"/>
              <a:gd name="T4" fmla="*/ 0 w 380"/>
              <a:gd name="T5" fmla="*/ 132374 h 68"/>
              <a:gd name="T6" fmla="*/ 0 w 380"/>
              <a:gd name="T7" fmla="*/ 0 h 68"/>
              <a:gd name="T8" fmla="*/ 745162 w 380"/>
              <a:gd name="T9" fmla="*/ 0 h 68"/>
              <a:gd name="T10" fmla="*/ 745162 w 380"/>
              <a:gd name="T11" fmla="*/ 132374 h 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0" h="68">
                <a:moveTo>
                  <a:pt x="380" y="68"/>
                </a:moveTo>
                <a:lnTo>
                  <a:pt x="380" y="68"/>
                </a:lnTo>
                <a:lnTo>
                  <a:pt x="0" y="68"/>
                </a:lnTo>
                <a:lnTo>
                  <a:pt x="0" y="0"/>
                </a:lnTo>
                <a:lnTo>
                  <a:pt x="380" y="0"/>
                </a:lnTo>
                <a:lnTo>
                  <a:pt x="380" y="68"/>
                </a:lnTo>
                <a:close/>
              </a:path>
            </a:pathLst>
          </a:custGeom>
          <a:solidFill>
            <a:srgbClr val="7AC1EB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16411" name="TextBox 3"/>
          <p:cNvSpPr txBox="1">
            <a:spLocks noChangeArrowheads="1"/>
          </p:cNvSpPr>
          <p:nvPr/>
        </p:nvSpPr>
        <p:spPr bwMode="blackGray">
          <a:xfrm>
            <a:off x="1065506" y="4361260"/>
            <a:ext cx="552396" cy="27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435464"/>
                </a:solidFill>
              </a:rPr>
              <a:t>Code</a:t>
            </a:r>
          </a:p>
        </p:txBody>
      </p:sp>
      <p:sp>
        <p:nvSpPr>
          <p:cNvPr id="16412" name="Freeform 248"/>
          <p:cNvSpPr>
            <a:spLocks/>
          </p:cNvSpPr>
          <p:nvPr/>
        </p:nvSpPr>
        <p:spPr bwMode="blackGray">
          <a:xfrm>
            <a:off x="2990558" y="4035028"/>
            <a:ext cx="1055982" cy="55959"/>
          </a:xfrm>
          <a:custGeom>
            <a:avLst/>
            <a:gdLst>
              <a:gd name="T0" fmla="*/ 0 w 719"/>
              <a:gd name="T1" fmla="*/ 0 h 38"/>
              <a:gd name="T2" fmla="*/ 0 w 719"/>
              <a:gd name="T3" fmla="*/ 0 h 38"/>
              <a:gd name="T4" fmla="*/ 0 w 719"/>
              <a:gd name="T5" fmla="*/ 31312 h 38"/>
              <a:gd name="T6" fmla="*/ 43098 w 719"/>
              <a:gd name="T7" fmla="*/ 74367 h 38"/>
              <a:gd name="T8" fmla="*/ 1367380 w 719"/>
              <a:gd name="T9" fmla="*/ 74367 h 38"/>
              <a:gd name="T10" fmla="*/ 1408519 w 719"/>
              <a:gd name="T11" fmla="*/ 31312 h 38"/>
              <a:gd name="T12" fmla="*/ 1408519 w 719"/>
              <a:gd name="T13" fmla="*/ 0 h 38"/>
              <a:gd name="T14" fmla="*/ 0 w 719"/>
              <a:gd name="T15" fmla="*/ 0 h 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19" h="38">
                <a:moveTo>
                  <a:pt x="0" y="0"/>
                </a:moveTo>
                <a:lnTo>
                  <a:pt x="0" y="0"/>
                </a:lnTo>
                <a:lnTo>
                  <a:pt x="0" y="16"/>
                </a:lnTo>
                <a:cubicBezTo>
                  <a:pt x="0" y="27"/>
                  <a:pt x="8" y="38"/>
                  <a:pt x="22" y="38"/>
                </a:cubicBezTo>
                <a:lnTo>
                  <a:pt x="698" y="38"/>
                </a:lnTo>
                <a:cubicBezTo>
                  <a:pt x="709" y="38"/>
                  <a:pt x="719" y="27"/>
                  <a:pt x="719" y="16"/>
                </a:cubicBezTo>
                <a:lnTo>
                  <a:pt x="719" y="0"/>
                </a:lnTo>
                <a:lnTo>
                  <a:pt x="0" y="0"/>
                </a:lnTo>
                <a:close/>
              </a:path>
            </a:pathLst>
          </a:custGeom>
          <a:solidFill>
            <a:srgbClr val="435464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16413" name="Freeform 249"/>
          <p:cNvSpPr>
            <a:spLocks/>
          </p:cNvSpPr>
          <p:nvPr/>
        </p:nvSpPr>
        <p:spPr bwMode="blackGray">
          <a:xfrm>
            <a:off x="2866745" y="2742010"/>
            <a:ext cx="1238129" cy="1226344"/>
          </a:xfrm>
          <a:custGeom>
            <a:avLst/>
            <a:gdLst>
              <a:gd name="T0" fmla="*/ 1413986 w 843"/>
              <a:gd name="T1" fmla="*/ 0 h 835"/>
              <a:gd name="T2" fmla="*/ 1413986 w 843"/>
              <a:gd name="T3" fmla="*/ 0 h 835"/>
              <a:gd name="T4" fmla="*/ 319224 w 843"/>
              <a:gd name="T5" fmla="*/ 0 h 835"/>
              <a:gd name="T6" fmla="*/ 82254 w 843"/>
              <a:gd name="T7" fmla="*/ 219451 h 835"/>
              <a:gd name="T8" fmla="*/ 82254 w 843"/>
              <a:gd name="T9" fmla="*/ 387957 h 835"/>
              <a:gd name="T10" fmla="*/ 0 w 843"/>
              <a:gd name="T11" fmla="*/ 472210 h 835"/>
              <a:gd name="T12" fmla="*/ 0 w 843"/>
              <a:gd name="T13" fmla="*/ 709295 h 835"/>
              <a:gd name="T14" fmla="*/ 82254 w 843"/>
              <a:gd name="T15" fmla="*/ 793549 h 835"/>
              <a:gd name="T16" fmla="*/ 82254 w 843"/>
              <a:gd name="T17" fmla="*/ 1030634 h 835"/>
              <a:gd name="T18" fmla="*/ 0 w 843"/>
              <a:gd name="T19" fmla="*/ 1114887 h 835"/>
              <a:gd name="T20" fmla="*/ 0 w 843"/>
              <a:gd name="T21" fmla="*/ 1357850 h 835"/>
              <a:gd name="T22" fmla="*/ 82254 w 843"/>
              <a:gd name="T23" fmla="*/ 1442103 h 835"/>
              <a:gd name="T24" fmla="*/ 82254 w 843"/>
              <a:gd name="T25" fmla="*/ 1636082 h 835"/>
              <a:gd name="T26" fmla="*/ 1650956 w 843"/>
              <a:gd name="T27" fmla="*/ 1636082 h 835"/>
              <a:gd name="T28" fmla="*/ 1650956 w 843"/>
              <a:gd name="T29" fmla="*/ 219451 h 835"/>
              <a:gd name="T30" fmla="*/ 1413986 w 843"/>
              <a:gd name="T31" fmla="*/ 0 h 8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43" h="835">
                <a:moveTo>
                  <a:pt x="722" y="0"/>
                </a:moveTo>
                <a:lnTo>
                  <a:pt x="722" y="0"/>
                </a:lnTo>
                <a:lnTo>
                  <a:pt x="163" y="0"/>
                </a:lnTo>
                <a:lnTo>
                  <a:pt x="42" y="112"/>
                </a:lnTo>
                <a:lnTo>
                  <a:pt x="42" y="198"/>
                </a:lnTo>
                <a:cubicBezTo>
                  <a:pt x="18" y="198"/>
                  <a:pt x="0" y="217"/>
                  <a:pt x="0" y="241"/>
                </a:cubicBezTo>
                <a:lnTo>
                  <a:pt x="0" y="362"/>
                </a:lnTo>
                <a:cubicBezTo>
                  <a:pt x="0" y="386"/>
                  <a:pt x="18" y="405"/>
                  <a:pt x="42" y="405"/>
                </a:cubicBezTo>
                <a:lnTo>
                  <a:pt x="42" y="526"/>
                </a:lnTo>
                <a:cubicBezTo>
                  <a:pt x="18" y="526"/>
                  <a:pt x="0" y="545"/>
                  <a:pt x="0" y="569"/>
                </a:cubicBezTo>
                <a:lnTo>
                  <a:pt x="0" y="693"/>
                </a:lnTo>
                <a:cubicBezTo>
                  <a:pt x="0" y="717"/>
                  <a:pt x="18" y="736"/>
                  <a:pt x="42" y="736"/>
                </a:cubicBezTo>
                <a:lnTo>
                  <a:pt x="42" y="835"/>
                </a:lnTo>
                <a:lnTo>
                  <a:pt x="843" y="835"/>
                </a:lnTo>
                <a:lnTo>
                  <a:pt x="843" y="112"/>
                </a:lnTo>
                <a:lnTo>
                  <a:pt x="722" y="0"/>
                </a:lnTo>
                <a:close/>
              </a:path>
            </a:pathLst>
          </a:custGeom>
          <a:solidFill>
            <a:srgbClr val="435464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16414" name="Freeform 250"/>
          <p:cNvSpPr>
            <a:spLocks/>
          </p:cNvSpPr>
          <p:nvPr/>
        </p:nvSpPr>
        <p:spPr bwMode="blackGray">
          <a:xfrm>
            <a:off x="2928651" y="3577829"/>
            <a:ext cx="76193" cy="182165"/>
          </a:xfrm>
          <a:custGeom>
            <a:avLst/>
            <a:gdLst>
              <a:gd name="T0" fmla="*/ 102627 w 52"/>
              <a:gd name="T1" fmla="*/ 243925 h 124"/>
              <a:gd name="T2" fmla="*/ 102627 w 52"/>
              <a:gd name="T3" fmla="*/ 243925 h 124"/>
              <a:gd name="T4" fmla="*/ 0 w 52"/>
              <a:gd name="T5" fmla="*/ 243925 h 124"/>
              <a:gd name="T6" fmla="*/ 0 w 52"/>
              <a:gd name="T7" fmla="*/ 0 h 124"/>
              <a:gd name="T8" fmla="*/ 102627 w 52"/>
              <a:gd name="T9" fmla="*/ 0 h 124"/>
              <a:gd name="T10" fmla="*/ 102627 w 52"/>
              <a:gd name="T11" fmla="*/ 243925 h 1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2" h="124">
                <a:moveTo>
                  <a:pt x="52" y="124"/>
                </a:moveTo>
                <a:lnTo>
                  <a:pt x="52" y="124"/>
                </a:lnTo>
                <a:lnTo>
                  <a:pt x="0" y="124"/>
                </a:lnTo>
                <a:lnTo>
                  <a:pt x="0" y="0"/>
                </a:lnTo>
                <a:lnTo>
                  <a:pt x="52" y="0"/>
                </a:lnTo>
                <a:lnTo>
                  <a:pt x="52" y="124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16415" name="Freeform 251"/>
          <p:cNvSpPr>
            <a:spLocks/>
          </p:cNvSpPr>
          <p:nvPr/>
        </p:nvSpPr>
        <p:spPr bwMode="blackGray">
          <a:xfrm>
            <a:off x="2928651" y="3095625"/>
            <a:ext cx="76193" cy="178594"/>
          </a:xfrm>
          <a:custGeom>
            <a:avLst/>
            <a:gdLst>
              <a:gd name="T0" fmla="*/ 102627 w 52"/>
              <a:gd name="T1" fmla="*/ 237976 h 121"/>
              <a:gd name="T2" fmla="*/ 102627 w 52"/>
              <a:gd name="T3" fmla="*/ 237976 h 121"/>
              <a:gd name="T4" fmla="*/ 0 w 52"/>
              <a:gd name="T5" fmla="*/ 237976 h 121"/>
              <a:gd name="T6" fmla="*/ 0 w 52"/>
              <a:gd name="T7" fmla="*/ 0 h 121"/>
              <a:gd name="T8" fmla="*/ 102627 w 52"/>
              <a:gd name="T9" fmla="*/ 0 h 121"/>
              <a:gd name="T10" fmla="*/ 102627 w 52"/>
              <a:gd name="T11" fmla="*/ 237976 h 1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2" h="121">
                <a:moveTo>
                  <a:pt x="52" y="121"/>
                </a:moveTo>
                <a:lnTo>
                  <a:pt x="52" y="121"/>
                </a:lnTo>
                <a:lnTo>
                  <a:pt x="0" y="121"/>
                </a:lnTo>
                <a:lnTo>
                  <a:pt x="0" y="0"/>
                </a:lnTo>
                <a:lnTo>
                  <a:pt x="52" y="0"/>
                </a:lnTo>
                <a:lnTo>
                  <a:pt x="52" y="121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16416" name="Freeform 252"/>
          <p:cNvSpPr>
            <a:spLocks/>
          </p:cNvSpPr>
          <p:nvPr/>
        </p:nvSpPr>
        <p:spPr bwMode="blackGray">
          <a:xfrm>
            <a:off x="3316757" y="3392091"/>
            <a:ext cx="63097" cy="95250"/>
          </a:xfrm>
          <a:custGeom>
            <a:avLst/>
            <a:gdLst>
              <a:gd name="T0" fmla="*/ 0 w 43"/>
              <a:gd name="T1" fmla="*/ 63213 h 64"/>
              <a:gd name="T2" fmla="*/ 0 w 43"/>
              <a:gd name="T3" fmla="*/ 63213 h 64"/>
              <a:gd name="T4" fmla="*/ 9858 w 43"/>
              <a:gd name="T5" fmla="*/ 0 h 64"/>
              <a:gd name="T6" fmla="*/ 84779 w 43"/>
              <a:gd name="T7" fmla="*/ 0 h 64"/>
              <a:gd name="T8" fmla="*/ 72949 w 43"/>
              <a:gd name="T9" fmla="*/ 63213 h 64"/>
              <a:gd name="T10" fmla="*/ 84779 w 43"/>
              <a:gd name="T11" fmla="*/ 126425 h 64"/>
              <a:gd name="T12" fmla="*/ 9858 w 43"/>
              <a:gd name="T13" fmla="*/ 126425 h 64"/>
              <a:gd name="T14" fmla="*/ 0 w 43"/>
              <a:gd name="T15" fmla="*/ 63213 h 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3" h="64">
                <a:moveTo>
                  <a:pt x="0" y="32"/>
                </a:moveTo>
                <a:lnTo>
                  <a:pt x="0" y="32"/>
                </a:lnTo>
                <a:cubicBezTo>
                  <a:pt x="0" y="19"/>
                  <a:pt x="2" y="8"/>
                  <a:pt x="5" y="0"/>
                </a:cubicBezTo>
                <a:lnTo>
                  <a:pt x="43" y="0"/>
                </a:lnTo>
                <a:cubicBezTo>
                  <a:pt x="40" y="8"/>
                  <a:pt x="37" y="19"/>
                  <a:pt x="37" y="32"/>
                </a:cubicBezTo>
                <a:cubicBezTo>
                  <a:pt x="37" y="43"/>
                  <a:pt x="40" y="54"/>
                  <a:pt x="43" y="64"/>
                </a:cubicBezTo>
                <a:lnTo>
                  <a:pt x="5" y="64"/>
                </a:lnTo>
                <a:cubicBezTo>
                  <a:pt x="2" y="54"/>
                  <a:pt x="0" y="43"/>
                  <a:pt x="0" y="32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16417" name="Freeform 253"/>
          <p:cNvSpPr>
            <a:spLocks/>
          </p:cNvSpPr>
          <p:nvPr/>
        </p:nvSpPr>
        <p:spPr bwMode="blackGray">
          <a:xfrm>
            <a:off x="3417951" y="3308747"/>
            <a:ext cx="255959" cy="257175"/>
          </a:xfrm>
          <a:custGeom>
            <a:avLst/>
            <a:gdLst>
              <a:gd name="T0" fmla="*/ 173977 w 175"/>
              <a:gd name="T1" fmla="*/ 0 h 175"/>
              <a:gd name="T2" fmla="*/ 173977 w 175"/>
              <a:gd name="T3" fmla="*/ 0 h 175"/>
              <a:gd name="T4" fmla="*/ 342090 w 175"/>
              <a:gd name="T5" fmla="*/ 174734 h 175"/>
              <a:gd name="T6" fmla="*/ 173977 w 175"/>
              <a:gd name="T7" fmla="*/ 343578 h 175"/>
              <a:gd name="T8" fmla="*/ 0 w 175"/>
              <a:gd name="T9" fmla="*/ 174734 h 175"/>
              <a:gd name="T10" fmla="*/ 173977 w 175"/>
              <a:gd name="T11" fmla="*/ 0 h 1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5" h="175">
                <a:moveTo>
                  <a:pt x="89" y="0"/>
                </a:moveTo>
                <a:lnTo>
                  <a:pt x="89" y="0"/>
                </a:lnTo>
                <a:cubicBezTo>
                  <a:pt x="137" y="0"/>
                  <a:pt x="175" y="41"/>
                  <a:pt x="175" y="89"/>
                </a:cubicBezTo>
                <a:cubicBezTo>
                  <a:pt x="175" y="137"/>
                  <a:pt x="137" y="175"/>
                  <a:pt x="89" y="175"/>
                </a:cubicBezTo>
                <a:cubicBezTo>
                  <a:pt x="41" y="175"/>
                  <a:pt x="0" y="137"/>
                  <a:pt x="0" y="89"/>
                </a:cubicBezTo>
                <a:cubicBezTo>
                  <a:pt x="0" y="41"/>
                  <a:pt x="41" y="0"/>
                  <a:pt x="89" y="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16418" name="Freeform 254"/>
          <p:cNvSpPr>
            <a:spLocks/>
          </p:cNvSpPr>
          <p:nvPr/>
        </p:nvSpPr>
        <p:spPr bwMode="blackGray">
          <a:xfrm>
            <a:off x="3501286" y="3207544"/>
            <a:ext cx="94050" cy="63104"/>
          </a:xfrm>
          <a:custGeom>
            <a:avLst/>
            <a:gdLst>
              <a:gd name="T0" fmla="*/ 0 w 64"/>
              <a:gd name="T1" fmla="*/ 84779 h 43"/>
              <a:gd name="T2" fmla="*/ 0 w 64"/>
              <a:gd name="T3" fmla="*/ 84779 h 43"/>
              <a:gd name="T4" fmla="*/ 0 w 64"/>
              <a:gd name="T5" fmla="*/ 9858 h 43"/>
              <a:gd name="T6" fmla="*/ 62469 w 64"/>
              <a:gd name="T7" fmla="*/ 0 h 43"/>
              <a:gd name="T8" fmla="*/ 124937 w 64"/>
              <a:gd name="T9" fmla="*/ 9858 h 43"/>
              <a:gd name="T10" fmla="*/ 124937 w 64"/>
              <a:gd name="T11" fmla="*/ 84779 h 43"/>
              <a:gd name="T12" fmla="*/ 62469 w 64"/>
              <a:gd name="T13" fmla="*/ 72949 h 43"/>
              <a:gd name="T14" fmla="*/ 0 w 64"/>
              <a:gd name="T15" fmla="*/ 84779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4" h="43">
                <a:moveTo>
                  <a:pt x="0" y="43"/>
                </a:moveTo>
                <a:lnTo>
                  <a:pt x="0" y="43"/>
                </a:lnTo>
                <a:lnTo>
                  <a:pt x="0" y="5"/>
                </a:lnTo>
                <a:cubicBezTo>
                  <a:pt x="8" y="2"/>
                  <a:pt x="19" y="0"/>
                  <a:pt x="32" y="0"/>
                </a:cubicBezTo>
                <a:cubicBezTo>
                  <a:pt x="43" y="0"/>
                  <a:pt x="54" y="2"/>
                  <a:pt x="64" y="5"/>
                </a:cubicBezTo>
                <a:lnTo>
                  <a:pt x="64" y="43"/>
                </a:lnTo>
                <a:cubicBezTo>
                  <a:pt x="54" y="40"/>
                  <a:pt x="43" y="37"/>
                  <a:pt x="32" y="37"/>
                </a:cubicBezTo>
                <a:cubicBezTo>
                  <a:pt x="19" y="37"/>
                  <a:pt x="8" y="40"/>
                  <a:pt x="0" y="43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16419" name="Freeform 255"/>
          <p:cNvSpPr>
            <a:spLocks/>
          </p:cNvSpPr>
          <p:nvPr/>
        </p:nvSpPr>
        <p:spPr bwMode="blackGray">
          <a:xfrm>
            <a:off x="3631052" y="3245644"/>
            <a:ext cx="107146" cy="107156"/>
          </a:xfrm>
          <a:custGeom>
            <a:avLst/>
            <a:gdLst>
              <a:gd name="T0" fmla="*/ 0 w 73"/>
              <a:gd name="T1" fmla="*/ 52811 h 73"/>
              <a:gd name="T2" fmla="*/ 0 w 73"/>
              <a:gd name="T3" fmla="*/ 52811 h 73"/>
              <a:gd name="T4" fmla="*/ 52811 w 73"/>
              <a:gd name="T5" fmla="*/ 0 h 73"/>
              <a:gd name="T6" fmla="*/ 142785 w 73"/>
              <a:gd name="T7" fmla="*/ 89974 h 73"/>
              <a:gd name="T8" fmla="*/ 89974 w 73"/>
              <a:gd name="T9" fmla="*/ 142785 h 73"/>
              <a:gd name="T10" fmla="*/ 0 w 73"/>
              <a:gd name="T11" fmla="*/ 52811 h 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3" h="73">
                <a:moveTo>
                  <a:pt x="0" y="27"/>
                </a:moveTo>
                <a:lnTo>
                  <a:pt x="0" y="27"/>
                </a:lnTo>
                <a:lnTo>
                  <a:pt x="27" y="0"/>
                </a:lnTo>
                <a:cubicBezTo>
                  <a:pt x="46" y="11"/>
                  <a:pt x="62" y="27"/>
                  <a:pt x="73" y="46"/>
                </a:cubicBezTo>
                <a:lnTo>
                  <a:pt x="46" y="73"/>
                </a:lnTo>
                <a:cubicBezTo>
                  <a:pt x="35" y="54"/>
                  <a:pt x="19" y="38"/>
                  <a:pt x="0" y="27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16420" name="Freeform 256"/>
          <p:cNvSpPr>
            <a:spLocks/>
          </p:cNvSpPr>
          <p:nvPr/>
        </p:nvSpPr>
        <p:spPr bwMode="blackGray">
          <a:xfrm>
            <a:off x="3356044" y="3245644"/>
            <a:ext cx="104765" cy="107156"/>
          </a:xfrm>
          <a:custGeom>
            <a:avLst/>
            <a:gdLst>
              <a:gd name="T0" fmla="*/ 50487 w 72"/>
              <a:gd name="T1" fmla="*/ 142785 h 73"/>
              <a:gd name="T2" fmla="*/ 50487 w 72"/>
              <a:gd name="T3" fmla="*/ 142785 h 73"/>
              <a:gd name="T4" fmla="*/ 0 w 72"/>
              <a:gd name="T5" fmla="*/ 89974 h 73"/>
              <a:gd name="T6" fmla="*/ 87382 w 72"/>
              <a:gd name="T7" fmla="*/ 0 h 73"/>
              <a:gd name="T8" fmla="*/ 139811 w 72"/>
              <a:gd name="T9" fmla="*/ 52811 h 73"/>
              <a:gd name="T10" fmla="*/ 50487 w 72"/>
              <a:gd name="T11" fmla="*/ 142785 h 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2" h="73">
                <a:moveTo>
                  <a:pt x="26" y="73"/>
                </a:moveTo>
                <a:lnTo>
                  <a:pt x="26" y="73"/>
                </a:lnTo>
                <a:lnTo>
                  <a:pt x="0" y="46"/>
                </a:lnTo>
                <a:cubicBezTo>
                  <a:pt x="10" y="27"/>
                  <a:pt x="26" y="11"/>
                  <a:pt x="45" y="0"/>
                </a:cubicBezTo>
                <a:lnTo>
                  <a:pt x="72" y="27"/>
                </a:lnTo>
                <a:cubicBezTo>
                  <a:pt x="53" y="38"/>
                  <a:pt x="37" y="54"/>
                  <a:pt x="26" y="73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16421" name="Freeform 257"/>
          <p:cNvSpPr>
            <a:spLocks/>
          </p:cNvSpPr>
          <p:nvPr/>
        </p:nvSpPr>
        <p:spPr bwMode="blackGray">
          <a:xfrm>
            <a:off x="3356044" y="3521869"/>
            <a:ext cx="104765" cy="107156"/>
          </a:xfrm>
          <a:custGeom>
            <a:avLst/>
            <a:gdLst>
              <a:gd name="T0" fmla="*/ 87382 w 72"/>
              <a:gd name="T1" fmla="*/ 142785 h 73"/>
              <a:gd name="T2" fmla="*/ 87382 w 72"/>
              <a:gd name="T3" fmla="*/ 142785 h 73"/>
              <a:gd name="T4" fmla="*/ 0 w 72"/>
              <a:gd name="T5" fmla="*/ 52811 h 73"/>
              <a:gd name="T6" fmla="*/ 50487 w 72"/>
              <a:gd name="T7" fmla="*/ 0 h 73"/>
              <a:gd name="T8" fmla="*/ 139811 w 72"/>
              <a:gd name="T9" fmla="*/ 89974 h 73"/>
              <a:gd name="T10" fmla="*/ 87382 w 72"/>
              <a:gd name="T11" fmla="*/ 142785 h 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2" h="73">
                <a:moveTo>
                  <a:pt x="45" y="73"/>
                </a:moveTo>
                <a:lnTo>
                  <a:pt x="45" y="73"/>
                </a:lnTo>
                <a:cubicBezTo>
                  <a:pt x="26" y="62"/>
                  <a:pt x="10" y="46"/>
                  <a:pt x="0" y="27"/>
                </a:cubicBezTo>
                <a:lnTo>
                  <a:pt x="26" y="0"/>
                </a:lnTo>
                <a:cubicBezTo>
                  <a:pt x="37" y="19"/>
                  <a:pt x="53" y="35"/>
                  <a:pt x="72" y="46"/>
                </a:cubicBezTo>
                <a:lnTo>
                  <a:pt x="45" y="73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16422" name="Freeform 258"/>
          <p:cNvSpPr>
            <a:spLocks/>
          </p:cNvSpPr>
          <p:nvPr/>
        </p:nvSpPr>
        <p:spPr bwMode="blackGray">
          <a:xfrm>
            <a:off x="3501286" y="3605212"/>
            <a:ext cx="94050" cy="63104"/>
          </a:xfrm>
          <a:custGeom>
            <a:avLst/>
            <a:gdLst>
              <a:gd name="T0" fmla="*/ 124937 w 64"/>
              <a:gd name="T1" fmla="*/ 78864 h 43"/>
              <a:gd name="T2" fmla="*/ 124937 w 64"/>
              <a:gd name="T3" fmla="*/ 78864 h 43"/>
              <a:gd name="T4" fmla="*/ 62469 w 64"/>
              <a:gd name="T5" fmla="*/ 84779 h 43"/>
              <a:gd name="T6" fmla="*/ 0 w 64"/>
              <a:gd name="T7" fmla="*/ 78864 h 43"/>
              <a:gd name="T8" fmla="*/ 0 w 64"/>
              <a:gd name="T9" fmla="*/ 0 h 43"/>
              <a:gd name="T10" fmla="*/ 62469 w 64"/>
              <a:gd name="T11" fmla="*/ 9858 h 43"/>
              <a:gd name="T12" fmla="*/ 124937 w 64"/>
              <a:gd name="T13" fmla="*/ 0 h 43"/>
              <a:gd name="T14" fmla="*/ 124937 w 64"/>
              <a:gd name="T15" fmla="*/ 78864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4" h="43">
                <a:moveTo>
                  <a:pt x="64" y="40"/>
                </a:moveTo>
                <a:lnTo>
                  <a:pt x="64" y="40"/>
                </a:lnTo>
                <a:cubicBezTo>
                  <a:pt x="54" y="40"/>
                  <a:pt x="43" y="43"/>
                  <a:pt x="32" y="43"/>
                </a:cubicBezTo>
                <a:cubicBezTo>
                  <a:pt x="19" y="43"/>
                  <a:pt x="8" y="40"/>
                  <a:pt x="0" y="40"/>
                </a:cubicBezTo>
                <a:lnTo>
                  <a:pt x="0" y="0"/>
                </a:lnTo>
                <a:cubicBezTo>
                  <a:pt x="8" y="3"/>
                  <a:pt x="19" y="5"/>
                  <a:pt x="32" y="5"/>
                </a:cubicBezTo>
                <a:cubicBezTo>
                  <a:pt x="43" y="5"/>
                  <a:pt x="54" y="3"/>
                  <a:pt x="64" y="0"/>
                </a:cubicBezTo>
                <a:lnTo>
                  <a:pt x="64" y="4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16423" name="Freeform 259"/>
          <p:cNvSpPr>
            <a:spLocks/>
          </p:cNvSpPr>
          <p:nvPr/>
        </p:nvSpPr>
        <p:spPr bwMode="blackGray">
          <a:xfrm>
            <a:off x="3631052" y="3521869"/>
            <a:ext cx="107146" cy="107156"/>
          </a:xfrm>
          <a:custGeom>
            <a:avLst/>
            <a:gdLst>
              <a:gd name="T0" fmla="*/ 52811 w 73"/>
              <a:gd name="T1" fmla="*/ 142785 h 73"/>
              <a:gd name="T2" fmla="*/ 52811 w 73"/>
              <a:gd name="T3" fmla="*/ 142785 h 73"/>
              <a:gd name="T4" fmla="*/ 0 w 73"/>
              <a:gd name="T5" fmla="*/ 89974 h 73"/>
              <a:gd name="T6" fmla="*/ 89974 w 73"/>
              <a:gd name="T7" fmla="*/ 0 h 73"/>
              <a:gd name="T8" fmla="*/ 142785 w 73"/>
              <a:gd name="T9" fmla="*/ 52811 h 73"/>
              <a:gd name="T10" fmla="*/ 52811 w 73"/>
              <a:gd name="T11" fmla="*/ 142785 h 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3" h="73">
                <a:moveTo>
                  <a:pt x="27" y="73"/>
                </a:moveTo>
                <a:lnTo>
                  <a:pt x="27" y="73"/>
                </a:lnTo>
                <a:lnTo>
                  <a:pt x="0" y="46"/>
                </a:lnTo>
                <a:cubicBezTo>
                  <a:pt x="19" y="35"/>
                  <a:pt x="35" y="19"/>
                  <a:pt x="46" y="0"/>
                </a:cubicBezTo>
                <a:lnTo>
                  <a:pt x="73" y="27"/>
                </a:lnTo>
                <a:cubicBezTo>
                  <a:pt x="62" y="46"/>
                  <a:pt x="46" y="62"/>
                  <a:pt x="27" y="73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16424" name="Freeform 260"/>
          <p:cNvSpPr>
            <a:spLocks/>
          </p:cNvSpPr>
          <p:nvPr/>
        </p:nvSpPr>
        <p:spPr bwMode="blackGray">
          <a:xfrm>
            <a:off x="3714388" y="3392091"/>
            <a:ext cx="64287" cy="95250"/>
          </a:xfrm>
          <a:custGeom>
            <a:avLst/>
            <a:gdLst>
              <a:gd name="T0" fmla="*/ 78864 w 43"/>
              <a:gd name="T1" fmla="*/ 126425 h 64"/>
              <a:gd name="T2" fmla="*/ 78864 w 43"/>
              <a:gd name="T3" fmla="*/ 126425 h 64"/>
              <a:gd name="T4" fmla="*/ 0 w 43"/>
              <a:gd name="T5" fmla="*/ 126425 h 64"/>
              <a:gd name="T6" fmla="*/ 9858 w 43"/>
              <a:gd name="T7" fmla="*/ 63213 h 64"/>
              <a:gd name="T8" fmla="*/ 0 w 43"/>
              <a:gd name="T9" fmla="*/ 0 h 64"/>
              <a:gd name="T10" fmla="*/ 78864 w 43"/>
              <a:gd name="T11" fmla="*/ 0 h 64"/>
              <a:gd name="T12" fmla="*/ 84779 w 43"/>
              <a:gd name="T13" fmla="*/ 63213 h 64"/>
              <a:gd name="T14" fmla="*/ 78864 w 43"/>
              <a:gd name="T15" fmla="*/ 126425 h 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3" h="64">
                <a:moveTo>
                  <a:pt x="40" y="64"/>
                </a:moveTo>
                <a:lnTo>
                  <a:pt x="40" y="64"/>
                </a:lnTo>
                <a:lnTo>
                  <a:pt x="0" y="64"/>
                </a:lnTo>
                <a:cubicBezTo>
                  <a:pt x="3" y="54"/>
                  <a:pt x="5" y="43"/>
                  <a:pt x="5" y="32"/>
                </a:cubicBezTo>
                <a:cubicBezTo>
                  <a:pt x="5" y="19"/>
                  <a:pt x="3" y="8"/>
                  <a:pt x="0" y="0"/>
                </a:cubicBezTo>
                <a:lnTo>
                  <a:pt x="40" y="0"/>
                </a:lnTo>
                <a:cubicBezTo>
                  <a:pt x="40" y="8"/>
                  <a:pt x="43" y="19"/>
                  <a:pt x="43" y="32"/>
                </a:cubicBezTo>
                <a:cubicBezTo>
                  <a:pt x="43" y="43"/>
                  <a:pt x="40" y="54"/>
                  <a:pt x="40" y="64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16425" name="Freeform 261"/>
          <p:cNvSpPr>
            <a:spLocks/>
          </p:cNvSpPr>
          <p:nvPr/>
        </p:nvSpPr>
        <p:spPr bwMode="blackGray">
          <a:xfrm>
            <a:off x="3007225" y="2880123"/>
            <a:ext cx="1019075" cy="63103"/>
          </a:xfrm>
          <a:custGeom>
            <a:avLst/>
            <a:gdLst>
              <a:gd name="T0" fmla="*/ 1357949 w 693"/>
              <a:gd name="T1" fmla="*/ 83291 h 43"/>
              <a:gd name="T2" fmla="*/ 1357949 w 693"/>
              <a:gd name="T3" fmla="*/ 83291 h 43"/>
              <a:gd name="T4" fmla="*/ 0 w 693"/>
              <a:gd name="T5" fmla="*/ 83291 h 43"/>
              <a:gd name="T6" fmla="*/ 0 w 693"/>
              <a:gd name="T7" fmla="*/ 34866 h 43"/>
              <a:gd name="T8" fmla="*/ 37231 w 693"/>
              <a:gd name="T9" fmla="*/ 0 h 43"/>
              <a:gd name="T10" fmla="*/ 1320718 w 693"/>
              <a:gd name="T11" fmla="*/ 0 h 43"/>
              <a:gd name="T12" fmla="*/ 1357949 w 693"/>
              <a:gd name="T13" fmla="*/ 34866 h 43"/>
              <a:gd name="T14" fmla="*/ 1357949 w 693"/>
              <a:gd name="T15" fmla="*/ 83291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93" h="43">
                <a:moveTo>
                  <a:pt x="693" y="43"/>
                </a:moveTo>
                <a:lnTo>
                  <a:pt x="693" y="43"/>
                </a:lnTo>
                <a:lnTo>
                  <a:pt x="0" y="43"/>
                </a:lnTo>
                <a:lnTo>
                  <a:pt x="0" y="18"/>
                </a:lnTo>
                <a:lnTo>
                  <a:pt x="19" y="0"/>
                </a:lnTo>
                <a:lnTo>
                  <a:pt x="674" y="0"/>
                </a:lnTo>
                <a:lnTo>
                  <a:pt x="693" y="18"/>
                </a:lnTo>
                <a:lnTo>
                  <a:pt x="693" y="43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16426" name="TextBox 83"/>
          <p:cNvSpPr txBox="1">
            <a:spLocks noChangeArrowheads="1"/>
          </p:cNvSpPr>
          <p:nvPr/>
        </p:nvSpPr>
        <p:spPr bwMode="blackGray">
          <a:xfrm>
            <a:off x="3041751" y="4351735"/>
            <a:ext cx="888119" cy="831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435464"/>
                </a:solidFill>
              </a:rPr>
              <a:t>Revision</a:t>
            </a:r>
          </a:p>
          <a:p>
            <a:pPr algn="ctr" eaLnBrk="1" hangingPunct="1"/>
            <a:r>
              <a:rPr lang="en-US" sz="1800">
                <a:solidFill>
                  <a:srgbClr val="435464"/>
                </a:solidFill>
              </a:rPr>
              <a:t>Control</a:t>
            </a:r>
          </a:p>
          <a:p>
            <a:pPr algn="ctr" eaLnBrk="1" hangingPunct="1"/>
            <a:r>
              <a:rPr lang="en-US" sz="1800">
                <a:solidFill>
                  <a:srgbClr val="435464"/>
                </a:solidFill>
              </a:rPr>
              <a:t>System</a:t>
            </a:r>
          </a:p>
        </p:txBody>
      </p:sp>
      <p:sp>
        <p:nvSpPr>
          <p:cNvPr id="136" name="Freeform 135"/>
          <p:cNvSpPr>
            <a:spLocks/>
          </p:cNvSpPr>
          <p:nvPr/>
        </p:nvSpPr>
        <p:spPr bwMode="blackGray">
          <a:xfrm>
            <a:off x="4935850" y="2278856"/>
            <a:ext cx="2207203" cy="2281238"/>
          </a:xfrm>
          <a:custGeom>
            <a:avLst/>
            <a:gdLst>
              <a:gd name="T0" fmla="*/ 1342 w 1502"/>
              <a:gd name="T1" fmla="*/ 1553 h 1553"/>
              <a:gd name="T2" fmla="*/ 1342 w 1502"/>
              <a:gd name="T3" fmla="*/ 1553 h 1553"/>
              <a:gd name="T4" fmla="*/ 160 w 1502"/>
              <a:gd name="T5" fmla="*/ 1553 h 1553"/>
              <a:gd name="T6" fmla="*/ 0 w 1502"/>
              <a:gd name="T7" fmla="*/ 1393 h 1553"/>
              <a:gd name="T8" fmla="*/ 0 w 1502"/>
              <a:gd name="T9" fmla="*/ 160 h 1553"/>
              <a:gd name="T10" fmla="*/ 160 w 1502"/>
              <a:gd name="T11" fmla="*/ 0 h 1553"/>
              <a:gd name="T12" fmla="*/ 1342 w 1502"/>
              <a:gd name="T13" fmla="*/ 0 h 1553"/>
              <a:gd name="T14" fmla="*/ 1502 w 1502"/>
              <a:gd name="T15" fmla="*/ 160 h 1553"/>
              <a:gd name="T16" fmla="*/ 1502 w 1502"/>
              <a:gd name="T17" fmla="*/ 1393 h 1553"/>
              <a:gd name="T18" fmla="*/ 1342 w 1502"/>
              <a:gd name="T19" fmla="*/ 1553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02" h="1553">
                <a:moveTo>
                  <a:pt x="1342" y="1553"/>
                </a:moveTo>
                <a:lnTo>
                  <a:pt x="1342" y="1553"/>
                </a:lnTo>
                <a:lnTo>
                  <a:pt x="160" y="1553"/>
                </a:lnTo>
                <a:cubicBezTo>
                  <a:pt x="72" y="1553"/>
                  <a:pt x="0" y="1481"/>
                  <a:pt x="0" y="1393"/>
                </a:cubicBezTo>
                <a:lnTo>
                  <a:pt x="0" y="160"/>
                </a:lnTo>
                <a:cubicBezTo>
                  <a:pt x="0" y="72"/>
                  <a:pt x="72" y="0"/>
                  <a:pt x="160" y="0"/>
                </a:cubicBezTo>
                <a:lnTo>
                  <a:pt x="1342" y="0"/>
                </a:lnTo>
                <a:cubicBezTo>
                  <a:pt x="1430" y="0"/>
                  <a:pt x="1502" y="72"/>
                  <a:pt x="1502" y="160"/>
                </a:cubicBezTo>
                <a:lnTo>
                  <a:pt x="1502" y="1393"/>
                </a:lnTo>
                <a:cubicBezTo>
                  <a:pt x="1502" y="1481"/>
                  <a:pt x="1430" y="1553"/>
                  <a:pt x="1342" y="1553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lIns="68571" tIns="34285" rIns="68571" bIns="34285"/>
          <a:lstStyle/>
          <a:p>
            <a:pPr defTabSz="543497">
              <a:defRPr/>
            </a:pPr>
            <a:endParaRPr lang="en-US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16428" name="Freeform 205"/>
          <p:cNvSpPr>
            <a:spLocks noEditPoints="1"/>
          </p:cNvSpPr>
          <p:nvPr/>
        </p:nvSpPr>
        <p:spPr bwMode="blackGray">
          <a:xfrm>
            <a:off x="5182285" y="2725341"/>
            <a:ext cx="1704808" cy="578644"/>
          </a:xfrm>
          <a:custGeom>
            <a:avLst/>
            <a:gdLst>
              <a:gd name="T0" fmla="*/ 2084584 w 1160"/>
              <a:gd name="T1" fmla="*/ 391845 h 394"/>
              <a:gd name="T2" fmla="*/ 2084584 w 1160"/>
              <a:gd name="T3" fmla="*/ 391845 h 394"/>
              <a:gd name="T4" fmla="*/ 188083 w 1160"/>
              <a:gd name="T5" fmla="*/ 391845 h 394"/>
              <a:gd name="T6" fmla="*/ 188083 w 1160"/>
              <a:gd name="T7" fmla="*/ 188085 h 394"/>
              <a:gd name="T8" fmla="*/ 2084584 w 1160"/>
              <a:gd name="T9" fmla="*/ 188085 h 394"/>
              <a:gd name="T10" fmla="*/ 2084584 w 1160"/>
              <a:gd name="T11" fmla="*/ 391845 h 394"/>
              <a:gd name="T12" fmla="*/ 2127687 w 1160"/>
              <a:gd name="T13" fmla="*/ 0 h 394"/>
              <a:gd name="T14" fmla="*/ 2127687 w 1160"/>
              <a:gd name="T15" fmla="*/ 0 h 394"/>
              <a:gd name="T16" fmla="*/ 144980 w 1160"/>
              <a:gd name="T17" fmla="*/ 0 h 394"/>
              <a:gd name="T18" fmla="*/ 0 w 1160"/>
              <a:gd name="T19" fmla="*/ 144983 h 394"/>
              <a:gd name="T20" fmla="*/ 0 w 1160"/>
              <a:gd name="T21" fmla="*/ 434948 h 394"/>
              <a:gd name="T22" fmla="*/ 144980 w 1160"/>
              <a:gd name="T23" fmla="*/ 579930 h 394"/>
              <a:gd name="T24" fmla="*/ 824821 w 1160"/>
              <a:gd name="T25" fmla="*/ 579930 h 394"/>
              <a:gd name="T26" fmla="*/ 1148089 w 1160"/>
              <a:gd name="T27" fmla="*/ 771934 h 394"/>
              <a:gd name="T28" fmla="*/ 1469397 w 1160"/>
              <a:gd name="T29" fmla="*/ 579930 h 394"/>
              <a:gd name="T30" fmla="*/ 2127687 w 1160"/>
              <a:gd name="T31" fmla="*/ 579930 h 394"/>
              <a:gd name="T32" fmla="*/ 2272667 w 1160"/>
              <a:gd name="T33" fmla="*/ 434948 h 394"/>
              <a:gd name="T34" fmla="*/ 2272667 w 1160"/>
              <a:gd name="T35" fmla="*/ 144983 h 394"/>
              <a:gd name="T36" fmla="*/ 2127687 w 1160"/>
              <a:gd name="T37" fmla="*/ 0 h 39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160" h="394">
                <a:moveTo>
                  <a:pt x="1064" y="200"/>
                </a:moveTo>
                <a:lnTo>
                  <a:pt x="1064" y="200"/>
                </a:lnTo>
                <a:lnTo>
                  <a:pt x="96" y="200"/>
                </a:lnTo>
                <a:lnTo>
                  <a:pt x="96" y="96"/>
                </a:lnTo>
                <a:lnTo>
                  <a:pt x="1064" y="96"/>
                </a:lnTo>
                <a:lnTo>
                  <a:pt x="1064" y="200"/>
                </a:lnTo>
                <a:close/>
                <a:moveTo>
                  <a:pt x="1086" y="0"/>
                </a:moveTo>
                <a:lnTo>
                  <a:pt x="1086" y="0"/>
                </a:lnTo>
                <a:lnTo>
                  <a:pt x="74" y="0"/>
                </a:lnTo>
                <a:cubicBezTo>
                  <a:pt x="33" y="0"/>
                  <a:pt x="0" y="33"/>
                  <a:pt x="0" y="74"/>
                </a:cubicBezTo>
                <a:lnTo>
                  <a:pt x="0" y="222"/>
                </a:lnTo>
                <a:cubicBezTo>
                  <a:pt x="0" y="263"/>
                  <a:pt x="33" y="296"/>
                  <a:pt x="74" y="296"/>
                </a:cubicBezTo>
                <a:lnTo>
                  <a:pt x="421" y="296"/>
                </a:lnTo>
                <a:cubicBezTo>
                  <a:pt x="492" y="296"/>
                  <a:pt x="554" y="336"/>
                  <a:pt x="586" y="394"/>
                </a:cubicBezTo>
                <a:cubicBezTo>
                  <a:pt x="617" y="336"/>
                  <a:pt x="679" y="296"/>
                  <a:pt x="750" y="296"/>
                </a:cubicBezTo>
                <a:lnTo>
                  <a:pt x="1086" y="296"/>
                </a:lnTo>
                <a:cubicBezTo>
                  <a:pt x="1127" y="296"/>
                  <a:pt x="1160" y="263"/>
                  <a:pt x="1160" y="222"/>
                </a:cubicBezTo>
                <a:lnTo>
                  <a:pt x="1160" y="74"/>
                </a:lnTo>
                <a:cubicBezTo>
                  <a:pt x="1160" y="33"/>
                  <a:pt x="1127" y="0"/>
                  <a:pt x="1086" y="0"/>
                </a:cubicBezTo>
                <a:close/>
              </a:path>
            </a:pathLst>
          </a:custGeom>
          <a:solidFill>
            <a:srgbClr val="F8AF0B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16429" name="Freeform 206"/>
          <p:cNvSpPr>
            <a:spLocks noEditPoints="1"/>
          </p:cNvSpPr>
          <p:nvPr/>
        </p:nvSpPr>
        <p:spPr bwMode="blackGray">
          <a:xfrm>
            <a:off x="5182285" y="3711179"/>
            <a:ext cx="1704808" cy="578644"/>
          </a:xfrm>
          <a:custGeom>
            <a:avLst/>
            <a:gdLst>
              <a:gd name="T0" fmla="*/ 2084584 w 1160"/>
              <a:gd name="T1" fmla="*/ 391845 h 394"/>
              <a:gd name="T2" fmla="*/ 2084584 w 1160"/>
              <a:gd name="T3" fmla="*/ 391845 h 394"/>
              <a:gd name="T4" fmla="*/ 188083 w 1160"/>
              <a:gd name="T5" fmla="*/ 391845 h 394"/>
              <a:gd name="T6" fmla="*/ 188083 w 1160"/>
              <a:gd name="T7" fmla="*/ 188085 h 394"/>
              <a:gd name="T8" fmla="*/ 2084584 w 1160"/>
              <a:gd name="T9" fmla="*/ 188085 h 394"/>
              <a:gd name="T10" fmla="*/ 2084584 w 1160"/>
              <a:gd name="T11" fmla="*/ 391845 h 394"/>
              <a:gd name="T12" fmla="*/ 2127687 w 1160"/>
              <a:gd name="T13" fmla="*/ 0 h 394"/>
              <a:gd name="T14" fmla="*/ 2127687 w 1160"/>
              <a:gd name="T15" fmla="*/ 0 h 394"/>
              <a:gd name="T16" fmla="*/ 144980 w 1160"/>
              <a:gd name="T17" fmla="*/ 0 h 394"/>
              <a:gd name="T18" fmla="*/ 0 w 1160"/>
              <a:gd name="T19" fmla="*/ 144983 h 394"/>
              <a:gd name="T20" fmla="*/ 0 w 1160"/>
              <a:gd name="T21" fmla="*/ 434948 h 394"/>
              <a:gd name="T22" fmla="*/ 144980 w 1160"/>
              <a:gd name="T23" fmla="*/ 579930 h 394"/>
              <a:gd name="T24" fmla="*/ 824821 w 1160"/>
              <a:gd name="T25" fmla="*/ 579930 h 394"/>
              <a:gd name="T26" fmla="*/ 1148089 w 1160"/>
              <a:gd name="T27" fmla="*/ 771934 h 394"/>
              <a:gd name="T28" fmla="*/ 1471356 w 1160"/>
              <a:gd name="T29" fmla="*/ 579930 h 394"/>
              <a:gd name="T30" fmla="*/ 2127687 w 1160"/>
              <a:gd name="T31" fmla="*/ 579930 h 394"/>
              <a:gd name="T32" fmla="*/ 2272667 w 1160"/>
              <a:gd name="T33" fmla="*/ 434948 h 394"/>
              <a:gd name="T34" fmla="*/ 2272667 w 1160"/>
              <a:gd name="T35" fmla="*/ 144983 h 394"/>
              <a:gd name="T36" fmla="*/ 2127687 w 1160"/>
              <a:gd name="T37" fmla="*/ 0 h 39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160" h="394">
                <a:moveTo>
                  <a:pt x="1064" y="200"/>
                </a:moveTo>
                <a:lnTo>
                  <a:pt x="1064" y="200"/>
                </a:lnTo>
                <a:lnTo>
                  <a:pt x="96" y="200"/>
                </a:lnTo>
                <a:lnTo>
                  <a:pt x="96" y="96"/>
                </a:lnTo>
                <a:lnTo>
                  <a:pt x="1064" y="96"/>
                </a:lnTo>
                <a:lnTo>
                  <a:pt x="1064" y="200"/>
                </a:lnTo>
                <a:close/>
                <a:moveTo>
                  <a:pt x="1086" y="0"/>
                </a:moveTo>
                <a:lnTo>
                  <a:pt x="1086" y="0"/>
                </a:lnTo>
                <a:lnTo>
                  <a:pt x="74" y="0"/>
                </a:lnTo>
                <a:cubicBezTo>
                  <a:pt x="33" y="0"/>
                  <a:pt x="0" y="33"/>
                  <a:pt x="0" y="74"/>
                </a:cubicBezTo>
                <a:lnTo>
                  <a:pt x="0" y="222"/>
                </a:lnTo>
                <a:cubicBezTo>
                  <a:pt x="0" y="263"/>
                  <a:pt x="33" y="296"/>
                  <a:pt x="74" y="296"/>
                </a:cubicBezTo>
                <a:lnTo>
                  <a:pt x="421" y="296"/>
                </a:lnTo>
                <a:cubicBezTo>
                  <a:pt x="492" y="296"/>
                  <a:pt x="554" y="336"/>
                  <a:pt x="586" y="394"/>
                </a:cubicBezTo>
                <a:cubicBezTo>
                  <a:pt x="617" y="336"/>
                  <a:pt x="679" y="296"/>
                  <a:pt x="751" y="296"/>
                </a:cubicBezTo>
                <a:lnTo>
                  <a:pt x="1086" y="296"/>
                </a:lnTo>
                <a:cubicBezTo>
                  <a:pt x="1127" y="296"/>
                  <a:pt x="1160" y="263"/>
                  <a:pt x="1160" y="222"/>
                </a:cubicBezTo>
                <a:lnTo>
                  <a:pt x="1160" y="74"/>
                </a:lnTo>
                <a:cubicBezTo>
                  <a:pt x="1160" y="33"/>
                  <a:pt x="1127" y="0"/>
                  <a:pt x="1086" y="0"/>
                </a:cubicBezTo>
                <a:close/>
              </a:path>
            </a:pathLst>
          </a:custGeom>
          <a:solidFill>
            <a:srgbClr val="60BCAE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16430" name="Freeform 207"/>
          <p:cNvSpPr>
            <a:spLocks/>
          </p:cNvSpPr>
          <p:nvPr/>
        </p:nvSpPr>
        <p:spPr bwMode="blackGray">
          <a:xfrm>
            <a:off x="5360861" y="2889647"/>
            <a:ext cx="104765" cy="104775"/>
          </a:xfrm>
          <a:custGeom>
            <a:avLst/>
            <a:gdLst>
              <a:gd name="T0" fmla="*/ 139811 w 72"/>
              <a:gd name="T1" fmla="*/ 69906 h 72"/>
              <a:gd name="T2" fmla="*/ 139811 w 72"/>
              <a:gd name="T3" fmla="*/ 69906 h 72"/>
              <a:gd name="T4" fmla="*/ 69906 w 72"/>
              <a:gd name="T5" fmla="*/ 139811 h 72"/>
              <a:gd name="T6" fmla="*/ 0 w 72"/>
              <a:gd name="T7" fmla="*/ 69906 h 72"/>
              <a:gd name="T8" fmla="*/ 69906 w 72"/>
              <a:gd name="T9" fmla="*/ 0 h 72"/>
              <a:gd name="T10" fmla="*/ 139811 w 72"/>
              <a:gd name="T11" fmla="*/ 69906 h 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2" h="72">
                <a:moveTo>
                  <a:pt x="72" y="36"/>
                </a:moveTo>
                <a:lnTo>
                  <a:pt x="72" y="36"/>
                </a:lnTo>
                <a:cubicBezTo>
                  <a:pt x="72" y="56"/>
                  <a:pt x="56" y="72"/>
                  <a:pt x="36" y="72"/>
                </a:cubicBezTo>
                <a:cubicBezTo>
                  <a:pt x="16" y="72"/>
                  <a:pt x="0" y="56"/>
                  <a:pt x="0" y="36"/>
                </a:cubicBezTo>
                <a:cubicBezTo>
                  <a:pt x="0" y="16"/>
                  <a:pt x="16" y="0"/>
                  <a:pt x="36" y="0"/>
                </a:cubicBezTo>
                <a:cubicBezTo>
                  <a:pt x="56" y="0"/>
                  <a:pt x="72" y="16"/>
                  <a:pt x="72" y="36"/>
                </a:cubicBezTo>
                <a:close/>
              </a:path>
            </a:pathLst>
          </a:custGeom>
          <a:solidFill>
            <a:srgbClr val="F8AF0B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16431" name="Freeform 208"/>
          <p:cNvSpPr>
            <a:spLocks/>
          </p:cNvSpPr>
          <p:nvPr/>
        </p:nvSpPr>
        <p:spPr bwMode="blackGray">
          <a:xfrm>
            <a:off x="5522770" y="2889647"/>
            <a:ext cx="103574" cy="104775"/>
          </a:xfrm>
          <a:custGeom>
            <a:avLst/>
            <a:gdLst>
              <a:gd name="T0" fmla="*/ 138324 w 71"/>
              <a:gd name="T1" fmla="*/ 69906 h 72"/>
              <a:gd name="T2" fmla="*/ 138324 w 71"/>
              <a:gd name="T3" fmla="*/ 69906 h 72"/>
              <a:gd name="T4" fmla="*/ 70136 w 71"/>
              <a:gd name="T5" fmla="*/ 139811 h 72"/>
              <a:gd name="T6" fmla="*/ 0 w 71"/>
              <a:gd name="T7" fmla="*/ 69906 h 72"/>
              <a:gd name="T8" fmla="*/ 70136 w 71"/>
              <a:gd name="T9" fmla="*/ 0 h 72"/>
              <a:gd name="T10" fmla="*/ 138324 w 71"/>
              <a:gd name="T11" fmla="*/ 69906 h 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1" h="72">
                <a:moveTo>
                  <a:pt x="71" y="36"/>
                </a:moveTo>
                <a:lnTo>
                  <a:pt x="71" y="36"/>
                </a:lnTo>
                <a:cubicBezTo>
                  <a:pt x="71" y="56"/>
                  <a:pt x="55" y="72"/>
                  <a:pt x="36" y="72"/>
                </a:cubicBezTo>
                <a:cubicBezTo>
                  <a:pt x="16" y="72"/>
                  <a:pt x="0" y="56"/>
                  <a:pt x="0" y="36"/>
                </a:cubicBezTo>
                <a:cubicBezTo>
                  <a:pt x="0" y="16"/>
                  <a:pt x="16" y="0"/>
                  <a:pt x="36" y="0"/>
                </a:cubicBezTo>
                <a:cubicBezTo>
                  <a:pt x="55" y="0"/>
                  <a:pt x="71" y="16"/>
                  <a:pt x="71" y="36"/>
                </a:cubicBezTo>
                <a:close/>
              </a:path>
            </a:pathLst>
          </a:custGeom>
          <a:solidFill>
            <a:srgbClr val="F8AF0B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16432" name="Freeform 209"/>
          <p:cNvSpPr>
            <a:spLocks/>
          </p:cNvSpPr>
          <p:nvPr/>
        </p:nvSpPr>
        <p:spPr bwMode="blackGray">
          <a:xfrm>
            <a:off x="5683488" y="2889647"/>
            <a:ext cx="104765" cy="104775"/>
          </a:xfrm>
          <a:custGeom>
            <a:avLst/>
            <a:gdLst>
              <a:gd name="T0" fmla="*/ 139811 w 71"/>
              <a:gd name="T1" fmla="*/ 69906 h 72"/>
              <a:gd name="T2" fmla="*/ 139811 w 71"/>
              <a:gd name="T3" fmla="*/ 69906 h 72"/>
              <a:gd name="T4" fmla="*/ 68921 w 71"/>
              <a:gd name="T5" fmla="*/ 139811 h 72"/>
              <a:gd name="T6" fmla="*/ 0 w 71"/>
              <a:gd name="T7" fmla="*/ 69906 h 72"/>
              <a:gd name="T8" fmla="*/ 68921 w 71"/>
              <a:gd name="T9" fmla="*/ 0 h 72"/>
              <a:gd name="T10" fmla="*/ 139811 w 71"/>
              <a:gd name="T11" fmla="*/ 69906 h 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1" h="72">
                <a:moveTo>
                  <a:pt x="71" y="36"/>
                </a:moveTo>
                <a:lnTo>
                  <a:pt x="71" y="36"/>
                </a:lnTo>
                <a:cubicBezTo>
                  <a:pt x="71" y="56"/>
                  <a:pt x="55" y="72"/>
                  <a:pt x="35" y="72"/>
                </a:cubicBezTo>
                <a:cubicBezTo>
                  <a:pt x="16" y="72"/>
                  <a:pt x="0" y="56"/>
                  <a:pt x="0" y="36"/>
                </a:cubicBezTo>
                <a:cubicBezTo>
                  <a:pt x="0" y="16"/>
                  <a:pt x="16" y="0"/>
                  <a:pt x="35" y="0"/>
                </a:cubicBezTo>
                <a:cubicBezTo>
                  <a:pt x="55" y="0"/>
                  <a:pt x="71" y="16"/>
                  <a:pt x="71" y="36"/>
                </a:cubicBezTo>
                <a:close/>
              </a:path>
            </a:pathLst>
          </a:custGeom>
          <a:solidFill>
            <a:srgbClr val="F8AF0B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16433" name="Freeform 210"/>
          <p:cNvSpPr>
            <a:spLocks/>
          </p:cNvSpPr>
          <p:nvPr/>
        </p:nvSpPr>
        <p:spPr bwMode="blackGray">
          <a:xfrm>
            <a:off x="5844208" y="2889647"/>
            <a:ext cx="105955" cy="104775"/>
          </a:xfrm>
          <a:custGeom>
            <a:avLst/>
            <a:gdLst>
              <a:gd name="T0" fmla="*/ 141298 w 72"/>
              <a:gd name="T1" fmla="*/ 69906 h 72"/>
              <a:gd name="T2" fmla="*/ 141298 w 72"/>
              <a:gd name="T3" fmla="*/ 69906 h 72"/>
              <a:gd name="T4" fmla="*/ 70649 w 72"/>
              <a:gd name="T5" fmla="*/ 139811 h 72"/>
              <a:gd name="T6" fmla="*/ 0 w 72"/>
              <a:gd name="T7" fmla="*/ 69906 h 72"/>
              <a:gd name="T8" fmla="*/ 70649 w 72"/>
              <a:gd name="T9" fmla="*/ 0 h 72"/>
              <a:gd name="T10" fmla="*/ 141298 w 72"/>
              <a:gd name="T11" fmla="*/ 69906 h 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2" h="72">
                <a:moveTo>
                  <a:pt x="72" y="36"/>
                </a:moveTo>
                <a:lnTo>
                  <a:pt x="72" y="36"/>
                </a:lnTo>
                <a:cubicBezTo>
                  <a:pt x="72" y="56"/>
                  <a:pt x="56" y="72"/>
                  <a:pt x="36" y="72"/>
                </a:cubicBezTo>
                <a:cubicBezTo>
                  <a:pt x="16" y="72"/>
                  <a:pt x="0" y="56"/>
                  <a:pt x="0" y="36"/>
                </a:cubicBezTo>
                <a:cubicBezTo>
                  <a:pt x="0" y="16"/>
                  <a:pt x="16" y="0"/>
                  <a:pt x="36" y="0"/>
                </a:cubicBezTo>
                <a:cubicBezTo>
                  <a:pt x="56" y="0"/>
                  <a:pt x="72" y="16"/>
                  <a:pt x="72" y="36"/>
                </a:cubicBezTo>
                <a:close/>
              </a:path>
            </a:pathLst>
          </a:custGeom>
          <a:solidFill>
            <a:srgbClr val="F8AF0B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16434" name="Freeform 211"/>
          <p:cNvSpPr>
            <a:spLocks/>
          </p:cNvSpPr>
          <p:nvPr/>
        </p:nvSpPr>
        <p:spPr bwMode="blackGray">
          <a:xfrm>
            <a:off x="6006117" y="2889647"/>
            <a:ext cx="104765" cy="104775"/>
          </a:xfrm>
          <a:custGeom>
            <a:avLst/>
            <a:gdLst>
              <a:gd name="T0" fmla="*/ 139811 w 71"/>
              <a:gd name="T1" fmla="*/ 69906 h 72"/>
              <a:gd name="T2" fmla="*/ 139811 w 71"/>
              <a:gd name="T3" fmla="*/ 69906 h 72"/>
              <a:gd name="T4" fmla="*/ 68921 w 71"/>
              <a:gd name="T5" fmla="*/ 139811 h 72"/>
              <a:gd name="T6" fmla="*/ 0 w 71"/>
              <a:gd name="T7" fmla="*/ 69906 h 72"/>
              <a:gd name="T8" fmla="*/ 68921 w 71"/>
              <a:gd name="T9" fmla="*/ 0 h 72"/>
              <a:gd name="T10" fmla="*/ 139811 w 71"/>
              <a:gd name="T11" fmla="*/ 69906 h 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1" h="72">
                <a:moveTo>
                  <a:pt x="71" y="36"/>
                </a:moveTo>
                <a:lnTo>
                  <a:pt x="71" y="36"/>
                </a:lnTo>
                <a:cubicBezTo>
                  <a:pt x="71" y="56"/>
                  <a:pt x="55" y="72"/>
                  <a:pt x="35" y="72"/>
                </a:cubicBezTo>
                <a:cubicBezTo>
                  <a:pt x="16" y="72"/>
                  <a:pt x="0" y="56"/>
                  <a:pt x="0" y="36"/>
                </a:cubicBezTo>
                <a:cubicBezTo>
                  <a:pt x="0" y="16"/>
                  <a:pt x="16" y="0"/>
                  <a:pt x="35" y="0"/>
                </a:cubicBezTo>
                <a:cubicBezTo>
                  <a:pt x="55" y="0"/>
                  <a:pt x="71" y="16"/>
                  <a:pt x="71" y="36"/>
                </a:cubicBezTo>
                <a:close/>
              </a:path>
            </a:pathLst>
          </a:custGeom>
          <a:solidFill>
            <a:srgbClr val="F8AF0B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16435" name="Freeform 212"/>
          <p:cNvSpPr>
            <a:spLocks/>
          </p:cNvSpPr>
          <p:nvPr/>
        </p:nvSpPr>
        <p:spPr bwMode="blackGray">
          <a:xfrm>
            <a:off x="5360861" y="3871913"/>
            <a:ext cx="104765" cy="103585"/>
          </a:xfrm>
          <a:custGeom>
            <a:avLst/>
            <a:gdLst>
              <a:gd name="T0" fmla="*/ 139811 w 72"/>
              <a:gd name="T1" fmla="*/ 70136 h 71"/>
              <a:gd name="T2" fmla="*/ 139811 w 72"/>
              <a:gd name="T3" fmla="*/ 70136 h 71"/>
              <a:gd name="T4" fmla="*/ 69906 w 72"/>
              <a:gd name="T5" fmla="*/ 138324 h 71"/>
              <a:gd name="T6" fmla="*/ 0 w 72"/>
              <a:gd name="T7" fmla="*/ 70136 h 71"/>
              <a:gd name="T8" fmla="*/ 69906 w 72"/>
              <a:gd name="T9" fmla="*/ 0 h 71"/>
              <a:gd name="T10" fmla="*/ 139811 w 72"/>
              <a:gd name="T11" fmla="*/ 70136 h 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2" h="71">
                <a:moveTo>
                  <a:pt x="72" y="36"/>
                </a:moveTo>
                <a:lnTo>
                  <a:pt x="72" y="36"/>
                </a:lnTo>
                <a:cubicBezTo>
                  <a:pt x="72" y="55"/>
                  <a:pt x="56" y="71"/>
                  <a:pt x="36" y="71"/>
                </a:cubicBezTo>
                <a:cubicBezTo>
                  <a:pt x="16" y="71"/>
                  <a:pt x="0" y="55"/>
                  <a:pt x="0" y="36"/>
                </a:cubicBezTo>
                <a:cubicBezTo>
                  <a:pt x="0" y="16"/>
                  <a:pt x="16" y="0"/>
                  <a:pt x="36" y="0"/>
                </a:cubicBezTo>
                <a:cubicBezTo>
                  <a:pt x="56" y="0"/>
                  <a:pt x="72" y="16"/>
                  <a:pt x="72" y="36"/>
                </a:cubicBezTo>
                <a:close/>
              </a:path>
            </a:pathLst>
          </a:custGeom>
          <a:solidFill>
            <a:srgbClr val="60BCAE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16436" name="Freeform 213"/>
          <p:cNvSpPr>
            <a:spLocks/>
          </p:cNvSpPr>
          <p:nvPr/>
        </p:nvSpPr>
        <p:spPr bwMode="blackGray">
          <a:xfrm>
            <a:off x="5522770" y="3871913"/>
            <a:ext cx="103574" cy="103585"/>
          </a:xfrm>
          <a:custGeom>
            <a:avLst/>
            <a:gdLst>
              <a:gd name="T0" fmla="*/ 138324 w 71"/>
              <a:gd name="T1" fmla="*/ 70136 h 71"/>
              <a:gd name="T2" fmla="*/ 138324 w 71"/>
              <a:gd name="T3" fmla="*/ 70136 h 71"/>
              <a:gd name="T4" fmla="*/ 70136 w 71"/>
              <a:gd name="T5" fmla="*/ 138324 h 71"/>
              <a:gd name="T6" fmla="*/ 0 w 71"/>
              <a:gd name="T7" fmla="*/ 70136 h 71"/>
              <a:gd name="T8" fmla="*/ 70136 w 71"/>
              <a:gd name="T9" fmla="*/ 0 h 71"/>
              <a:gd name="T10" fmla="*/ 138324 w 71"/>
              <a:gd name="T11" fmla="*/ 70136 h 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1" h="71">
                <a:moveTo>
                  <a:pt x="71" y="36"/>
                </a:moveTo>
                <a:lnTo>
                  <a:pt x="71" y="36"/>
                </a:lnTo>
                <a:cubicBezTo>
                  <a:pt x="71" y="55"/>
                  <a:pt x="55" y="71"/>
                  <a:pt x="36" y="71"/>
                </a:cubicBezTo>
                <a:cubicBezTo>
                  <a:pt x="16" y="71"/>
                  <a:pt x="0" y="55"/>
                  <a:pt x="0" y="36"/>
                </a:cubicBezTo>
                <a:cubicBezTo>
                  <a:pt x="0" y="16"/>
                  <a:pt x="16" y="0"/>
                  <a:pt x="36" y="0"/>
                </a:cubicBezTo>
                <a:cubicBezTo>
                  <a:pt x="55" y="0"/>
                  <a:pt x="71" y="16"/>
                  <a:pt x="71" y="36"/>
                </a:cubicBezTo>
                <a:close/>
              </a:path>
            </a:pathLst>
          </a:custGeom>
          <a:solidFill>
            <a:srgbClr val="60BCAE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16437" name="Freeform 214"/>
          <p:cNvSpPr>
            <a:spLocks/>
          </p:cNvSpPr>
          <p:nvPr/>
        </p:nvSpPr>
        <p:spPr bwMode="blackGray">
          <a:xfrm>
            <a:off x="5683488" y="3871913"/>
            <a:ext cx="104765" cy="103585"/>
          </a:xfrm>
          <a:custGeom>
            <a:avLst/>
            <a:gdLst>
              <a:gd name="T0" fmla="*/ 139811 w 71"/>
              <a:gd name="T1" fmla="*/ 70136 h 71"/>
              <a:gd name="T2" fmla="*/ 139811 w 71"/>
              <a:gd name="T3" fmla="*/ 70136 h 71"/>
              <a:gd name="T4" fmla="*/ 68921 w 71"/>
              <a:gd name="T5" fmla="*/ 138324 h 71"/>
              <a:gd name="T6" fmla="*/ 0 w 71"/>
              <a:gd name="T7" fmla="*/ 70136 h 71"/>
              <a:gd name="T8" fmla="*/ 68921 w 71"/>
              <a:gd name="T9" fmla="*/ 0 h 71"/>
              <a:gd name="T10" fmla="*/ 139811 w 71"/>
              <a:gd name="T11" fmla="*/ 70136 h 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1" h="71">
                <a:moveTo>
                  <a:pt x="71" y="36"/>
                </a:moveTo>
                <a:lnTo>
                  <a:pt x="71" y="36"/>
                </a:lnTo>
                <a:cubicBezTo>
                  <a:pt x="71" y="55"/>
                  <a:pt x="55" y="71"/>
                  <a:pt x="35" y="71"/>
                </a:cubicBezTo>
                <a:cubicBezTo>
                  <a:pt x="16" y="71"/>
                  <a:pt x="0" y="55"/>
                  <a:pt x="0" y="36"/>
                </a:cubicBezTo>
                <a:cubicBezTo>
                  <a:pt x="0" y="16"/>
                  <a:pt x="16" y="0"/>
                  <a:pt x="35" y="0"/>
                </a:cubicBezTo>
                <a:cubicBezTo>
                  <a:pt x="55" y="0"/>
                  <a:pt x="71" y="16"/>
                  <a:pt x="71" y="36"/>
                </a:cubicBezTo>
                <a:close/>
              </a:path>
            </a:pathLst>
          </a:custGeom>
          <a:solidFill>
            <a:srgbClr val="60BCAE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16438" name="Freeform 215"/>
          <p:cNvSpPr>
            <a:spLocks/>
          </p:cNvSpPr>
          <p:nvPr/>
        </p:nvSpPr>
        <p:spPr bwMode="blackGray">
          <a:xfrm>
            <a:off x="5844208" y="3871913"/>
            <a:ext cx="105955" cy="103585"/>
          </a:xfrm>
          <a:custGeom>
            <a:avLst/>
            <a:gdLst>
              <a:gd name="T0" fmla="*/ 141298 w 72"/>
              <a:gd name="T1" fmla="*/ 70136 h 71"/>
              <a:gd name="T2" fmla="*/ 141298 w 72"/>
              <a:gd name="T3" fmla="*/ 70136 h 71"/>
              <a:gd name="T4" fmla="*/ 70649 w 72"/>
              <a:gd name="T5" fmla="*/ 138324 h 71"/>
              <a:gd name="T6" fmla="*/ 0 w 72"/>
              <a:gd name="T7" fmla="*/ 70136 h 71"/>
              <a:gd name="T8" fmla="*/ 70649 w 72"/>
              <a:gd name="T9" fmla="*/ 0 h 71"/>
              <a:gd name="T10" fmla="*/ 141298 w 72"/>
              <a:gd name="T11" fmla="*/ 70136 h 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2" h="71">
                <a:moveTo>
                  <a:pt x="72" y="36"/>
                </a:moveTo>
                <a:lnTo>
                  <a:pt x="72" y="36"/>
                </a:lnTo>
                <a:cubicBezTo>
                  <a:pt x="72" y="55"/>
                  <a:pt x="56" y="71"/>
                  <a:pt x="36" y="71"/>
                </a:cubicBezTo>
                <a:cubicBezTo>
                  <a:pt x="16" y="71"/>
                  <a:pt x="0" y="55"/>
                  <a:pt x="0" y="36"/>
                </a:cubicBezTo>
                <a:cubicBezTo>
                  <a:pt x="0" y="16"/>
                  <a:pt x="16" y="0"/>
                  <a:pt x="36" y="0"/>
                </a:cubicBezTo>
                <a:cubicBezTo>
                  <a:pt x="56" y="0"/>
                  <a:pt x="72" y="16"/>
                  <a:pt x="72" y="36"/>
                </a:cubicBezTo>
                <a:close/>
              </a:path>
            </a:pathLst>
          </a:custGeom>
          <a:solidFill>
            <a:srgbClr val="60BCAE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16439" name="Freeform 216"/>
          <p:cNvSpPr>
            <a:spLocks/>
          </p:cNvSpPr>
          <p:nvPr/>
        </p:nvSpPr>
        <p:spPr bwMode="blackGray">
          <a:xfrm>
            <a:off x="6006117" y="3871913"/>
            <a:ext cx="104765" cy="103585"/>
          </a:xfrm>
          <a:custGeom>
            <a:avLst/>
            <a:gdLst>
              <a:gd name="T0" fmla="*/ 139811 w 71"/>
              <a:gd name="T1" fmla="*/ 70136 h 71"/>
              <a:gd name="T2" fmla="*/ 139811 w 71"/>
              <a:gd name="T3" fmla="*/ 70136 h 71"/>
              <a:gd name="T4" fmla="*/ 68921 w 71"/>
              <a:gd name="T5" fmla="*/ 138324 h 71"/>
              <a:gd name="T6" fmla="*/ 0 w 71"/>
              <a:gd name="T7" fmla="*/ 70136 h 71"/>
              <a:gd name="T8" fmla="*/ 68921 w 71"/>
              <a:gd name="T9" fmla="*/ 0 h 71"/>
              <a:gd name="T10" fmla="*/ 139811 w 71"/>
              <a:gd name="T11" fmla="*/ 70136 h 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1" h="71">
                <a:moveTo>
                  <a:pt x="71" y="36"/>
                </a:moveTo>
                <a:lnTo>
                  <a:pt x="71" y="36"/>
                </a:lnTo>
                <a:cubicBezTo>
                  <a:pt x="71" y="55"/>
                  <a:pt x="55" y="71"/>
                  <a:pt x="35" y="71"/>
                </a:cubicBezTo>
                <a:cubicBezTo>
                  <a:pt x="16" y="71"/>
                  <a:pt x="0" y="55"/>
                  <a:pt x="0" y="36"/>
                </a:cubicBezTo>
                <a:cubicBezTo>
                  <a:pt x="0" y="16"/>
                  <a:pt x="16" y="0"/>
                  <a:pt x="35" y="0"/>
                </a:cubicBezTo>
                <a:cubicBezTo>
                  <a:pt x="55" y="0"/>
                  <a:pt x="71" y="16"/>
                  <a:pt x="71" y="36"/>
                </a:cubicBezTo>
                <a:close/>
              </a:path>
            </a:pathLst>
          </a:custGeom>
          <a:solidFill>
            <a:srgbClr val="60BCAE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16440" name="TextBox 84"/>
          <p:cNvSpPr txBox="1">
            <a:spLocks noChangeArrowheads="1"/>
          </p:cNvSpPr>
          <p:nvPr/>
        </p:nvSpPr>
        <p:spPr bwMode="blackGray">
          <a:xfrm>
            <a:off x="5449196" y="4652963"/>
            <a:ext cx="118051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435464"/>
                </a:solidFill>
              </a:rPr>
              <a:t>Automation</a:t>
            </a:r>
          </a:p>
          <a:p>
            <a:pPr algn="ctr" eaLnBrk="1" hangingPunct="1"/>
            <a:r>
              <a:rPr lang="en-US" sz="1800">
                <a:solidFill>
                  <a:srgbClr val="435464"/>
                </a:solidFill>
              </a:rPr>
              <a:t>Server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blackGray">
          <a:xfrm>
            <a:off x="7960932" y="5235179"/>
            <a:ext cx="66906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435464"/>
                </a:solidFill>
              </a:rPr>
              <a:t>Nodes</a:t>
            </a:r>
          </a:p>
        </p:txBody>
      </p:sp>
      <p:sp>
        <p:nvSpPr>
          <p:cNvPr id="16442" name="TextBox 2"/>
          <p:cNvSpPr txBox="1">
            <a:spLocks noChangeArrowheads="1"/>
          </p:cNvSpPr>
          <p:nvPr/>
        </p:nvSpPr>
        <p:spPr bwMode="auto">
          <a:xfrm>
            <a:off x="5200143" y="2370535"/>
            <a:ext cx="1154793" cy="27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</a:rPr>
              <a:t>Policy</a:t>
            </a:r>
          </a:p>
        </p:txBody>
      </p:sp>
      <p:sp>
        <p:nvSpPr>
          <p:cNvPr id="16443" name="TextBox 88"/>
          <p:cNvSpPr txBox="1">
            <a:spLocks noChangeArrowheads="1"/>
          </p:cNvSpPr>
          <p:nvPr/>
        </p:nvSpPr>
        <p:spPr bwMode="auto">
          <a:xfrm>
            <a:off x="5200143" y="3377804"/>
            <a:ext cx="1154793" cy="27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23900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</a:rPr>
              <a:t>State</a:t>
            </a:r>
          </a:p>
        </p:txBody>
      </p:sp>
      <p:sp>
        <p:nvSpPr>
          <p:cNvPr id="16444" name="Freeform 90"/>
          <p:cNvSpPr>
            <a:spLocks/>
          </p:cNvSpPr>
          <p:nvPr/>
        </p:nvSpPr>
        <p:spPr bwMode="blackGray">
          <a:xfrm rot="10800000">
            <a:off x="2928651" y="3963591"/>
            <a:ext cx="1176223" cy="71438"/>
          </a:xfrm>
          <a:custGeom>
            <a:avLst/>
            <a:gdLst>
              <a:gd name="T0" fmla="*/ 1569150 w 693"/>
              <a:gd name="T1" fmla="*/ 94474 h 43"/>
              <a:gd name="T2" fmla="*/ 1569150 w 693"/>
              <a:gd name="T3" fmla="*/ 94474 h 43"/>
              <a:gd name="T4" fmla="*/ 0 w 693"/>
              <a:gd name="T5" fmla="*/ 94474 h 43"/>
              <a:gd name="T6" fmla="*/ 0 w 693"/>
              <a:gd name="T7" fmla="*/ 39547 h 43"/>
              <a:gd name="T8" fmla="*/ 43021 w 693"/>
              <a:gd name="T9" fmla="*/ 0 h 43"/>
              <a:gd name="T10" fmla="*/ 1526129 w 693"/>
              <a:gd name="T11" fmla="*/ 0 h 43"/>
              <a:gd name="T12" fmla="*/ 1569150 w 693"/>
              <a:gd name="T13" fmla="*/ 39547 h 43"/>
              <a:gd name="T14" fmla="*/ 1569150 w 693"/>
              <a:gd name="T15" fmla="*/ 94474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93" h="43">
                <a:moveTo>
                  <a:pt x="693" y="43"/>
                </a:moveTo>
                <a:lnTo>
                  <a:pt x="693" y="43"/>
                </a:lnTo>
                <a:lnTo>
                  <a:pt x="0" y="43"/>
                </a:lnTo>
                <a:lnTo>
                  <a:pt x="0" y="18"/>
                </a:lnTo>
                <a:lnTo>
                  <a:pt x="19" y="0"/>
                </a:lnTo>
                <a:lnTo>
                  <a:pt x="674" y="0"/>
                </a:lnTo>
                <a:lnTo>
                  <a:pt x="693" y="18"/>
                </a:lnTo>
                <a:lnTo>
                  <a:pt x="693" y="43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4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25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accel="18000" decel="6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39" grpId="0" animBg="1"/>
      <p:bldP spid="140" grpId="0" animBg="1"/>
      <p:bldP spid="222" grpId="0" animBg="1"/>
      <p:bldP spid="223" grpId="0" animBg="1"/>
      <p:bldP spid="227" grpId="0" animBg="1"/>
      <p:bldP spid="228" grpId="0" animBg="1"/>
      <p:bldP spid="232" grpId="0" animBg="1"/>
      <p:bldP spid="233" grpId="0" animBg="1"/>
      <p:bldP spid="8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2600" dirty="0" err="1"/>
              <a:t>kitchen@localhost's</a:t>
            </a:r>
            <a:r>
              <a:rPr lang="en-US" sz="2600" dirty="0"/>
              <a:t> password</a:t>
            </a:r>
            <a:r>
              <a:rPr lang="en-US" sz="2600" dirty="0" smtClean="0"/>
              <a:t>:</a:t>
            </a:r>
            <a:endParaRPr lang="en-US" sz="2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inspect the test node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kitchen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6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curl: (7) couldn't connect to host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inspect the test node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curl http://</a:t>
            </a:r>
            <a:r>
              <a:rPr lang="en-US" dirty="0" err="1" smtClean="0"/>
              <a:t>localhost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8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Serverspec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Write tests to verify your servers</a:t>
            </a:r>
          </a:p>
          <a:p>
            <a:r>
              <a:rPr lang="en-US" dirty="0" smtClean="0"/>
              <a:t>Not dependent on Chef</a:t>
            </a:r>
          </a:p>
          <a:p>
            <a:r>
              <a:rPr lang="en-US" dirty="0" smtClean="0"/>
              <a:t>Defines many resource types</a:t>
            </a:r>
          </a:p>
          <a:p>
            <a:pPr lvl="1"/>
            <a:r>
              <a:rPr lang="en-US" dirty="0" smtClean="0"/>
              <a:t>package, service, user, etc.</a:t>
            </a:r>
          </a:p>
          <a:p>
            <a:r>
              <a:rPr lang="en-US" dirty="0" smtClean="0"/>
              <a:t>Works well with Test Kitchen</a:t>
            </a:r>
          </a:p>
          <a:p>
            <a:r>
              <a:rPr lang="en-US" dirty="0">
                <a:hlinkClick r:id="rId2"/>
              </a:rPr>
              <a:t>http://serverspec.org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0" y="3381375"/>
            <a:ext cx="330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1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to the proper directory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cd ~/chef-repo/cookbooks/apache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3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location for tests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 Kitchen will look in the </a:t>
            </a:r>
            <a:r>
              <a:rPr lang="en-US" dirty="0" smtClean="0">
                <a:latin typeface="Courier New"/>
                <a:cs typeface="Courier New"/>
              </a:rPr>
              <a:t>test/integration</a:t>
            </a:r>
            <a:r>
              <a:rPr lang="en-US" dirty="0" smtClean="0"/>
              <a:t> directory for test-related files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1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</a:t>
            </a:r>
            <a:r>
              <a:rPr lang="en-US" dirty="0" err="1" smtClean="0"/>
              <a:t>Serverspec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204A87"/>
                </a:solidFill>
              </a:rPr>
              <a:t>require </a:t>
            </a:r>
            <a:r>
              <a:rPr lang="en-US" dirty="0">
                <a:solidFill>
                  <a:srgbClr val="4E9A06"/>
                </a:solidFill>
              </a:rPr>
              <a:t>'</a:t>
            </a:r>
            <a:r>
              <a:rPr lang="en-US" dirty="0" err="1">
                <a:solidFill>
                  <a:srgbClr val="4E9A06"/>
                </a:solidFill>
              </a:rPr>
              <a:t>spec_helper</a:t>
            </a:r>
            <a:r>
              <a:rPr lang="en-US" dirty="0">
                <a:solidFill>
                  <a:srgbClr val="4E9A06"/>
                </a:solidFill>
              </a:rPr>
              <a:t>'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describe </a:t>
            </a:r>
            <a:r>
              <a:rPr lang="en-US" dirty="0">
                <a:solidFill>
                  <a:srgbClr val="4E9A06"/>
                </a:solidFill>
              </a:rPr>
              <a:t>'apache::default' </a:t>
            </a:r>
            <a:r>
              <a:rPr lang="en-US" b="1" dirty="0">
                <a:solidFill>
                  <a:srgbClr val="204A87"/>
                </a:solidFill>
              </a:rPr>
              <a:t>do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i="1" dirty="0">
                <a:solidFill>
                  <a:srgbClr val="8F5902"/>
                </a:solidFill>
              </a:rPr>
              <a:t># </a:t>
            </a:r>
            <a:r>
              <a:rPr lang="en-US" i="1" dirty="0" err="1">
                <a:solidFill>
                  <a:srgbClr val="8F5902"/>
                </a:solidFill>
              </a:rPr>
              <a:t>Serverspec</a:t>
            </a:r>
            <a:r>
              <a:rPr lang="en-US" i="1" dirty="0">
                <a:solidFill>
                  <a:srgbClr val="8F5902"/>
                </a:solidFill>
              </a:rPr>
              <a:t> examples can be found at</a:t>
            </a:r>
          </a:p>
          <a:p>
            <a:r>
              <a:rPr lang="en-US" dirty="0"/>
              <a:t>  </a:t>
            </a:r>
            <a:r>
              <a:rPr lang="en-US" i="1" dirty="0">
                <a:solidFill>
                  <a:srgbClr val="8F5902"/>
                </a:solidFill>
              </a:rPr>
              <a:t># http://</a:t>
            </a:r>
            <a:r>
              <a:rPr lang="en-US" i="1" dirty="0" err="1">
                <a:solidFill>
                  <a:srgbClr val="8F5902"/>
                </a:solidFill>
              </a:rPr>
              <a:t>serverspec.org</a:t>
            </a:r>
            <a:r>
              <a:rPr lang="en-US" i="1" dirty="0">
                <a:solidFill>
                  <a:srgbClr val="8F5902"/>
                </a:solidFill>
              </a:rPr>
              <a:t>/</a:t>
            </a:r>
            <a:r>
              <a:rPr lang="en-US" i="1" dirty="0" err="1">
                <a:solidFill>
                  <a:srgbClr val="8F5902"/>
                </a:solidFill>
              </a:rPr>
              <a:t>resource_types.html</a:t>
            </a:r>
            <a:endParaRPr lang="en-US" i="1" dirty="0">
              <a:solidFill>
                <a:srgbClr val="8F5902"/>
              </a:solidFill>
            </a:endParaRP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0000"/>
                </a:solidFill>
              </a:rPr>
              <a:t>it </a:t>
            </a:r>
            <a:r>
              <a:rPr lang="en-US" dirty="0">
                <a:solidFill>
                  <a:srgbClr val="4E9A06"/>
                </a:solidFill>
              </a:rPr>
              <a:t>'does something' </a:t>
            </a:r>
            <a:r>
              <a:rPr lang="en-US" b="1" dirty="0">
                <a:solidFill>
                  <a:srgbClr val="204A87"/>
                </a:solidFill>
              </a:rPr>
              <a:t>do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00"/>
                </a:solidFill>
              </a:rPr>
              <a:t>skip </a:t>
            </a:r>
            <a:r>
              <a:rPr lang="en-US" dirty="0">
                <a:solidFill>
                  <a:srgbClr val="4E9A06"/>
                </a:solidFill>
              </a:rPr>
              <a:t>'Replace this with meaningful tests'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204A87"/>
                </a:solidFill>
              </a:rPr>
              <a:t>end</a:t>
            </a:r>
          </a:p>
          <a:p>
            <a:endParaRPr lang="en-US" dirty="0"/>
          </a:p>
          <a:p>
            <a:r>
              <a:rPr lang="en-US" b="1" dirty="0">
                <a:solidFill>
                  <a:srgbClr val="204A87"/>
                </a:solidFill>
              </a:rPr>
              <a:t>end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test/integration</a:t>
            </a:r>
            <a:r>
              <a:rPr lang="en-US" dirty="0" smtClean="0"/>
              <a:t>/default/</a:t>
            </a:r>
            <a:r>
              <a:rPr lang="en-US" dirty="0" err="1" smtClean="0"/>
              <a:t>serverspec</a:t>
            </a:r>
            <a:r>
              <a:rPr lang="en-US" dirty="0" smtClean="0"/>
              <a:t>/</a:t>
            </a:r>
            <a:r>
              <a:rPr lang="en-US" dirty="0" err="1" smtClean="0"/>
              <a:t>default_spec.rb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6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Expectation Form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describe "</a:t>
            </a:r>
            <a:r>
              <a:rPr lang="en-US" dirty="0" smtClean="0"/>
              <a:t>&lt;subject&gt;</a:t>
            </a:r>
            <a:r>
              <a:rPr lang="en-US" dirty="0"/>
              <a:t>" </a:t>
            </a:r>
            <a:r>
              <a:rPr lang="en-US" b="1" dirty="0"/>
              <a:t>do</a:t>
            </a:r>
          </a:p>
          <a:p>
            <a:r>
              <a:rPr lang="en-US" dirty="0"/>
              <a:t>  it "&lt;description&gt;" </a:t>
            </a:r>
            <a:r>
              <a:rPr lang="en-US" b="1" dirty="0"/>
              <a:t>do</a:t>
            </a:r>
          </a:p>
          <a:p>
            <a:r>
              <a:rPr lang="en-US" dirty="0"/>
              <a:t>    expect</a:t>
            </a:r>
            <a:r>
              <a:rPr lang="en-US" b="1" dirty="0"/>
              <a:t>(thing)</a:t>
            </a:r>
            <a:r>
              <a:rPr lang="en-US" dirty="0"/>
              <a:t>.to </a:t>
            </a:r>
            <a:r>
              <a:rPr lang="en-US" dirty="0" err="1"/>
              <a:t>eq</a:t>
            </a:r>
            <a:r>
              <a:rPr lang="en-US" dirty="0"/>
              <a:t> result</a:t>
            </a:r>
          </a:p>
          <a:p>
            <a:r>
              <a:rPr lang="en-US" dirty="0"/>
              <a:t>  </a:t>
            </a:r>
            <a:r>
              <a:rPr lang="en-US" b="1" dirty="0"/>
              <a:t>end</a:t>
            </a:r>
          </a:p>
          <a:p>
            <a:r>
              <a:rPr lang="en-US" b="1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3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 apache::default</a:t>
            </a:r>
          </a:p>
          <a:p>
            <a:r>
              <a:rPr lang="en-US" dirty="0"/>
              <a:t>         does something (PENDING: Replace this with meaningful tests)</a:t>
            </a:r>
          </a:p>
          <a:p>
            <a:endParaRPr lang="en-US" dirty="0"/>
          </a:p>
          <a:p>
            <a:r>
              <a:rPr lang="en-US" dirty="0"/>
              <a:t>       Pending: (Failures listed here are expected and do not affect your suite's status)</a:t>
            </a:r>
          </a:p>
          <a:p>
            <a:endParaRPr lang="en-US" dirty="0"/>
          </a:p>
          <a:p>
            <a:r>
              <a:rPr lang="en-US" dirty="0"/>
              <a:t>         1) apache::default does something</a:t>
            </a:r>
          </a:p>
          <a:p>
            <a:r>
              <a:rPr lang="en-US" dirty="0"/>
              <a:t>            # Replace this with meaningful tests</a:t>
            </a:r>
          </a:p>
          <a:p>
            <a:r>
              <a:rPr lang="en-US" dirty="0"/>
              <a:t>            # /</a:t>
            </a:r>
            <a:r>
              <a:rPr lang="en-US" dirty="0" err="1"/>
              <a:t>tmp</a:t>
            </a:r>
            <a:r>
              <a:rPr lang="en-US" dirty="0"/>
              <a:t>/busser/suites/</a:t>
            </a:r>
            <a:r>
              <a:rPr lang="en-US" dirty="0" err="1"/>
              <a:t>serverspec</a:t>
            </a:r>
            <a:r>
              <a:rPr lang="en-US" dirty="0"/>
              <a:t>/default_spec.rb:8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Finished in 0.00113 seconds (files took 1.16 seconds to load)</a:t>
            </a:r>
          </a:p>
          <a:p>
            <a:r>
              <a:rPr lang="en-US" dirty="0"/>
              <a:t>       1 example, 0 failures, 1 pending</a:t>
            </a:r>
          </a:p>
          <a:p>
            <a:endParaRPr lang="en-US" dirty="0"/>
          </a:p>
          <a:p>
            <a:r>
              <a:rPr lang="en-US" dirty="0"/>
              <a:t>       Finished verifying &lt;default-centos-64&gt; (0m9.16s).</a:t>
            </a:r>
          </a:p>
          <a:p>
            <a:r>
              <a:rPr lang="en-US" dirty="0"/>
              <a:t>-----&gt; Kitchen is finished. (0m10.67s)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</a:t>
            </a:r>
            <a:r>
              <a:rPr lang="en-US" dirty="0" err="1" smtClean="0"/>
              <a:t>serverspec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kitchen verify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16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you test our criteria?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want a custom home page available on the web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5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success?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Package is installed?</a:t>
            </a:r>
          </a:p>
          <a:p>
            <a:r>
              <a:rPr lang="en-US" dirty="0" smtClean="0"/>
              <a:t>Page is displayed?</a:t>
            </a:r>
          </a:p>
          <a:p>
            <a:r>
              <a:rPr lang="en-US" dirty="0" smtClean="0"/>
              <a:t>What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3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516899" y="1406129"/>
            <a:ext cx="3176277" cy="1964531"/>
            <a:chOff x="11357749" y="1875019"/>
            <a:chExt cx="4234676" cy="2619887"/>
          </a:xfrm>
        </p:grpSpPr>
        <p:sp>
          <p:nvSpPr>
            <p:cNvPr id="18472" name="Rectangular Callout 109"/>
            <p:cNvSpPr>
              <a:spLocks noChangeArrowheads="1"/>
            </p:cNvSpPr>
            <p:nvPr/>
          </p:nvSpPr>
          <p:spPr bwMode="blackGray">
            <a:xfrm>
              <a:off x="11357749" y="1875019"/>
              <a:ext cx="3506141" cy="2618865"/>
            </a:xfrm>
            <a:prstGeom prst="wedgeRectCallout">
              <a:avLst>
                <a:gd name="adj1" fmla="val -67898"/>
                <a:gd name="adj2" fmla="val 47903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100"/>
            </a:p>
          </p:txBody>
        </p:sp>
        <p:sp>
          <p:nvSpPr>
            <p:cNvPr id="49" name="Rectangle 48"/>
            <p:cNvSpPr>
              <a:spLocks/>
            </p:cNvSpPr>
            <p:nvPr/>
          </p:nvSpPr>
          <p:spPr bwMode="blackGray">
            <a:xfrm>
              <a:off x="14827390" y="1875019"/>
              <a:ext cx="765035" cy="2619887"/>
            </a:xfrm>
            <a:prstGeom prst="rect">
              <a:avLst/>
            </a:pr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vert" lIns="0" rIns="0" anchor="ctr"/>
            <a:lstStyle/>
            <a:p>
              <a:pPr algn="ctr" defTabSz="543497">
                <a:defRPr/>
              </a:pPr>
              <a:r>
                <a:rPr lang="en-US" sz="2400" dirty="0">
                  <a:solidFill>
                    <a:srgbClr val="FFFFFF"/>
                  </a:solidFill>
                  <a:cs typeface="Gotham Book" pitchFamily="50" charset="0"/>
                </a:rPr>
                <a:t>IT</a:t>
              </a:r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 bwMode="blackGray">
            <a:xfrm>
              <a:off x="11448220" y="2009982"/>
              <a:ext cx="3264890" cy="2361074"/>
            </a:xfrm>
            <a:prstGeom prst="rect">
              <a:avLst/>
            </a:prstGeom>
            <a:noFill/>
            <a:ln w="0">
              <a:noFill/>
              <a:prstDash val="solid"/>
              <a:round/>
              <a:headEnd/>
              <a:tailEnd/>
            </a:ln>
          </p:spPr>
          <p:txBody>
            <a:bodyPr lIns="274320" anchor="ctr"/>
            <a:lstStyle/>
            <a:p>
              <a:pPr defTabSz="914135">
                <a:defRPr/>
              </a:pPr>
              <a:r>
                <a:rPr lang="en-US" sz="1500" dirty="0">
                  <a:solidFill>
                    <a:srgbClr val="FFFFFF"/>
                  </a:solidFill>
                  <a:cs typeface="Gotham Book" pitchFamily="50" charset="0"/>
                </a:rPr>
                <a:t>I can:</a:t>
              </a:r>
            </a:p>
            <a:p>
              <a:pPr marL="211903" indent="-211903" defTabSz="914135">
                <a:buFont typeface="Wingdings" panose="05000000000000000000" pitchFamily="2" charset="2"/>
                <a:buChar char="ü"/>
                <a:defRPr/>
              </a:pPr>
              <a:r>
                <a:rPr lang="en-US" sz="1500" dirty="0">
                  <a:solidFill>
                    <a:srgbClr val="FFFFFF"/>
                  </a:solidFill>
                  <a:cs typeface="Gotham Book" pitchFamily="50" charset="0"/>
                </a:rPr>
                <a:t>Deploy my app</a:t>
              </a:r>
            </a:p>
            <a:p>
              <a:pPr marL="211903" indent="-211903" defTabSz="914135">
                <a:buFont typeface="Wingdings" panose="05000000000000000000" pitchFamily="2" charset="2"/>
                <a:buChar char="ü"/>
                <a:defRPr/>
              </a:pPr>
              <a:r>
                <a:rPr lang="en-US" sz="1500" dirty="0">
                  <a:solidFill>
                    <a:srgbClr val="FFFFFF"/>
                  </a:solidFill>
                  <a:cs typeface="Gotham Book" pitchFamily="50" charset="0"/>
                </a:rPr>
                <a:t>Provision servers</a:t>
              </a:r>
            </a:p>
            <a:p>
              <a:pPr marL="211903" indent="-211903" defTabSz="914135">
                <a:buFont typeface="Wingdings" panose="05000000000000000000" pitchFamily="2" charset="2"/>
                <a:buChar char="ü"/>
                <a:defRPr/>
              </a:pPr>
              <a:r>
                <a:rPr lang="en-US" sz="1500" dirty="0">
                  <a:solidFill>
                    <a:srgbClr val="FFFFFF"/>
                  </a:solidFill>
                  <a:cs typeface="Gotham Book" pitchFamily="50" charset="0"/>
                </a:rPr>
                <a:t>Set up networks</a:t>
              </a:r>
            </a:p>
            <a:p>
              <a:pPr marL="211903" indent="-211903" defTabSz="914135">
                <a:buFont typeface="Wingdings" panose="05000000000000000000" pitchFamily="2" charset="2"/>
                <a:buChar char="ü"/>
                <a:defRPr/>
              </a:pPr>
              <a:r>
                <a:rPr lang="en-US" sz="1500" dirty="0">
                  <a:solidFill>
                    <a:srgbClr val="FFFFFF"/>
                  </a:solidFill>
                  <a:cs typeface="Gotham Book" pitchFamily="50" charset="0"/>
                </a:rPr>
                <a:t>Debug and fix </a:t>
              </a:r>
            </a:p>
            <a:p>
              <a:pPr marL="211903" indent="-211903" defTabSz="914135">
                <a:buFont typeface="Wingdings" panose="05000000000000000000" pitchFamily="2" charset="2"/>
                <a:buChar char="ü"/>
                <a:defRPr/>
              </a:pPr>
              <a:r>
                <a:rPr lang="en-US" sz="1500" dirty="0">
                  <a:solidFill>
                    <a:srgbClr val="FFFFFF"/>
                  </a:solidFill>
                  <a:cs typeface="Gotham Book" pitchFamily="50" charset="0"/>
                </a:rPr>
                <a:t>Measure and improve</a:t>
              </a:r>
            </a:p>
            <a:p>
              <a:pPr defTabSz="914135">
                <a:defRPr/>
              </a:pPr>
              <a:r>
                <a:rPr lang="en-US" b="1" dirty="0">
                  <a:solidFill>
                    <a:srgbClr val="435464"/>
                  </a:solidFill>
                  <a:cs typeface="Gotham Book" pitchFamily="50" charset="0"/>
                </a:rPr>
                <a:t>AT ANY TIME!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583568" y="3783806"/>
            <a:ext cx="3109609" cy="1963341"/>
            <a:chOff x="11445311" y="5044483"/>
            <a:chExt cx="4147113" cy="2618865"/>
          </a:xfrm>
        </p:grpSpPr>
        <p:grpSp>
          <p:nvGrpSpPr>
            <p:cNvPr id="18468" name="Group 11"/>
            <p:cNvGrpSpPr>
              <a:grpSpLocks/>
            </p:cNvGrpSpPr>
            <p:nvPr/>
          </p:nvGrpSpPr>
          <p:grpSpPr bwMode="auto">
            <a:xfrm>
              <a:off x="11445311" y="5044483"/>
              <a:ext cx="4147113" cy="2618865"/>
              <a:chOff x="11445311" y="5044483"/>
              <a:chExt cx="4147113" cy="2618865"/>
            </a:xfrm>
          </p:grpSpPr>
          <p:sp>
            <p:nvSpPr>
              <p:cNvPr id="18470" name="Rectangular Callout 45"/>
              <p:cNvSpPr>
                <a:spLocks noChangeArrowheads="1"/>
              </p:cNvSpPr>
              <p:nvPr/>
            </p:nvSpPr>
            <p:spPr bwMode="blackGray">
              <a:xfrm>
                <a:off x="11445311" y="5044483"/>
                <a:ext cx="3506141" cy="2618865"/>
              </a:xfrm>
              <a:prstGeom prst="wedgeRectCallout">
                <a:avLst>
                  <a:gd name="adj1" fmla="val -65856"/>
                  <a:gd name="adj2" fmla="val -52023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100"/>
              </a:p>
            </p:txBody>
          </p:sp>
          <p:sp>
            <p:nvSpPr>
              <p:cNvPr id="50" name="Rectangle 49"/>
              <p:cNvSpPr>
                <a:spLocks/>
              </p:cNvSpPr>
              <p:nvPr/>
            </p:nvSpPr>
            <p:spPr bwMode="blackGray">
              <a:xfrm>
                <a:off x="14827145" y="5044483"/>
                <a:ext cx="765279" cy="2618865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vert" lIns="0" rIns="0" anchor="ctr"/>
              <a:lstStyle/>
              <a:p>
                <a:pPr algn="ctr" defTabSz="543497">
                  <a:defRPr/>
                </a:pPr>
                <a:r>
                  <a:rPr lang="en-US" sz="2400" dirty="0">
                    <a:solidFill>
                      <a:srgbClr val="FFFFFF"/>
                    </a:solidFill>
                    <a:cs typeface="Gotham Book" pitchFamily="50" charset="0"/>
                  </a:rPr>
                  <a:t>BUSINESS</a:t>
                </a:r>
              </a:p>
            </p:txBody>
          </p:sp>
        </p:grpSp>
        <p:sp>
          <p:nvSpPr>
            <p:cNvPr id="18469" name="Rectangle 80"/>
            <p:cNvSpPr>
              <a:spLocks/>
            </p:cNvSpPr>
            <p:nvPr/>
          </p:nvSpPr>
          <p:spPr bwMode="blackGray">
            <a:xfrm>
              <a:off x="11447971" y="5637200"/>
              <a:ext cx="3381619" cy="1295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274320" anchor="ctr"/>
            <a:lstStyle/>
            <a:p>
              <a:pPr defTabSz="913088"/>
              <a:r>
                <a:rPr lang="en-US" sz="1500" dirty="0">
                  <a:solidFill>
                    <a:srgbClr val="FFFFFF"/>
                  </a:solidFill>
                  <a:cs typeface="Gotham Book" charset="0"/>
                </a:rPr>
                <a:t>I can ship my ideas</a:t>
              </a:r>
              <a:r>
                <a:rPr lang="en-US" dirty="0">
                  <a:solidFill>
                    <a:srgbClr val="FFFFFF"/>
                  </a:solidFill>
                  <a:cs typeface="Gotham Book" charset="0"/>
                </a:rPr>
                <a:t/>
              </a:r>
              <a:br>
                <a:rPr lang="en-US" dirty="0">
                  <a:solidFill>
                    <a:srgbClr val="FFFFFF"/>
                  </a:solidFill>
                  <a:cs typeface="Gotham Book" charset="0"/>
                </a:rPr>
              </a:br>
              <a:r>
                <a:rPr lang="en-US" b="1" dirty="0">
                  <a:solidFill>
                    <a:srgbClr val="435464"/>
                  </a:solidFill>
                  <a:cs typeface="Gotham Book" charset="0"/>
                </a:rPr>
                <a:t>AT ANY TIME!</a:t>
              </a:r>
            </a:p>
          </p:txBody>
        </p:sp>
      </p:grpSp>
      <p:sp>
        <p:nvSpPr>
          <p:cNvPr id="64" name="Round Same Side Corner Rectangle 63"/>
          <p:cNvSpPr>
            <a:spLocks/>
          </p:cNvSpPr>
          <p:nvPr/>
        </p:nvSpPr>
        <p:spPr bwMode="blackGray">
          <a:xfrm rot="16200000">
            <a:off x="3399320" y="1383126"/>
            <a:ext cx="3638550" cy="4394168"/>
          </a:xfrm>
          <a:prstGeom prst="round2SameRect">
            <a:avLst>
              <a:gd name="adj1" fmla="val 5884"/>
              <a:gd name="adj2" fmla="val 0"/>
            </a:avLst>
          </a:pr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lIns="68571" tIns="34285" rIns="68571" bIns="34285"/>
          <a:lstStyle/>
          <a:p>
            <a:pPr defTabSz="543497">
              <a:defRPr/>
            </a:pPr>
            <a:endParaRPr lang="en-US" sz="2100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7415679" y="1760935"/>
            <a:ext cx="954788" cy="3638550"/>
            <a:chOff x="9889089" y="2348217"/>
            <a:chExt cx="1272566" cy="4851045"/>
          </a:xfrm>
        </p:grpSpPr>
        <p:sp>
          <p:nvSpPr>
            <p:cNvPr id="106" name="Freeform 105"/>
            <p:cNvSpPr>
              <a:spLocks/>
            </p:cNvSpPr>
            <p:nvPr/>
          </p:nvSpPr>
          <p:spPr bwMode="blackGray">
            <a:xfrm>
              <a:off x="10079498" y="4230854"/>
              <a:ext cx="1082157" cy="1085771"/>
            </a:xfrm>
            <a:custGeom>
              <a:avLst/>
              <a:gdLst>
                <a:gd name="T0" fmla="*/ 368 w 368"/>
                <a:gd name="T1" fmla="*/ 184 h 369"/>
                <a:gd name="T2" fmla="*/ 368 w 368"/>
                <a:gd name="T3" fmla="*/ 184 h 369"/>
                <a:gd name="T4" fmla="*/ 184 w 368"/>
                <a:gd name="T5" fmla="*/ 369 h 369"/>
                <a:gd name="T6" fmla="*/ 0 w 368"/>
                <a:gd name="T7" fmla="*/ 184 h 369"/>
                <a:gd name="T8" fmla="*/ 184 w 368"/>
                <a:gd name="T9" fmla="*/ 0 h 369"/>
                <a:gd name="T10" fmla="*/ 368 w 368"/>
                <a:gd name="T11" fmla="*/ 184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" h="369">
                  <a:moveTo>
                    <a:pt x="368" y="184"/>
                  </a:moveTo>
                  <a:lnTo>
                    <a:pt x="368" y="184"/>
                  </a:lnTo>
                  <a:cubicBezTo>
                    <a:pt x="368" y="286"/>
                    <a:pt x="286" y="369"/>
                    <a:pt x="184" y="369"/>
                  </a:cubicBezTo>
                  <a:cubicBezTo>
                    <a:pt x="82" y="369"/>
                    <a:pt x="0" y="286"/>
                    <a:pt x="0" y="184"/>
                  </a:cubicBezTo>
                  <a:cubicBezTo>
                    <a:pt x="0" y="83"/>
                    <a:pt x="82" y="0"/>
                    <a:pt x="184" y="0"/>
                  </a:cubicBezTo>
                  <a:cubicBezTo>
                    <a:pt x="286" y="0"/>
                    <a:pt x="368" y="83"/>
                    <a:pt x="368" y="184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497">
                <a:defRPr/>
              </a:pPr>
              <a:endParaRPr lang="en-US" sz="2100"/>
            </a:p>
          </p:txBody>
        </p:sp>
        <p:sp>
          <p:nvSpPr>
            <p:cNvPr id="65" name="Rectangle 64"/>
            <p:cNvSpPr>
              <a:spLocks/>
            </p:cNvSpPr>
            <p:nvPr/>
          </p:nvSpPr>
          <p:spPr bwMode="blackGray">
            <a:xfrm>
              <a:off x="9889089" y="2348217"/>
              <a:ext cx="764809" cy="4851045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vert" lIns="0" rIns="0" anchor="ctr"/>
            <a:lstStyle/>
            <a:p>
              <a:pPr algn="ctr" defTabSz="543497">
                <a:defRPr/>
              </a:pPr>
              <a:r>
                <a:rPr lang="en-US" sz="2400" dirty="0">
                  <a:solidFill>
                    <a:srgbClr val="FFFFFF"/>
                  </a:solidFill>
                  <a:cs typeface="Gotham Book" pitchFamily="50" charset="0"/>
                </a:rPr>
                <a:t>RELEASE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156039" y="1902619"/>
            <a:ext cx="1285749" cy="1152525"/>
            <a:chOff x="4207941" y="2537149"/>
            <a:chExt cx="1714544" cy="1536607"/>
          </a:xfrm>
        </p:grpSpPr>
        <p:sp>
          <p:nvSpPr>
            <p:cNvPr id="66" name="Round Same Side Corner Rectangle 65"/>
            <p:cNvSpPr>
              <a:spLocks/>
            </p:cNvSpPr>
            <p:nvPr/>
          </p:nvSpPr>
          <p:spPr bwMode="blackGray">
            <a:xfrm>
              <a:off x="4207941" y="2537149"/>
              <a:ext cx="1714544" cy="1536607"/>
            </a:xfrm>
            <a:prstGeom prst="round2SameRect">
              <a:avLst>
                <a:gd name="adj1" fmla="val 8192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tIns="91440"/>
            <a:lstStyle/>
            <a:p>
              <a:pPr defTabSz="914135">
                <a:spcBef>
                  <a:spcPts val="450"/>
                </a:spcBef>
                <a:defRPr/>
              </a:pPr>
              <a:r>
                <a:rPr lang="en-US" sz="1000" b="1" dirty="0">
                  <a:cs typeface="Gotham Book" pitchFamily="50" charset="0"/>
                </a:rPr>
                <a:t>Commit Stage</a:t>
              </a:r>
            </a:p>
            <a:p>
              <a:pPr defTabSz="914135">
                <a:spcBef>
                  <a:spcPts val="450"/>
                </a:spcBef>
                <a:defRPr/>
              </a:pPr>
              <a:r>
                <a:rPr lang="en-US" sz="900" dirty="0">
                  <a:cs typeface="Gotham Book" pitchFamily="50" charset="0"/>
                </a:rPr>
                <a:t>Build unit test</a:t>
              </a:r>
            </a:p>
          </p:txBody>
        </p:sp>
        <p:sp>
          <p:nvSpPr>
            <p:cNvPr id="67" name="Rectangle 66"/>
            <p:cNvSpPr>
              <a:spLocks/>
            </p:cNvSpPr>
            <p:nvPr/>
          </p:nvSpPr>
          <p:spPr bwMode="blackGray">
            <a:xfrm>
              <a:off x="4207941" y="3559437"/>
              <a:ext cx="1714544" cy="514319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 defTabSz="543497">
                <a:defRPr/>
              </a:pPr>
              <a:r>
                <a:rPr lang="en-US" sz="1300" dirty="0">
                  <a:solidFill>
                    <a:schemeClr val="bg1"/>
                  </a:solidFill>
                  <a:cs typeface="Gotham Book" pitchFamily="50" charset="0"/>
                </a:rPr>
                <a:t>PASS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552505" y="1902619"/>
            <a:ext cx="1285749" cy="1152525"/>
            <a:chOff x="6070740" y="2537149"/>
            <a:chExt cx="1714544" cy="1536607"/>
          </a:xfrm>
        </p:grpSpPr>
        <p:sp>
          <p:nvSpPr>
            <p:cNvPr id="68" name="Round Same Side Corner Rectangle 67"/>
            <p:cNvSpPr>
              <a:spLocks/>
            </p:cNvSpPr>
            <p:nvPr/>
          </p:nvSpPr>
          <p:spPr bwMode="blackGray">
            <a:xfrm>
              <a:off x="6070740" y="2537149"/>
              <a:ext cx="1714544" cy="1536607"/>
            </a:xfrm>
            <a:prstGeom prst="round2SameRect">
              <a:avLst>
                <a:gd name="adj1" fmla="val 8192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tIns="91440"/>
            <a:lstStyle/>
            <a:p>
              <a:pPr defTabSz="914135">
                <a:spcBef>
                  <a:spcPts val="450"/>
                </a:spcBef>
                <a:defRPr/>
              </a:pPr>
              <a:r>
                <a:rPr lang="en-US" sz="1000" b="1" dirty="0">
                  <a:solidFill>
                    <a:srgbClr val="3E4346"/>
                  </a:solidFill>
                  <a:cs typeface="Gotham Book" pitchFamily="50" charset="0"/>
                </a:rPr>
                <a:t>Automated Acceptance Testing</a:t>
              </a:r>
            </a:p>
          </p:txBody>
        </p:sp>
        <p:sp>
          <p:nvSpPr>
            <p:cNvPr id="69" name="Rectangle 68"/>
            <p:cNvSpPr>
              <a:spLocks/>
            </p:cNvSpPr>
            <p:nvPr/>
          </p:nvSpPr>
          <p:spPr bwMode="blackGray">
            <a:xfrm>
              <a:off x="6070740" y="3559437"/>
              <a:ext cx="1714544" cy="514319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 defTabSz="543497">
                <a:defRPr/>
              </a:pPr>
              <a:r>
                <a:rPr lang="en-US" sz="1300" dirty="0">
                  <a:solidFill>
                    <a:srgbClr val="FFFFFF"/>
                  </a:solidFill>
                  <a:cs typeface="Gotham Book" pitchFamily="50" charset="0"/>
                </a:rPr>
                <a:t>PASS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950163" y="1902619"/>
            <a:ext cx="1285749" cy="1152525"/>
            <a:chOff x="7933535" y="2537149"/>
            <a:chExt cx="1714544" cy="1536607"/>
          </a:xfrm>
        </p:grpSpPr>
        <p:sp>
          <p:nvSpPr>
            <p:cNvPr id="70" name="Round Same Side Corner Rectangle 69"/>
            <p:cNvSpPr>
              <a:spLocks/>
            </p:cNvSpPr>
            <p:nvPr/>
          </p:nvSpPr>
          <p:spPr bwMode="blackGray">
            <a:xfrm>
              <a:off x="7933535" y="2537149"/>
              <a:ext cx="1714544" cy="1536607"/>
            </a:xfrm>
            <a:prstGeom prst="round2SameRect">
              <a:avLst>
                <a:gd name="adj1" fmla="val 8192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tIns="91440"/>
            <a:lstStyle/>
            <a:p>
              <a:pPr defTabSz="914135">
                <a:spcBef>
                  <a:spcPts val="450"/>
                </a:spcBef>
                <a:defRPr/>
              </a:pPr>
              <a:r>
                <a:rPr lang="en-US" sz="1000" b="1" dirty="0">
                  <a:solidFill>
                    <a:srgbClr val="3E4346"/>
                  </a:solidFill>
                  <a:cs typeface="Gotham Book" pitchFamily="50" charset="0"/>
                </a:rPr>
                <a:t>Automated Capacity Testing</a:t>
              </a:r>
            </a:p>
          </p:txBody>
        </p:sp>
        <p:sp>
          <p:nvSpPr>
            <p:cNvPr id="71" name="Rectangle 70"/>
            <p:cNvSpPr>
              <a:spLocks/>
            </p:cNvSpPr>
            <p:nvPr/>
          </p:nvSpPr>
          <p:spPr bwMode="blackGray">
            <a:xfrm>
              <a:off x="7933535" y="3559437"/>
              <a:ext cx="1714544" cy="514319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 defTabSz="543497">
                <a:defRPr/>
              </a:pPr>
              <a:r>
                <a:rPr lang="en-US" sz="1300" dirty="0">
                  <a:solidFill>
                    <a:srgbClr val="FFFFFF"/>
                  </a:solidFill>
                  <a:cs typeface="Gotham Book" pitchFamily="50" charset="0"/>
                </a:rPr>
                <a:t>PASS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156039" y="4046935"/>
            <a:ext cx="1285749" cy="1152525"/>
            <a:chOff x="4207941" y="5396450"/>
            <a:chExt cx="1714544" cy="1536607"/>
          </a:xfrm>
        </p:grpSpPr>
        <p:sp>
          <p:nvSpPr>
            <p:cNvPr id="72" name="Round Same Side Corner Rectangle 71"/>
            <p:cNvSpPr>
              <a:spLocks/>
            </p:cNvSpPr>
            <p:nvPr/>
          </p:nvSpPr>
          <p:spPr bwMode="blackGray">
            <a:xfrm>
              <a:off x="4207941" y="5396450"/>
              <a:ext cx="1714544" cy="1536607"/>
            </a:xfrm>
            <a:prstGeom prst="round2SameRect">
              <a:avLst>
                <a:gd name="adj1" fmla="val 8192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tIns="91440"/>
            <a:lstStyle/>
            <a:p>
              <a:pPr defTabSz="914135">
                <a:spcBef>
                  <a:spcPts val="450"/>
                </a:spcBef>
                <a:defRPr/>
              </a:pPr>
              <a:r>
                <a:rPr lang="en-US" sz="1000" b="1" dirty="0">
                  <a:solidFill>
                    <a:srgbClr val="3E4346"/>
                  </a:solidFill>
                  <a:cs typeface="Gotham Book" pitchFamily="50" charset="0"/>
                </a:rPr>
                <a:t>Manual Testing</a:t>
              </a:r>
            </a:p>
            <a:p>
              <a:pPr defTabSz="914135">
                <a:spcBef>
                  <a:spcPts val="450"/>
                </a:spcBef>
                <a:defRPr/>
              </a:pPr>
              <a:r>
                <a:rPr lang="en-US" sz="900" dirty="0">
                  <a:solidFill>
                    <a:srgbClr val="3E4346"/>
                  </a:solidFill>
                  <a:cs typeface="Gotham Book" pitchFamily="50" charset="0"/>
                </a:rPr>
                <a:t>Show cases</a:t>
              </a:r>
            </a:p>
            <a:p>
              <a:pPr defTabSz="914135">
                <a:spcBef>
                  <a:spcPts val="450"/>
                </a:spcBef>
                <a:defRPr/>
              </a:pPr>
              <a:r>
                <a:rPr lang="en-US" sz="900" dirty="0">
                  <a:solidFill>
                    <a:srgbClr val="3E4346"/>
                  </a:solidFill>
                  <a:cs typeface="Gotham Book" pitchFamily="50" charset="0"/>
                </a:rPr>
                <a:t>Exploratory testing</a:t>
              </a:r>
            </a:p>
          </p:txBody>
        </p:sp>
        <p:sp>
          <p:nvSpPr>
            <p:cNvPr id="73" name="Rectangle 72"/>
            <p:cNvSpPr>
              <a:spLocks/>
            </p:cNvSpPr>
            <p:nvPr/>
          </p:nvSpPr>
          <p:spPr bwMode="blackGray">
            <a:xfrm>
              <a:off x="4207941" y="6418738"/>
              <a:ext cx="1714544" cy="514319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 defTabSz="543497">
                <a:defRPr/>
              </a:pPr>
              <a:r>
                <a:rPr lang="en-US" sz="1300" dirty="0">
                  <a:solidFill>
                    <a:srgbClr val="FFFFFF"/>
                  </a:solidFill>
                  <a:cs typeface="Gotham Book" pitchFamily="50" charset="0"/>
                </a:rPr>
                <a:t>RUN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4552505" y="4046935"/>
            <a:ext cx="1285749" cy="1152525"/>
            <a:chOff x="6070740" y="5396450"/>
            <a:chExt cx="1714544" cy="1536607"/>
          </a:xfrm>
        </p:grpSpPr>
        <p:sp>
          <p:nvSpPr>
            <p:cNvPr id="74" name="Round Same Side Corner Rectangle 73"/>
            <p:cNvSpPr>
              <a:spLocks/>
            </p:cNvSpPr>
            <p:nvPr/>
          </p:nvSpPr>
          <p:spPr bwMode="blackGray">
            <a:xfrm>
              <a:off x="6070740" y="5396450"/>
              <a:ext cx="1714544" cy="1536607"/>
            </a:xfrm>
            <a:prstGeom prst="round2SameRect">
              <a:avLst>
                <a:gd name="adj1" fmla="val 8192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tIns="91440"/>
            <a:lstStyle/>
            <a:p>
              <a:pPr defTabSz="914135">
                <a:spcBef>
                  <a:spcPts val="450"/>
                </a:spcBef>
                <a:defRPr/>
              </a:pPr>
              <a:r>
                <a:rPr lang="en-US" sz="1000" b="1" dirty="0">
                  <a:solidFill>
                    <a:srgbClr val="3E4346"/>
                  </a:solidFill>
                  <a:cs typeface="Gotham Book" pitchFamily="50" charset="0"/>
                </a:rPr>
                <a:t>Compliance Certification</a:t>
              </a:r>
            </a:p>
          </p:txBody>
        </p:sp>
        <p:sp>
          <p:nvSpPr>
            <p:cNvPr id="75" name="Rectangle 74"/>
            <p:cNvSpPr>
              <a:spLocks/>
            </p:cNvSpPr>
            <p:nvPr/>
          </p:nvSpPr>
          <p:spPr bwMode="blackGray">
            <a:xfrm>
              <a:off x="6070740" y="6418738"/>
              <a:ext cx="1714544" cy="514319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 defTabSz="543497">
                <a:defRPr/>
              </a:pPr>
              <a:r>
                <a:rPr lang="en-US" sz="1300" dirty="0">
                  <a:solidFill>
                    <a:srgbClr val="FFFFFF"/>
                  </a:solidFill>
                  <a:cs typeface="Gotham Book" pitchFamily="50" charset="0"/>
                </a:rPr>
                <a:t>PASS</a:t>
              </a:r>
            </a:p>
          </p:txBody>
        </p:sp>
      </p:grpSp>
      <p:sp>
        <p:nvSpPr>
          <p:cNvPr id="76" name="Pentagon 75"/>
          <p:cNvSpPr>
            <a:spLocks/>
          </p:cNvSpPr>
          <p:nvPr/>
        </p:nvSpPr>
        <p:spPr bwMode="blackGray">
          <a:xfrm>
            <a:off x="5838255" y="4491038"/>
            <a:ext cx="1577424" cy="265510"/>
          </a:xfrm>
          <a:prstGeom prst="homePlate">
            <a:avLst>
              <a:gd name="adj" fmla="val 4989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pPr eaLnBrk="1" hangingPunct="1"/>
            <a:endParaRPr lang="en-US" sz="2100"/>
          </a:p>
        </p:txBody>
      </p:sp>
      <p:sp>
        <p:nvSpPr>
          <p:cNvPr id="77" name="Pentagon 76"/>
          <p:cNvSpPr>
            <a:spLocks/>
          </p:cNvSpPr>
          <p:nvPr/>
        </p:nvSpPr>
        <p:spPr bwMode="blackGray">
          <a:xfrm rot="5400000">
            <a:off x="4660195" y="2060527"/>
            <a:ext cx="1070372" cy="3059607"/>
          </a:xfrm>
          <a:custGeom>
            <a:avLst/>
            <a:gdLst>
              <a:gd name="T0" fmla="*/ 0 w 1426831"/>
              <a:gd name="T1" fmla="*/ 353331 h 4078928"/>
              <a:gd name="T2" fmla="*/ 0 w 1426831"/>
              <a:gd name="T3" fmla="*/ 0 h 4078928"/>
              <a:gd name="T4" fmla="*/ 519228 w 1426831"/>
              <a:gd name="T5" fmla="*/ 0 h 4078928"/>
              <a:gd name="T6" fmla="*/ 584234 w 1426831"/>
              <a:gd name="T7" fmla="*/ 0 h 4078928"/>
              <a:gd name="T8" fmla="*/ 872560 w 1426831"/>
              <a:gd name="T9" fmla="*/ 0 h 4078928"/>
              <a:gd name="T10" fmla="*/ 872560 w 1426831"/>
              <a:gd name="T11" fmla="*/ 3725596 h 4078928"/>
              <a:gd name="T12" fmla="*/ 1250166 w 1426831"/>
              <a:gd name="T13" fmla="*/ 3725596 h 4078928"/>
              <a:gd name="T14" fmla="*/ 1426831 w 1426831"/>
              <a:gd name="T15" fmla="*/ 3902262 h 4078928"/>
              <a:gd name="T16" fmla="*/ 1250166 w 1426831"/>
              <a:gd name="T17" fmla="*/ 4078927 h 4078928"/>
              <a:gd name="T18" fmla="*/ 872560 w 1426831"/>
              <a:gd name="T19" fmla="*/ 4078927 h 4078928"/>
              <a:gd name="T20" fmla="*/ 872560 w 1426831"/>
              <a:gd name="T21" fmla="*/ 4078928 h 4078928"/>
              <a:gd name="T22" fmla="*/ 519228 w 1426831"/>
              <a:gd name="T23" fmla="*/ 4078928 h 4078928"/>
              <a:gd name="T24" fmla="*/ 519228 w 1426831"/>
              <a:gd name="T25" fmla="*/ 353331 h 4078928"/>
              <a:gd name="T26" fmla="*/ 0 w 1426831"/>
              <a:gd name="T27" fmla="*/ 353331 h 4078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26831" h="4078928">
                <a:moveTo>
                  <a:pt x="0" y="353331"/>
                </a:moveTo>
                <a:lnTo>
                  <a:pt x="0" y="0"/>
                </a:lnTo>
                <a:lnTo>
                  <a:pt x="519228" y="0"/>
                </a:lnTo>
                <a:lnTo>
                  <a:pt x="584234" y="0"/>
                </a:lnTo>
                <a:lnTo>
                  <a:pt x="872560" y="0"/>
                </a:lnTo>
                <a:lnTo>
                  <a:pt x="872560" y="3725596"/>
                </a:lnTo>
                <a:lnTo>
                  <a:pt x="1250166" y="3725596"/>
                </a:lnTo>
                <a:lnTo>
                  <a:pt x="1426831" y="3902262"/>
                </a:lnTo>
                <a:lnTo>
                  <a:pt x="1250166" y="4078927"/>
                </a:lnTo>
                <a:lnTo>
                  <a:pt x="872560" y="4078927"/>
                </a:lnTo>
                <a:lnTo>
                  <a:pt x="872560" y="4078928"/>
                </a:lnTo>
                <a:lnTo>
                  <a:pt x="519228" y="4078928"/>
                </a:lnTo>
                <a:lnTo>
                  <a:pt x="519228" y="353331"/>
                </a:lnTo>
                <a:lnTo>
                  <a:pt x="0" y="3533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cxnSp>
        <p:nvCxnSpPr>
          <p:cNvPr id="6" name="Straight Arrow Connector 5"/>
          <p:cNvCxnSpPr/>
          <p:nvPr/>
        </p:nvCxnSpPr>
        <p:spPr bwMode="blackGray">
          <a:xfrm flipV="1">
            <a:off x="6484701" y="4932760"/>
            <a:ext cx="0" cy="615553"/>
          </a:xfrm>
          <a:prstGeom prst="straightConnector1">
            <a:avLst/>
          </a:prstGeom>
          <a:ln w="57150">
            <a:solidFill>
              <a:srgbClr val="F18B21"/>
            </a:solidFill>
            <a:prstDash val="sysDot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 bwMode="blackGray">
          <a:xfrm flipV="1">
            <a:off x="6826377" y="4932760"/>
            <a:ext cx="0" cy="615553"/>
          </a:xfrm>
          <a:prstGeom prst="straightConnector1">
            <a:avLst/>
          </a:prstGeom>
          <a:ln w="57150">
            <a:solidFill>
              <a:srgbClr val="F18B21"/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Freeform 81"/>
          <p:cNvSpPr>
            <a:spLocks/>
          </p:cNvSpPr>
          <p:nvPr/>
        </p:nvSpPr>
        <p:spPr bwMode="blackGray">
          <a:xfrm>
            <a:off x="2815554" y="3363516"/>
            <a:ext cx="433345" cy="433388"/>
          </a:xfrm>
          <a:custGeom>
            <a:avLst/>
            <a:gdLst>
              <a:gd name="T0" fmla="*/ 577526 w 368"/>
              <a:gd name="T1" fmla="*/ 288572 h 369"/>
              <a:gd name="T2" fmla="*/ 577526 w 368"/>
              <a:gd name="T3" fmla="*/ 288572 h 369"/>
              <a:gd name="T4" fmla="*/ 288763 w 368"/>
              <a:gd name="T5" fmla="*/ 578713 h 369"/>
              <a:gd name="T6" fmla="*/ 0 w 368"/>
              <a:gd name="T7" fmla="*/ 288572 h 369"/>
              <a:gd name="T8" fmla="*/ 288763 w 368"/>
              <a:gd name="T9" fmla="*/ 0 h 369"/>
              <a:gd name="T10" fmla="*/ 577526 w 368"/>
              <a:gd name="T11" fmla="*/ 288572 h 3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8" h="369">
                <a:moveTo>
                  <a:pt x="368" y="184"/>
                </a:moveTo>
                <a:lnTo>
                  <a:pt x="368" y="184"/>
                </a:lnTo>
                <a:cubicBezTo>
                  <a:pt x="368" y="286"/>
                  <a:pt x="286" y="369"/>
                  <a:pt x="184" y="369"/>
                </a:cubicBezTo>
                <a:cubicBezTo>
                  <a:pt x="82" y="369"/>
                  <a:pt x="0" y="286"/>
                  <a:pt x="0" y="184"/>
                </a:cubicBezTo>
                <a:cubicBezTo>
                  <a:pt x="0" y="83"/>
                  <a:pt x="82" y="0"/>
                  <a:pt x="184" y="0"/>
                </a:cubicBezTo>
                <a:cubicBezTo>
                  <a:pt x="286" y="0"/>
                  <a:pt x="368" y="83"/>
                  <a:pt x="368" y="184"/>
                </a:cubicBezTo>
                <a:close/>
              </a:path>
            </a:pathLst>
          </a:custGeom>
          <a:solidFill>
            <a:srgbClr val="435464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en-US"/>
          </a:p>
        </p:txBody>
      </p:sp>
      <p:sp>
        <p:nvSpPr>
          <p:cNvPr id="5" name="Isosceles Triangle 4"/>
          <p:cNvSpPr/>
          <p:nvPr/>
        </p:nvSpPr>
        <p:spPr bwMode="blackGray">
          <a:xfrm rot="9107530">
            <a:off x="682162" y="1764506"/>
            <a:ext cx="2332206" cy="2219325"/>
          </a:xfrm>
          <a:custGeom>
            <a:avLst/>
            <a:gdLst/>
            <a:ahLst/>
            <a:cxnLst/>
            <a:rect l="l" t="t" r="r" b="b"/>
            <a:pathLst>
              <a:path w="3109059" h="2959307">
                <a:moveTo>
                  <a:pt x="2147980" y="2881685"/>
                </a:moveTo>
                <a:lnTo>
                  <a:pt x="4832" y="1732162"/>
                </a:lnTo>
                <a:cubicBezTo>
                  <a:pt x="374" y="1729770"/>
                  <a:pt x="-1302" y="1724217"/>
                  <a:pt x="1089" y="1719758"/>
                </a:cubicBezTo>
                <a:lnTo>
                  <a:pt x="494200" y="800411"/>
                </a:lnTo>
                <a:lnTo>
                  <a:pt x="640868" y="0"/>
                </a:lnTo>
                <a:lnTo>
                  <a:pt x="761250" y="656960"/>
                </a:lnTo>
                <a:lnTo>
                  <a:pt x="2764838" y="1731628"/>
                </a:lnTo>
                <a:cubicBezTo>
                  <a:pt x="3082418" y="1901968"/>
                  <a:pt x="3201778" y="2297505"/>
                  <a:pt x="3031438" y="2615085"/>
                </a:cubicBezTo>
                <a:cubicBezTo>
                  <a:pt x="2861097" y="2932665"/>
                  <a:pt x="2465560" y="3052026"/>
                  <a:pt x="2147980" y="2881685"/>
                </a:cubicBezTo>
                <a:close/>
              </a:path>
            </a:pathLst>
          </a:custGeom>
          <a:solidFill>
            <a:srgbClr val="FDB7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1" tIns="34285" rIns="68571" bIns="34285" anchor="ctr"/>
          <a:lstStyle/>
          <a:p>
            <a:pPr algn="ctr" defTabSz="543497">
              <a:defRPr/>
            </a:pPr>
            <a:endParaRPr lang="en-US" dirty="0" err="1"/>
          </a:p>
        </p:txBody>
      </p:sp>
      <p:sp>
        <p:nvSpPr>
          <p:cNvPr id="83" name="Isosceles Triangle 82"/>
          <p:cNvSpPr/>
          <p:nvPr/>
        </p:nvSpPr>
        <p:spPr bwMode="blackGray">
          <a:xfrm rot="12492470" flipV="1">
            <a:off x="666685" y="3171825"/>
            <a:ext cx="2331016" cy="2151460"/>
          </a:xfrm>
          <a:custGeom>
            <a:avLst/>
            <a:gdLst/>
            <a:ahLst/>
            <a:cxnLst/>
            <a:rect l="l" t="t" r="r" b="b"/>
            <a:pathLst>
              <a:path w="3109059" h="2868472">
                <a:moveTo>
                  <a:pt x="619418" y="0"/>
                </a:moveTo>
                <a:lnTo>
                  <a:pt x="486902" y="723183"/>
                </a:lnTo>
                <a:lnTo>
                  <a:pt x="1089" y="1628923"/>
                </a:lnTo>
                <a:cubicBezTo>
                  <a:pt x="-1302" y="1633382"/>
                  <a:pt x="374" y="1638935"/>
                  <a:pt x="4832" y="1641326"/>
                </a:cubicBezTo>
                <a:lnTo>
                  <a:pt x="2147980" y="2790850"/>
                </a:lnTo>
                <a:cubicBezTo>
                  <a:pt x="2465560" y="2961191"/>
                  <a:pt x="2861097" y="2841830"/>
                  <a:pt x="3031438" y="2524250"/>
                </a:cubicBezTo>
                <a:cubicBezTo>
                  <a:pt x="3201778" y="2206670"/>
                  <a:pt x="3082418" y="1811133"/>
                  <a:pt x="2764838" y="1640793"/>
                </a:cubicBezTo>
                <a:lnTo>
                  <a:pt x="719003" y="543465"/>
                </a:lnTo>
                <a:close/>
              </a:path>
            </a:pathLst>
          </a:custGeom>
          <a:solidFill>
            <a:srgbClr val="FDB7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1" tIns="34285" rIns="68571" bIns="34285" anchor="ctr"/>
          <a:lstStyle/>
          <a:p>
            <a:pPr algn="ctr" defTabSz="543497">
              <a:defRPr/>
            </a:pPr>
            <a:endParaRPr lang="en-US" dirty="0" err="1"/>
          </a:p>
        </p:txBody>
      </p:sp>
      <p:sp>
        <p:nvSpPr>
          <p:cNvPr id="18450" name="Title 6"/>
          <p:cNvSpPr>
            <a:spLocks noGrp="1"/>
          </p:cNvSpPr>
          <p:nvPr>
            <p:ph type="title"/>
          </p:nvPr>
        </p:nvSpPr>
        <p:spPr>
          <a:xfrm>
            <a:off x="508348" y="457200"/>
            <a:ext cx="11175305" cy="997744"/>
          </a:xfrm>
        </p:spPr>
        <p:txBody>
          <a:bodyPr>
            <a:normAutofit fontScale="90000"/>
          </a:bodyPr>
          <a:lstStyle/>
          <a:p>
            <a:r>
              <a:rPr>
                <a:ln>
                  <a:noFill/>
                </a:ln>
                <a:latin typeface="Arial" charset="0"/>
              </a:rPr>
              <a:t>Continuous Delivery is the Business  Transformation Engine</a:t>
            </a:r>
          </a:p>
        </p:txBody>
      </p:sp>
      <p:sp>
        <p:nvSpPr>
          <p:cNvPr id="18451" name="Rectangle 60"/>
          <p:cNvSpPr>
            <a:spLocks/>
          </p:cNvSpPr>
          <p:nvPr/>
        </p:nvSpPr>
        <p:spPr bwMode="blackGray">
          <a:xfrm>
            <a:off x="1320274" y="2321719"/>
            <a:ext cx="1436944" cy="651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1" tIns="34285" rIns="68571" bIns="34285" anchor="ctr"/>
          <a:lstStyle/>
          <a:p>
            <a:pPr algn="ctr" defTabSz="913088"/>
            <a:r>
              <a:rPr lang="en-US" sz="1500" b="1" dirty="0">
                <a:solidFill>
                  <a:srgbClr val="FFFFFF"/>
                </a:solidFill>
                <a:cs typeface="Gotham Book" charset="0"/>
              </a:rPr>
              <a:t>IT</a:t>
            </a:r>
            <a:br>
              <a:rPr lang="en-US" sz="1500" b="1" dirty="0">
                <a:solidFill>
                  <a:srgbClr val="FFFFFF"/>
                </a:solidFill>
                <a:cs typeface="Gotham Book" charset="0"/>
              </a:rPr>
            </a:br>
            <a:r>
              <a:rPr lang="en-US" sz="1500" b="1" dirty="0">
                <a:solidFill>
                  <a:srgbClr val="FFFFFF"/>
                </a:solidFill>
                <a:cs typeface="Gotham Book" charset="0"/>
              </a:rPr>
              <a:t>Infrastructure</a:t>
            </a:r>
          </a:p>
        </p:txBody>
      </p:sp>
      <p:sp>
        <p:nvSpPr>
          <p:cNvPr id="18452" name="Rectangle 113"/>
          <p:cNvSpPr>
            <a:spLocks/>
          </p:cNvSpPr>
          <p:nvPr/>
        </p:nvSpPr>
        <p:spPr bwMode="blackGray">
          <a:xfrm>
            <a:off x="1273844" y="4118372"/>
            <a:ext cx="1529804" cy="651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1" tIns="34285" rIns="68571" bIns="34285" anchor="ctr"/>
          <a:lstStyle/>
          <a:p>
            <a:pPr algn="ctr" defTabSz="913088"/>
            <a:r>
              <a:rPr lang="en-US" sz="1500" b="1" dirty="0">
                <a:solidFill>
                  <a:srgbClr val="FFFFFF"/>
                </a:solidFill>
                <a:cs typeface="Gotham Book" charset="0"/>
              </a:rPr>
              <a:t>Business Innovation</a:t>
            </a:r>
          </a:p>
        </p:txBody>
      </p:sp>
      <p:pic>
        <p:nvPicPr>
          <p:cNvPr id="18453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12" y="4210050"/>
            <a:ext cx="49168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12" y="2387204"/>
            <a:ext cx="491680" cy="41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648" y="5687616"/>
            <a:ext cx="757164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8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8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package is installed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204A87"/>
                </a:solidFill>
              </a:rPr>
              <a:t>require </a:t>
            </a:r>
            <a:r>
              <a:rPr lang="en-US" dirty="0">
                <a:solidFill>
                  <a:srgbClr val="4E9A06"/>
                </a:solidFill>
              </a:rPr>
              <a:t>'</a:t>
            </a:r>
            <a:r>
              <a:rPr lang="en-US" dirty="0" err="1">
                <a:solidFill>
                  <a:srgbClr val="4E9A06"/>
                </a:solidFill>
              </a:rPr>
              <a:t>serverspec</a:t>
            </a:r>
            <a:r>
              <a:rPr lang="en-US" dirty="0">
                <a:solidFill>
                  <a:srgbClr val="4E9A06"/>
                </a:solidFill>
              </a:rPr>
              <a:t>'</a:t>
            </a:r>
          </a:p>
          <a:p>
            <a:r>
              <a:rPr lang="en-US" dirty="0">
                <a:solidFill>
                  <a:srgbClr val="000000"/>
                </a:solidFill>
              </a:rPr>
              <a:t>set </a:t>
            </a:r>
            <a:r>
              <a:rPr lang="en-US" dirty="0">
                <a:solidFill>
                  <a:srgbClr val="4E9A06"/>
                </a:solidFill>
              </a:rPr>
              <a:t>:backend</a:t>
            </a:r>
            <a:r>
              <a:rPr lang="en-US" b="1" dirty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4E9A06"/>
                </a:solidFill>
              </a:rPr>
              <a:t>:exec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describe </a:t>
            </a:r>
            <a:r>
              <a:rPr lang="en-US" dirty="0">
                <a:solidFill>
                  <a:srgbClr val="4E9A06"/>
                </a:solidFill>
              </a:rPr>
              <a:t>"apache" </a:t>
            </a:r>
            <a:r>
              <a:rPr lang="en-US" b="1" dirty="0">
                <a:solidFill>
                  <a:srgbClr val="204A87"/>
                </a:solidFill>
              </a:rPr>
              <a:t>do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0000"/>
                </a:solidFill>
              </a:rPr>
              <a:t>it </a:t>
            </a:r>
            <a:r>
              <a:rPr lang="en-US" dirty="0">
                <a:solidFill>
                  <a:srgbClr val="4E9A06"/>
                </a:solidFill>
              </a:rPr>
              <a:t>"is awesome" </a:t>
            </a:r>
            <a:r>
              <a:rPr lang="en-US" b="1" dirty="0">
                <a:solidFill>
                  <a:srgbClr val="204A87"/>
                </a:solidFill>
              </a:rPr>
              <a:t>do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00"/>
                </a:solidFill>
              </a:rPr>
              <a:t>expect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204A87"/>
                </a:solidFill>
              </a:rPr>
              <a:t>true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b="1" dirty="0">
                <a:solidFill>
                  <a:srgbClr val="CE5C00"/>
                </a:solidFill>
              </a:rPr>
              <a:t>.</a:t>
            </a:r>
            <a:r>
              <a:rPr lang="en-US" b="1" dirty="0">
                <a:solidFill>
                  <a:srgbClr val="000000"/>
                </a:solidFill>
              </a:rPr>
              <a:t>to </a:t>
            </a:r>
            <a:r>
              <a:rPr lang="en-US" b="1" dirty="0" err="1">
                <a:solidFill>
                  <a:srgbClr val="000000"/>
                </a:solidFill>
              </a:rPr>
              <a:t>eq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204A87"/>
                </a:solidFill>
              </a:rPr>
              <a:t>true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204A87"/>
                </a:solidFill>
              </a:rPr>
              <a:t>end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0000"/>
                </a:solidFill>
              </a:rPr>
              <a:t>it </a:t>
            </a:r>
            <a:r>
              <a:rPr lang="en-US" dirty="0">
                <a:solidFill>
                  <a:srgbClr val="4E9A06"/>
                </a:solidFill>
              </a:rPr>
              <a:t>"is installed" </a:t>
            </a:r>
            <a:r>
              <a:rPr lang="en-US" b="1" dirty="0">
                <a:solidFill>
                  <a:srgbClr val="204A87"/>
                </a:solidFill>
              </a:rPr>
              <a:t>do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00"/>
                </a:solidFill>
              </a:rPr>
              <a:t>expect</a:t>
            </a:r>
            <a:r>
              <a:rPr lang="en-US" b="1" dirty="0">
                <a:solidFill>
                  <a:srgbClr val="000000"/>
                </a:solidFill>
              </a:rPr>
              <a:t>(package(</a:t>
            </a:r>
            <a:r>
              <a:rPr lang="en-US" b="1" dirty="0">
                <a:solidFill>
                  <a:srgbClr val="4E9A06"/>
                </a:solidFill>
              </a:rPr>
              <a:t>"</a:t>
            </a:r>
            <a:r>
              <a:rPr lang="en-US" b="1" dirty="0" err="1">
                <a:solidFill>
                  <a:srgbClr val="4E9A06"/>
                </a:solidFill>
              </a:rPr>
              <a:t>httpd</a:t>
            </a:r>
            <a:r>
              <a:rPr lang="en-US" b="1" dirty="0">
                <a:solidFill>
                  <a:srgbClr val="4E9A06"/>
                </a:solidFill>
              </a:rPr>
              <a:t>"</a:t>
            </a:r>
            <a:r>
              <a:rPr lang="en-US" b="1" dirty="0">
                <a:solidFill>
                  <a:srgbClr val="000000"/>
                </a:solidFill>
              </a:rPr>
              <a:t>))</a:t>
            </a:r>
            <a:r>
              <a:rPr lang="en-US" b="1" dirty="0">
                <a:solidFill>
                  <a:srgbClr val="CE5C00"/>
                </a:solidFill>
              </a:rPr>
              <a:t>.</a:t>
            </a:r>
            <a:r>
              <a:rPr lang="en-US" b="1" dirty="0">
                <a:solidFill>
                  <a:srgbClr val="000000"/>
                </a:solidFill>
              </a:rPr>
              <a:t>to </a:t>
            </a:r>
            <a:r>
              <a:rPr lang="en-US" b="1" dirty="0" err="1">
                <a:solidFill>
                  <a:srgbClr val="000000"/>
                </a:solidFill>
              </a:rPr>
              <a:t>be_installed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204A87"/>
                </a:solidFill>
              </a:rPr>
              <a:t>end</a:t>
            </a:r>
          </a:p>
          <a:p>
            <a:r>
              <a:rPr lang="en-US" b="1" dirty="0">
                <a:solidFill>
                  <a:srgbClr val="204A87"/>
                </a:solidFill>
              </a:rPr>
              <a:t>end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test/integration/default/</a:t>
            </a:r>
            <a:r>
              <a:rPr lang="en-US" dirty="0" err="1"/>
              <a:t>serverspec</a:t>
            </a:r>
            <a:r>
              <a:rPr lang="en-US" dirty="0"/>
              <a:t>/</a:t>
            </a:r>
            <a:r>
              <a:rPr lang="en-US" dirty="0" err="1" smtClean="0"/>
              <a:t>default_spec.rb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9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 apache</a:t>
            </a:r>
          </a:p>
          <a:p>
            <a:r>
              <a:rPr lang="en-US" dirty="0"/>
              <a:t>         is awesome</a:t>
            </a:r>
          </a:p>
          <a:p>
            <a:r>
              <a:rPr lang="en-US" dirty="0"/>
              <a:t>         is installed (FAILED - 1)</a:t>
            </a:r>
          </a:p>
          <a:p>
            <a:endParaRPr lang="en-US" dirty="0"/>
          </a:p>
          <a:p>
            <a:r>
              <a:rPr lang="en-US" dirty="0"/>
              <a:t>       Failures:</a:t>
            </a:r>
          </a:p>
          <a:p>
            <a:endParaRPr lang="en-US" dirty="0"/>
          </a:p>
          <a:p>
            <a:r>
              <a:rPr lang="en-US" dirty="0"/>
              <a:t>         1) apache is installed</a:t>
            </a:r>
          </a:p>
          <a:p>
            <a:r>
              <a:rPr lang="en-US" dirty="0"/>
              <a:t>            Failure/Error: expect(package("</a:t>
            </a:r>
            <a:r>
              <a:rPr lang="en-US" dirty="0" err="1"/>
              <a:t>httpd</a:t>
            </a:r>
            <a:r>
              <a:rPr lang="en-US" dirty="0"/>
              <a:t>")).to </a:t>
            </a:r>
            <a:r>
              <a:rPr lang="en-US" dirty="0" err="1"/>
              <a:t>be_installed</a:t>
            </a:r>
            <a:endParaRPr lang="en-US" dirty="0"/>
          </a:p>
          <a:p>
            <a:r>
              <a:rPr lang="en-US" dirty="0"/>
              <a:t>              expected Package "</a:t>
            </a:r>
            <a:r>
              <a:rPr lang="en-US" dirty="0" err="1"/>
              <a:t>httpd</a:t>
            </a:r>
            <a:r>
              <a:rPr lang="en-US" dirty="0"/>
              <a:t>" to be installed</a:t>
            </a:r>
          </a:p>
          <a:p>
            <a:r>
              <a:rPr lang="en-US" dirty="0"/>
              <a:t>              /bin/</a:t>
            </a:r>
            <a:r>
              <a:rPr lang="en-US" dirty="0" err="1"/>
              <a:t>sh</a:t>
            </a:r>
            <a:r>
              <a:rPr lang="en-US" dirty="0"/>
              <a:t> -c rpm\ -q\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              package </a:t>
            </a:r>
            <a:r>
              <a:rPr lang="en-US" dirty="0" err="1"/>
              <a:t>httpd</a:t>
            </a:r>
            <a:r>
              <a:rPr lang="en-US" dirty="0"/>
              <a:t> is not installed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the test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kitchen verify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6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is failing, make it pass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Test-driven development involves</a:t>
            </a:r>
          </a:p>
          <a:p>
            <a:pPr lvl="1"/>
            <a:r>
              <a:rPr lang="en-US" dirty="0" smtClean="0"/>
              <a:t>Write a test to verify something is working</a:t>
            </a:r>
          </a:p>
          <a:p>
            <a:pPr lvl="1"/>
            <a:r>
              <a:rPr lang="en-US" dirty="0" smtClean="0"/>
              <a:t>Watch the test fail</a:t>
            </a:r>
          </a:p>
          <a:p>
            <a:pPr lvl="1"/>
            <a:r>
              <a:rPr lang="en-US" dirty="0" smtClean="0"/>
              <a:t>Write just enough code to make the test pass</a:t>
            </a:r>
          </a:p>
          <a:p>
            <a:pPr lvl="1"/>
            <a:r>
              <a:rPr lang="en-US" dirty="0" smtClean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37393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our cookbook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package </a:t>
            </a:r>
            <a:r>
              <a:rPr lang="en-US" dirty="0">
                <a:solidFill>
                  <a:srgbClr val="4E9A06"/>
                </a:solidFill>
              </a:rPr>
              <a:t>"</a:t>
            </a:r>
            <a:r>
              <a:rPr lang="en-US" dirty="0" err="1">
                <a:solidFill>
                  <a:srgbClr val="4E9A06"/>
                </a:solidFill>
              </a:rPr>
              <a:t>httpd</a:t>
            </a:r>
            <a:r>
              <a:rPr lang="en-US" dirty="0">
                <a:solidFill>
                  <a:srgbClr val="4E9A06"/>
                </a:solidFill>
              </a:rPr>
              <a:t>"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~/chef-</a:t>
            </a:r>
            <a:r>
              <a:rPr lang="en-US" dirty="0" err="1" smtClean="0"/>
              <a:t>reop</a:t>
            </a:r>
            <a:r>
              <a:rPr lang="en-US" dirty="0" smtClean="0"/>
              <a:t>/cookbooks/apache/recipes/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1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-----&gt; Converging &lt;default-centos-64&gt;...</a:t>
            </a:r>
          </a:p>
          <a:p>
            <a:r>
              <a:rPr lang="en-US" dirty="0"/>
              <a:t>       Preparing files for transfer</a:t>
            </a:r>
          </a:p>
          <a:p>
            <a:r>
              <a:rPr lang="en-US" dirty="0"/>
              <a:t>       Resolving cookbook dependencies with </a:t>
            </a:r>
            <a:r>
              <a:rPr lang="en-US" dirty="0" err="1"/>
              <a:t>Berkshelf</a:t>
            </a:r>
            <a:r>
              <a:rPr lang="en-US" dirty="0"/>
              <a:t> 3.1.5...</a:t>
            </a:r>
          </a:p>
          <a:p>
            <a:r>
              <a:rPr lang="en-US" dirty="0"/>
              <a:t>       Removing non-cookbook files before transfer</a:t>
            </a:r>
          </a:p>
          <a:p>
            <a:r>
              <a:rPr lang="en-US" dirty="0"/>
              <a:t>       </a:t>
            </a:r>
            <a:r>
              <a:rPr lang="en-US" dirty="0" err="1"/>
              <a:t>Transfering</a:t>
            </a:r>
            <a:r>
              <a:rPr lang="en-US" dirty="0"/>
              <a:t> files to &lt;default-centos-64&gt;</a:t>
            </a:r>
          </a:p>
          <a:p>
            <a:r>
              <a:rPr lang="en-US" dirty="0"/>
              <a:t>       [2014-11-10T09:20:26+00:00] INFO: Starting chef-zero on host </a:t>
            </a:r>
            <a:r>
              <a:rPr lang="en-US" dirty="0" err="1"/>
              <a:t>localhost</a:t>
            </a:r>
            <a:r>
              <a:rPr lang="en-US" dirty="0"/>
              <a:t>, port 8889 with repository at repository at /</a:t>
            </a:r>
            <a:r>
              <a:rPr lang="en-US" dirty="0" err="1"/>
              <a:t>tmp</a:t>
            </a:r>
            <a:r>
              <a:rPr lang="en-US" dirty="0"/>
              <a:t>/kitchen</a:t>
            </a:r>
          </a:p>
          <a:p>
            <a:r>
              <a:rPr lang="en-US" dirty="0"/>
              <a:t>         One version per cookbook</a:t>
            </a:r>
          </a:p>
          <a:p>
            <a:endParaRPr lang="en-US" dirty="0"/>
          </a:p>
          <a:p>
            <a:r>
              <a:rPr lang="en-US" dirty="0"/>
              <a:t>       [2014-11-10T09:20:26+00:00] INFO: Forking chef instance to converge...</a:t>
            </a:r>
          </a:p>
          <a:p>
            <a:r>
              <a:rPr lang="en-US" dirty="0"/>
              <a:t>       Starting Chef Client, version 11.16.4</a:t>
            </a:r>
          </a:p>
          <a:p>
            <a:r>
              <a:rPr lang="en-US" dirty="0"/>
              <a:t>       [2014-11-10T09:20:27+00:00] INFO: *** Chef 11.16.4 ***</a:t>
            </a:r>
          </a:p>
          <a:p>
            <a:r>
              <a:rPr lang="en-US" dirty="0"/>
              <a:t>       [2014-11-10T09:20:27+00:00] INFO: Chef-client </a:t>
            </a:r>
            <a:r>
              <a:rPr lang="en-US" dirty="0" err="1"/>
              <a:t>pid</a:t>
            </a:r>
            <a:r>
              <a:rPr lang="en-US" dirty="0"/>
              <a:t>: 571</a:t>
            </a:r>
          </a:p>
          <a:p>
            <a:r>
              <a:rPr lang="en-US" dirty="0"/>
              <a:t> </a:t>
            </a: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 the node again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kitchen converge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5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 apache</a:t>
            </a:r>
          </a:p>
          <a:p>
            <a:r>
              <a:rPr lang="en-US" dirty="0"/>
              <a:t>         is awesome</a:t>
            </a:r>
          </a:p>
          <a:p>
            <a:r>
              <a:rPr lang="en-US" dirty="0"/>
              <a:t>         is installed</a:t>
            </a:r>
          </a:p>
          <a:p>
            <a:endParaRPr lang="en-US" dirty="0"/>
          </a:p>
          <a:p>
            <a:r>
              <a:rPr lang="en-US" dirty="0"/>
              <a:t>       Finished in 0.48165 seconds (files took 1.05 seconds to load)</a:t>
            </a:r>
          </a:p>
          <a:p>
            <a:r>
              <a:rPr lang="en-US" dirty="0"/>
              <a:t>       2 examples, 0 failures</a:t>
            </a:r>
          </a:p>
          <a:p>
            <a:r>
              <a:rPr lang="en-US" dirty="0"/>
              <a:t>       Finished verifying &lt;default-centos-64&gt; (0m5.64s).</a:t>
            </a:r>
          </a:p>
          <a:p>
            <a:r>
              <a:rPr lang="en-US" dirty="0"/>
              <a:t>-----&gt; Kitchen is finished. (0m11.84s)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the test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kitchen verify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5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will you test?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Is the service running?</a:t>
            </a:r>
          </a:p>
          <a:p>
            <a:r>
              <a:rPr lang="en-US" dirty="0" smtClean="0"/>
              <a:t>Is the port accessible?</a:t>
            </a:r>
          </a:p>
          <a:p>
            <a:r>
              <a:rPr lang="en-US" dirty="0" smtClean="0"/>
              <a:t>Is the expected content being served?</a:t>
            </a:r>
          </a:p>
          <a:p>
            <a:endParaRPr lang="en-US" dirty="0"/>
          </a:p>
          <a:p>
            <a:r>
              <a:rPr lang="en-US" dirty="0" smtClean="0"/>
              <a:t>Make sure everything works from a fresh kitchen, too!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9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 the </a:t>
            </a:r>
            <a:r>
              <a:rPr lang="en-US" dirty="0" err="1" smtClean="0"/>
              <a:t>Serverspec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describe </a:t>
            </a:r>
            <a:r>
              <a:rPr lang="en-US" dirty="0">
                <a:solidFill>
                  <a:srgbClr val="4E9A06"/>
                </a:solidFill>
              </a:rPr>
              <a:t>'apache' </a:t>
            </a:r>
            <a:r>
              <a:rPr lang="en-US" b="1" dirty="0">
                <a:solidFill>
                  <a:srgbClr val="204A87"/>
                </a:solidFill>
              </a:rPr>
              <a:t>do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0000"/>
                </a:solidFill>
              </a:rPr>
              <a:t>it </a:t>
            </a:r>
            <a:r>
              <a:rPr lang="en-US" dirty="0">
                <a:solidFill>
                  <a:srgbClr val="4E9A06"/>
                </a:solidFill>
              </a:rPr>
              <a:t>"is installed" </a:t>
            </a:r>
            <a:r>
              <a:rPr lang="en-US" b="1" dirty="0">
                <a:solidFill>
                  <a:srgbClr val="204A87"/>
                </a:solidFill>
              </a:rPr>
              <a:t>do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00"/>
                </a:solidFill>
              </a:rPr>
              <a:t>expect</a:t>
            </a:r>
            <a:r>
              <a:rPr lang="en-US" b="1" dirty="0">
                <a:solidFill>
                  <a:srgbClr val="000000"/>
                </a:solidFill>
              </a:rPr>
              <a:t>(package </a:t>
            </a:r>
            <a:r>
              <a:rPr lang="en-US" b="1" dirty="0">
                <a:solidFill>
                  <a:srgbClr val="4E9A06"/>
                </a:solidFill>
              </a:rPr>
              <a:t>'</a:t>
            </a:r>
            <a:r>
              <a:rPr lang="en-US" b="1" dirty="0" err="1">
                <a:solidFill>
                  <a:srgbClr val="4E9A06"/>
                </a:solidFill>
              </a:rPr>
              <a:t>httpd</a:t>
            </a:r>
            <a:r>
              <a:rPr lang="en-US" b="1" dirty="0">
                <a:solidFill>
                  <a:srgbClr val="4E9A06"/>
                </a:solidFill>
              </a:rPr>
              <a:t>'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b="1" dirty="0">
                <a:solidFill>
                  <a:srgbClr val="CE5C00"/>
                </a:solidFill>
              </a:rPr>
              <a:t>.</a:t>
            </a:r>
            <a:r>
              <a:rPr lang="en-US" b="1" dirty="0">
                <a:solidFill>
                  <a:srgbClr val="000000"/>
                </a:solidFill>
              </a:rPr>
              <a:t>to </a:t>
            </a:r>
            <a:r>
              <a:rPr lang="en-US" b="1" dirty="0" err="1">
                <a:solidFill>
                  <a:srgbClr val="000000"/>
                </a:solidFill>
              </a:rPr>
              <a:t>be_installed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204A87"/>
                </a:solidFill>
              </a:rPr>
              <a:t>end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000000"/>
                </a:solidFill>
              </a:rPr>
              <a:t>it </a:t>
            </a:r>
            <a:r>
              <a:rPr lang="en-US" dirty="0">
                <a:solidFill>
                  <a:srgbClr val="4E9A06"/>
                </a:solidFill>
              </a:rPr>
              <a:t>"is running" </a:t>
            </a:r>
            <a:r>
              <a:rPr lang="en-US" b="1" dirty="0">
                <a:solidFill>
                  <a:srgbClr val="204A87"/>
                </a:solidFill>
              </a:rPr>
              <a:t>do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00"/>
                </a:solidFill>
              </a:rPr>
              <a:t>expect</a:t>
            </a:r>
            <a:r>
              <a:rPr lang="en-US" b="1" dirty="0">
                <a:solidFill>
                  <a:srgbClr val="000000"/>
                </a:solidFill>
              </a:rPr>
              <a:t>(service </a:t>
            </a:r>
            <a:r>
              <a:rPr lang="en-US" b="1" dirty="0">
                <a:solidFill>
                  <a:srgbClr val="4E9A06"/>
                </a:solidFill>
              </a:rPr>
              <a:t>'</a:t>
            </a:r>
            <a:r>
              <a:rPr lang="en-US" b="1" dirty="0" err="1">
                <a:solidFill>
                  <a:srgbClr val="4E9A06"/>
                </a:solidFill>
              </a:rPr>
              <a:t>httpd</a:t>
            </a:r>
            <a:r>
              <a:rPr lang="en-US" b="1" dirty="0">
                <a:solidFill>
                  <a:srgbClr val="4E9A06"/>
                </a:solidFill>
              </a:rPr>
              <a:t>'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b="1" dirty="0">
                <a:solidFill>
                  <a:srgbClr val="CE5C00"/>
                </a:solidFill>
              </a:rPr>
              <a:t>.</a:t>
            </a:r>
            <a:r>
              <a:rPr lang="en-US" b="1" dirty="0">
                <a:solidFill>
                  <a:srgbClr val="000000"/>
                </a:solidFill>
              </a:rPr>
              <a:t>to </a:t>
            </a:r>
            <a:r>
              <a:rPr lang="en-US" b="1" dirty="0" err="1">
                <a:solidFill>
                  <a:srgbClr val="000000"/>
                </a:solidFill>
              </a:rPr>
              <a:t>be_running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204A87"/>
                </a:solidFill>
              </a:rPr>
              <a:t>end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000000"/>
                </a:solidFill>
              </a:rPr>
              <a:t>it </a:t>
            </a:r>
            <a:r>
              <a:rPr lang="en-US" dirty="0">
                <a:solidFill>
                  <a:srgbClr val="4E9A06"/>
                </a:solidFill>
              </a:rPr>
              <a:t>"is listening on port 80" </a:t>
            </a:r>
            <a:r>
              <a:rPr lang="en-US" b="1" dirty="0">
                <a:solidFill>
                  <a:srgbClr val="204A87"/>
                </a:solidFill>
              </a:rPr>
              <a:t>do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00"/>
                </a:solidFill>
              </a:rPr>
              <a:t>expect</a:t>
            </a:r>
            <a:r>
              <a:rPr lang="en-US" b="1" dirty="0">
                <a:solidFill>
                  <a:srgbClr val="000000"/>
                </a:solidFill>
              </a:rPr>
              <a:t>(port </a:t>
            </a:r>
            <a:r>
              <a:rPr lang="en-US" b="1" dirty="0">
                <a:solidFill>
                  <a:srgbClr val="0000CF"/>
                </a:solidFill>
              </a:rPr>
              <a:t>80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b="1" dirty="0">
                <a:solidFill>
                  <a:srgbClr val="CE5C00"/>
                </a:solidFill>
              </a:rPr>
              <a:t>.</a:t>
            </a:r>
            <a:r>
              <a:rPr lang="en-US" b="1" dirty="0">
                <a:solidFill>
                  <a:srgbClr val="000000"/>
                </a:solidFill>
              </a:rPr>
              <a:t>to </a:t>
            </a:r>
            <a:r>
              <a:rPr lang="en-US" b="1" dirty="0" err="1">
                <a:solidFill>
                  <a:srgbClr val="000000"/>
                </a:solidFill>
              </a:rPr>
              <a:t>be_listening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204A87"/>
                </a:solidFill>
              </a:rPr>
              <a:t>end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000000"/>
                </a:solidFill>
              </a:rPr>
              <a:t>it </a:t>
            </a:r>
            <a:r>
              <a:rPr lang="en-US" dirty="0">
                <a:solidFill>
                  <a:srgbClr val="4E9A06"/>
                </a:solidFill>
              </a:rPr>
              <a:t>"displays a custom home page" </a:t>
            </a:r>
            <a:r>
              <a:rPr lang="en-US" b="1" dirty="0">
                <a:solidFill>
                  <a:srgbClr val="204A87"/>
                </a:solidFill>
              </a:rPr>
              <a:t>do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00"/>
                </a:solidFill>
              </a:rPr>
              <a:t>expect</a:t>
            </a:r>
            <a:r>
              <a:rPr lang="en-US" b="1" dirty="0">
                <a:solidFill>
                  <a:srgbClr val="000000"/>
                </a:solidFill>
              </a:rPr>
              <a:t>(command(</a:t>
            </a:r>
            <a:r>
              <a:rPr lang="en-US" b="1" dirty="0">
                <a:solidFill>
                  <a:srgbClr val="4E9A06"/>
                </a:solidFill>
              </a:rPr>
              <a:t>"curl </a:t>
            </a:r>
            <a:r>
              <a:rPr lang="en-US" b="1" dirty="0" err="1">
                <a:solidFill>
                  <a:srgbClr val="4E9A06"/>
                </a:solidFill>
              </a:rPr>
              <a:t>localhost</a:t>
            </a:r>
            <a:r>
              <a:rPr lang="en-US" b="1" dirty="0">
                <a:solidFill>
                  <a:srgbClr val="4E9A06"/>
                </a:solidFill>
              </a:rPr>
              <a:t>"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b="1" dirty="0">
                <a:solidFill>
                  <a:srgbClr val="CE5C00"/>
                </a:solidFill>
              </a:rPr>
              <a:t>.</a:t>
            </a:r>
            <a:r>
              <a:rPr lang="en-US" b="1" dirty="0" err="1">
                <a:solidFill>
                  <a:srgbClr val="000000"/>
                </a:solidFill>
              </a:rPr>
              <a:t>stdout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b="1" dirty="0">
                <a:solidFill>
                  <a:srgbClr val="CE5C00"/>
                </a:solidFill>
              </a:rPr>
              <a:t>.</a:t>
            </a:r>
            <a:r>
              <a:rPr lang="en-US" b="1" dirty="0">
                <a:solidFill>
                  <a:srgbClr val="000000"/>
                </a:solidFill>
              </a:rPr>
              <a:t>to match </a:t>
            </a:r>
            <a:r>
              <a:rPr lang="en-US" b="1" dirty="0">
                <a:solidFill>
                  <a:srgbClr val="4E9A06"/>
                </a:solidFill>
              </a:rPr>
              <a:t>/hello/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204A87"/>
                </a:solidFill>
              </a:rPr>
              <a:t>end</a:t>
            </a:r>
          </a:p>
          <a:p>
            <a:r>
              <a:rPr lang="en-US" b="1" dirty="0">
                <a:solidFill>
                  <a:srgbClr val="204A87"/>
                </a:solidFill>
              </a:rPr>
              <a:t>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test/integration/default/</a:t>
            </a:r>
            <a:r>
              <a:rPr lang="en-US" dirty="0" err="1"/>
              <a:t>serverspec</a:t>
            </a:r>
            <a:r>
              <a:rPr lang="en-US" dirty="0"/>
              <a:t>/</a:t>
            </a:r>
            <a:r>
              <a:rPr lang="en-US" dirty="0" err="1"/>
              <a:t>default_spec.rb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1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r>
              <a:rPr lang="en-US" sz="2500" dirty="0"/>
              <a:t> apache</a:t>
            </a:r>
          </a:p>
          <a:p>
            <a:r>
              <a:rPr lang="en-US" sz="2500" dirty="0"/>
              <a:t>         is installed</a:t>
            </a:r>
          </a:p>
          <a:p>
            <a:r>
              <a:rPr lang="en-US" sz="2500" dirty="0"/>
              <a:t>         is running</a:t>
            </a:r>
          </a:p>
          <a:p>
            <a:r>
              <a:rPr lang="en-US" sz="2500" dirty="0"/>
              <a:t>         is </a:t>
            </a:r>
            <a:r>
              <a:rPr lang="en-US" sz="2500" dirty="0" smtClean="0"/>
              <a:t>listening on </a:t>
            </a:r>
            <a:r>
              <a:rPr lang="en-US" sz="2500" dirty="0"/>
              <a:t>port 80</a:t>
            </a:r>
          </a:p>
          <a:p>
            <a:r>
              <a:rPr lang="en-US" sz="2500" dirty="0"/>
              <a:t>         displays a custom home page</a:t>
            </a:r>
          </a:p>
          <a:p>
            <a:endParaRPr lang="en-US" sz="2500" dirty="0"/>
          </a:p>
          <a:p>
            <a:r>
              <a:rPr lang="en-US" sz="2500" dirty="0"/>
              <a:t>       Finished in 0.3968 seconds</a:t>
            </a:r>
          </a:p>
          <a:p>
            <a:r>
              <a:rPr lang="en-US" sz="2500" dirty="0"/>
              <a:t>       4 examples, 0 failures</a:t>
            </a:r>
          </a:p>
          <a:p>
            <a:r>
              <a:rPr lang="en-US" sz="2500" dirty="0"/>
              <a:t>       Finished verifying &lt;default-centos-64&gt; (0m4.25s).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kitchen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kitchen verify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Kitchen 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kitchen create</a:t>
            </a:r>
          </a:p>
          <a:p>
            <a:r>
              <a:rPr lang="en-US" dirty="0" smtClean="0">
                <a:latin typeface="Courier New"/>
                <a:cs typeface="Courier New"/>
              </a:rPr>
              <a:t>kitchen converge</a:t>
            </a:r>
          </a:p>
          <a:p>
            <a:r>
              <a:rPr lang="en-US" dirty="0" smtClean="0">
                <a:latin typeface="Courier New"/>
                <a:cs typeface="Courier New"/>
              </a:rPr>
              <a:t>kitchen verify</a:t>
            </a:r>
          </a:p>
          <a:p>
            <a:r>
              <a:rPr lang="en-US" dirty="0" smtClean="0">
                <a:latin typeface="Courier New"/>
                <a:cs typeface="Courier New"/>
              </a:rPr>
              <a:t>kitchen destroy</a:t>
            </a:r>
          </a:p>
          <a:p>
            <a:endParaRPr lang="en-US" dirty="0"/>
          </a:p>
          <a:p>
            <a:r>
              <a:rPr lang="en-US" dirty="0" smtClean="0"/>
              <a:t>All at once with </a:t>
            </a:r>
            <a:r>
              <a:rPr lang="en-US" dirty="0" smtClean="0">
                <a:latin typeface="Courier New"/>
                <a:cs typeface="Courier New"/>
              </a:rPr>
              <a:t>kitchen test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3698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Fundamental building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6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 smtClean="0"/>
              <a:t>  Did chef-client complete successfully?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  Did the recipe put the node in the desired state?</a:t>
            </a:r>
          </a:p>
          <a:p>
            <a:r>
              <a:rPr lang="en-US" dirty="0" smtClean="0"/>
              <a:t>Are the resources properly defined?</a:t>
            </a:r>
          </a:p>
          <a:p>
            <a:r>
              <a:rPr lang="en-US" dirty="0" smtClean="0"/>
              <a:t>Does the code following our style guide?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Faster Feedback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ChefSpec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3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 smtClean="0"/>
              <a:t>  Did chef-client complete successfully?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  Did the recipe put the node in the desired state?</a:t>
            </a:r>
          </a:p>
          <a:p>
            <a:r>
              <a:rPr lang="en-US" dirty="0" smtClean="0"/>
              <a:t>Are the resources properly defined?</a:t>
            </a:r>
          </a:p>
          <a:p>
            <a:r>
              <a:rPr lang="en-US" dirty="0" smtClean="0"/>
              <a:t>Does the code following our style guide?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1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too slow!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 test our code, we need to spin up a test kitchen, converge a node, execute some tests.</a:t>
            </a:r>
          </a:p>
          <a:p>
            <a:r>
              <a:rPr lang="en-US" dirty="0" smtClean="0"/>
              <a:t>Our simple test case takes about 2 minutes to fully execute.</a:t>
            </a:r>
          </a:p>
        </p:txBody>
      </p:sp>
    </p:spTree>
    <p:extLst>
      <p:ext uri="{BB962C8B-B14F-4D97-AF65-F5344CB8AC3E}">
        <p14:creationId xmlns:p14="http://schemas.microsoft.com/office/powerpoint/2010/main" val="357421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Properly configured 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need a way to verify that the resources in our recipes are properly configured</a:t>
            </a:r>
          </a:p>
          <a:p>
            <a:r>
              <a:rPr lang="en-US" dirty="0" smtClean="0"/>
              <a:t>We want to get faster feedback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4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ChefSpec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 before you converge</a:t>
            </a:r>
          </a:p>
          <a:p>
            <a:r>
              <a:rPr lang="en-US" dirty="0" smtClean="0"/>
              <a:t>Get feedback on cookbook changes without the need for target servers</a:t>
            </a:r>
            <a:endParaRPr lang="en-US" dirty="0"/>
          </a:p>
        </p:txBody>
      </p:sp>
      <p:pic>
        <p:nvPicPr>
          <p:cNvPr id="7" name="Picture Placeholder 6" descr="ChefSpec by sethvargo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705" r="-2705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 smtClean="0"/>
              <a:t>sethvargo.github.io</a:t>
            </a:r>
            <a:r>
              <a:rPr lang="en-US" dirty="0"/>
              <a:t>/</a:t>
            </a:r>
            <a:r>
              <a:rPr lang="en-US" dirty="0" err="1"/>
              <a:t>chefspec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34685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</a:t>
            </a:r>
            <a:r>
              <a:rPr lang="en-US" dirty="0" err="1" smtClean="0"/>
              <a:t>ChefSpec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204A87"/>
                </a:solidFill>
              </a:rPr>
              <a:t>require </a:t>
            </a:r>
            <a:r>
              <a:rPr lang="en-US" dirty="0">
                <a:solidFill>
                  <a:srgbClr val="4E9A06"/>
                </a:solidFill>
              </a:rPr>
              <a:t>'</a:t>
            </a:r>
            <a:r>
              <a:rPr lang="en-US" dirty="0" err="1">
                <a:solidFill>
                  <a:srgbClr val="4E9A06"/>
                </a:solidFill>
              </a:rPr>
              <a:t>spec_helper</a:t>
            </a:r>
            <a:r>
              <a:rPr lang="en-US" dirty="0">
                <a:solidFill>
                  <a:srgbClr val="4E9A06"/>
                </a:solidFill>
              </a:rPr>
              <a:t>'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describe </a:t>
            </a:r>
            <a:r>
              <a:rPr lang="en-US" dirty="0">
                <a:solidFill>
                  <a:srgbClr val="4E9A06"/>
                </a:solidFill>
              </a:rPr>
              <a:t>'apache::default' </a:t>
            </a:r>
            <a:r>
              <a:rPr lang="en-US" b="1" dirty="0">
                <a:solidFill>
                  <a:srgbClr val="204A87"/>
                </a:solidFill>
              </a:rPr>
              <a:t>do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000000"/>
                </a:solidFill>
              </a:rPr>
              <a:t>context </a:t>
            </a:r>
            <a:r>
              <a:rPr lang="en-US" dirty="0">
                <a:solidFill>
                  <a:srgbClr val="4E9A06"/>
                </a:solidFill>
              </a:rPr>
              <a:t>'When all attributes are default, on an unspecified platform' </a:t>
            </a:r>
            <a:r>
              <a:rPr lang="en-US" b="1" dirty="0">
                <a:solidFill>
                  <a:srgbClr val="204A87"/>
                </a:solidFill>
              </a:rPr>
              <a:t>do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000000"/>
                </a:solidFill>
              </a:rPr>
              <a:t>let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4E9A06"/>
                </a:solidFill>
              </a:rPr>
              <a:t>:</a:t>
            </a:r>
            <a:r>
              <a:rPr lang="en-US" b="1" dirty="0" err="1">
                <a:solidFill>
                  <a:srgbClr val="4E9A06"/>
                </a:solidFill>
              </a:rPr>
              <a:t>chef_run</a:t>
            </a:r>
            <a:r>
              <a:rPr lang="en-US" b="1" dirty="0">
                <a:solidFill>
                  <a:srgbClr val="000000"/>
                </a:solidFill>
              </a:rPr>
              <a:t>) </a:t>
            </a:r>
            <a:r>
              <a:rPr lang="en-US" b="1" dirty="0">
                <a:solidFill>
                  <a:srgbClr val="204A87"/>
                </a:solidFill>
              </a:rPr>
              <a:t>do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000000"/>
                </a:solidFill>
              </a:rPr>
              <a:t>runner </a:t>
            </a:r>
            <a:r>
              <a:rPr lang="en-US" b="1" dirty="0">
                <a:solidFill>
                  <a:srgbClr val="CE5C00"/>
                </a:solidFill>
              </a:rPr>
              <a:t>= </a:t>
            </a:r>
            <a:r>
              <a:rPr lang="en-US" b="1" dirty="0" err="1">
                <a:solidFill>
                  <a:srgbClr val="000000"/>
                </a:solidFill>
              </a:rPr>
              <a:t>ChefSpec</a:t>
            </a:r>
            <a:r>
              <a:rPr lang="en-US" b="1" dirty="0">
                <a:solidFill>
                  <a:srgbClr val="CE5C00"/>
                </a:solidFill>
              </a:rPr>
              <a:t>::</a:t>
            </a:r>
            <a:r>
              <a:rPr lang="en-US" b="1" dirty="0" err="1">
                <a:solidFill>
                  <a:srgbClr val="000000"/>
                </a:solidFill>
              </a:rPr>
              <a:t>ServerRunner</a:t>
            </a:r>
            <a:r>
              <a:rPr lang="en-US" b="1" dirty="0" err="1">
                <a:solidFill>
                  <a:srgbClr val="CE5C00"/>
                </a:solidFill>
              </a:rPr>
              <a:t>.</a:t>
            </a:r>
            <a:r>
              <a:rPr lang="en-US" b="1" dirty="0" err="1">
                <a:solidFill>
                  <a:srgbClr val="000000"/>
                </a:solidFill>
              </a:rPr>
              <a:t>new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dirty="0"/>
              <a:t>      </a:t>
            </a:r>
            <a:r>
              <a:rPr lang="en-US" dirty="0" err="1">
                <a:solidFill>
                  <a:srgbClr val="000000"/>
                </a:solidFill>
              </a:rPr>
              <a:t>runner</a:t>
            </a:r>
            <a:r>
              <a:rPr lang="en-US" b="1" dirty="0" err="1">
                <a:solidFill>
                  <a:srgbClr val="CE5C00"/>
                </a:solidFill>
              </a:rPr>
              <a:t>.</a:t>
            </a:r>
            <a:r>
              <a:rPr lang="en-US" b="1" dirty="0" err="1">
                <a:solidFill>
                  <a:srgbClr val="000000"/>
                </a:solidFill>
              </a:rPr>
              <a:t>converge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000000"/>
                </a:solidFill>
              </a:rPr>
              <a:t>described_recipe</a:t>
            </a:r>
            <a:r>
              <a:rPr lang="en-US" b="1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204A87"/>
                </a:solidFill>
              </a:rPr>
              <a:t>end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000000"/>
                </a:solidFill>
              </a:rPr>
              <a:t>it </a:t>
            </a:r>
            <a:r>
              <a:rPr lang="en-US" dirty="0">
                <a:solidFill>
                  <a:srgbClr val="4E9A06"/>
                </a:solidFill>
              </a:rPr>
              <a:t>'converges successfully' </a:t>
            </a:r>
            <a:r>
              <a:rPr lang="en-US" b="1" dirty="0">
                <a:solidFill>
                  <a:srgbClr val="204A87"/>
                </a:solidFill>
              </a:rPr>
              <a:t>do</a:t>
            </a:r>
          </a:p>
          <a:p>
            <a:r>
              <a:rPr lang="en-US" dirty="0"/>
              <a:t>      </a:t>
            </a:r>
            <a:r>
              <a:rPr lang="en-US" dirty="0" err="1">
                <a:solidFill>
                  <a:srgbClr val="000000"/>
                </a:solidFill>
              </a:rPr>
              <a:t>chef_run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rgbClr val="8F5902"/>
                </a:solidFill>
              </a:rPr>
              <a:t># This should not raise an error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204A87"/>
                </a:solidFill>
              </a:rPr>
              <a:t>end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b="1" dirty="0">
                <a:solidFill>
                  <a:srgbClr val="204A87"/>
                </a:solidFill>
              </a:rPr>
              <a:t>end</a:t>
            </a:r>
          </a:p>
          <a:p>
            <a:r>
              <a:rPr lang="en-US" b="1" dirty="0">
                <a:solidFill>
                  <a:srgbClr val="204A87"/>
                </a:solidFill>
              </a:rPr>
              <a:t>end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</a:t>
            </a:r>
            <a:r>
              <a:rPr lang="en-US" dirty="0"/>
              <a:t>/</a:t>
            </a:r>
            <a:r>
              <a:rPr lang="en-US" dirty="0" smtClean="0"/>
              <a:t>unit/</a:t>
            </a:r>
            <a:r>
              <a:rPr lang="en-US" dirty="0" err="1" smtClean="0"/>
              <a:t>default.rb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63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Finished in 0.00865 seconds (files took 5.5 seconds to load)</a:t>
            </a:r>
          </a:p>
          <a:p>
            <a:r>
              <a:rPr lang="en-US" sz="2400" dirty="0"/>
              <a:t>1 example, 0 failures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</a:t>
            </a:r>
            <a:r>
              <a:rPr lang="en-US" dirty="0" err="1" smtClean="0"/>
              <a:t>ChefSpec</a:t>
            </a:r>
            <a:r>
              <a:rPr lang="en-US" dirty="0" smtClean="0"/>
              <a:t> tests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rspec</a:t>
            </a:r>
            <a:r>
              <a:rPr lang="en-US" dirty="0"/>
              <a:t> </a:t>
            </a:r>
            <a:r>
              <a:rPr lang="en-US" dirty="0" smtClean="0"/>
              <a:t>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 smtClean="0"/>
              <a:t>  Did chef-client complete successfully?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  Did the recipe put the node in the desired state?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  Are the resources properly defined?</a:t>
            </a:r>
          </a:p>
          <a:p>
            <a:r>
              <a:rPr lang="en-US" dirty="0" smtClean="0"/>
              <a:t>Does the code following our style guide?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7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Clean code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Follow best practices, avoid mistakes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1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Piece of the system and its desired state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6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Foodcritic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Check cookbooks for common problems</a:t>
            </a:r>
          </a:p>
          <a:p>
            <a:r>
              <a:rPr lang="en-US" dirty="0" smtClean="0"/>
              <a:t>Style, correctness, deprecations, etc.</a:t>
            </a:r>
          </a:p>
          <a:p>
            <a:r>
              <a:rPr lang="en-US" dirty="0" smtClean="0"/>
              <a:t>Included with </a:t>
            </a:r>
            <a:r>
              <a:rPr lang="en-US" dirty="0" err="1" smtClean="0"/>
              <a:t>ChefDK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647" b="-2647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www.foodcritic.io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0733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our recipe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package_name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CE5C00"/>
                </a:solidFill>
              </a:rPr>
              <a:t>= </a:t>
            </a:r>
            <a:r>
              <a:rPr lang="en-US" b="1" dirty="0">
                <a:solidFill>
                  <a:srgbClr val="4E9A06"/>
                </a:solidFill>
              </a:rPr>
              <a:t>"</a:t>
            </a:r>
            <a:r>
              <a:rPr lang="en-US" b="1" dirty="0" err="1">
                <a:solidFill>
                  <a:srgbClr val="4E9A06"/>
                </a:solidFill>
              </a:rPr>
              <a:t>httpd</a:t>
            </a:r>
            <a:r>
              <a:rPr lang="en-US" b="1" dirty="0">
                <a:solidFill>
                  <a:srgbClr val="4E9A06"/>
                </a:solidFill>
              </a:rPr>
              <a:t>"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package </a:t>
            </a:r>
            <a:r>
              <a:rPr lang="en-US" dirty="0">
                <a:solidFill>
                  <a:srgbClr val="4E9A06"/>
                </a:solidFill>
              </a:rPr>
              <a:t>"#{</a:t>
            </a:r>
            <a:r>
              <a:rPr lang="en-US" dirty="0" err="1">
                <a:solidFill>
                  <a:srgbClr val="000000"/>
                </a:solidFill>
              </a:rPr>
              <a:t>package_name</a:t>
            </a:r>
            <a:r>
              <a:rPr lang="en-US" dirty="0">
                <a:solidFill>
                  <a:srgbClr val="4E9A06"/>
                </a:solidFill>
              </a:rPr>
              <a:t>}"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service </a:t>
            </a:r>
            <a:r>
              <a:rPr lang="en-US" dirty="0">
                <a:solidFill>
                  <a:srgbClr val="4E9A06"/>
                </a:solidFill>
              </a:rPr>
              <a:t>"</a:t>
            </a:r>
            <a:r>
              <a:rPr lang="en-US" dirty="0" err="1">
                <a:solidFill>
                  <a:srgbClr val="4E9A06"/>
                </a:solidFill>
              </a:rPr>
              <a:t>httpd</a:t>
            </a:r>
            <a:r>
              <a:rPr lang="en-US" dirty="0">
                <a:solidFill>
                  <a:srgbClr val="4E9A06"/>
                </a:solidFill>
              </a:rPr>
              <a:t>" </a:t>
            </a:r>
            <a:r>
              <a:rPr lang="en-US" b="1" dirty="0">
                <a:solidFill>
                  <a:srgbClr val="204A87"/>
                </a:solidFill>
              </a:rPr>
              <a:t>do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0000"/>
                </a:solidFill>
              </a:rPr>
              <a:t>action </a:t>
            </a:r>
            <a:r>
              <a:rPr lang="en-US" dirty="0">
                <a:solidFill>
                  <a:srgbClr val="4E9A06"/>
                </a:solidFill>
              </a:rPr>
              <a:t>:start</a:t>
            </a:r>
          </a:p>
          <a:p>
            <a:r>
              <a:rPr lang="en-US" b="1" dirty="0">
                <a:solidFill>
                  <a:srgbClr val="204A87"/>
                </a:solidFill>
              </a:rPr>
              <a:t>end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template </a:t>
            </a:r>
            <a:r>
              <a:rPr lang="en-US" dirty="0">
                <a:solidFill>
                  <a:srgbClr val="4E9A06"/>
                </a:solidFill>
              </a:rPr>
              <a:t>"/</a:t>
            </a:r>
            <a:r>
              <a:rPr lang="en-US" dirty="0" err="1">
                <a:solidFill>
                  <a:srgbClr val="4E9A06"/>
                </a:solidFill>
              </a:rPr>
              <a:t>var</a:t>
            </a:r>
            <a:r>
              <a:rPr lang="en-US" dirty="0">
                <a:solidFill>
                  <a:srgbClr val="4E9A06"/>
                </a:solidFill>
              </a:rPr>
              <a:t>/www/html/</a:t>
            </a:r>
            <a:r>
              <a:rPr lang="en-US" dirty="0" err="1">
                <a:solidFill>
                  <a:srgbClr val="4E9A06"/>
                </a:solidFill>
              </a:rPr>
              <a:t>index.html</a:t>
            </a:r>
            <a:r>
              <a:rPr lang="en-US" dirty="0">
                <a:solidFill>
                  <a:srgbClr val="4E9A06"/>
                </a:solidFill>
              </a:rPr>
              <a:t>" </a:t>
            </a:r>
            <a:r>
              <a:rPr lang="en-US" b="1" dirty="0">
                <a:solidFill>
                  <a:srgbClr val="204A87"/>
                </a:solidFill>
              </a:rPr>
              <a:t>do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0000"/>
                </a:solidFill>
              </a:rPr>
              <a:t>source </a:t>
            </a:r>
            <a:r>
              <a:rPr lang="en-US" dirty="0">
                <a:solidFill>
                  <a:srgbClr val="4E9A06"/>
                </a:solidFill>
              </a:rPr>
              <a:t>"</a:t>
            </a:r>
            <a:r>
              <a:rPr lang="en-US" dirty="0" err="1">
                <a:solidFill>
                  <a:srgbClr val="4E9A06"/>
                </a:solidFill>
              </a:rPr>
              <a:t>index.html.erb</a:t>
            </a:r>
            <a:r>
              <a:rPr lang="en-US" dirty="0">
                <a:solidFill>
                  <a:srgbClr val="4E9A06"/>
                </a:solidFill>
              </a:rPr>
              <a:t>"</a:t>
            </a:r>
          </a:p>
          <a:p>
            <a:r>
              <a:rPr lang="en-US" b="1" dirty="0">
                <a:solidFill>
                  <a:srgbClr val="204A87"/>
                </a:solidFill>
              </a:rPr>
              <a:t>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7" name="Frame 6"/>
          <p:cNvSpPr/>
          <p:nvPr/>
        </p:nvSpPr>
        <p:spPr bwMode="auto">
          <a:xfrm>
            <a:off x="190500" y="1666875"/>
            <a:ext cx="5762625" cy="1587500"/>
          </a:xfrm>
          <a:prstGeom prst="fram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9500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FC002: Avoid string interpolation where not required: ./recipes/default.rb:7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Foodcritic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foodcritic</a:t>
            </a:r>
            <a:r>
              <a:rPr lang="en-US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35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 smtClean="0"/>
              <a:t>  Did chef-client complete successfully?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  Did the recipe put the node in the desired state?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  Are the resources properly defined?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  Does the code following our style guide?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1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ChefConf</a:t>
            </a:r>
            <a:endParaRPr lang="en-US" dirty="0"/>
          </a:p>
        </p:txBody>
      </p:sp>
      <p:pic>
        <p:nvPicPr>
          <p:cNvPr id="5" name="Picture Placeholder 4" descr="Chef Conf 2015 | Chef.jpg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016" b="-9016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chefconf.com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3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Configuration Management Group</a:t>
            </a:r>
            <a:endParaRPr lang="en-US" dirty="0"/>
          </a:p>
        </p:txBody>
      </p:sp>
      <p:pic>
        <p:nvPicPr>
          <p:cNvPr id="5" name="Picture Placeholder 4" descr="What_s new with Chef with Nathen Harvey - DC Configuration Management Group (Arlington, VA) - Meetup.jpg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20" r="-3320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www.meetup.com</a:t>
            </a:r>
            <a:r>
              <a:rPr lang="en-US" dirty="0"/>
              <a:t>/DC-Configuration-Management-Group/events/220951825/</a:t>
            </a:r>
          </a:p>
        </p:txBody>
      </p:sp>
    </p:spTree>
    <p:extLst>
      <p:ext uri="{BB962C8B-B14F-4D97-AF65-F5344CB8AC3E}">
        <p14:creationId xmlns:p14="http://schemas.microsoft.com/office/powerpoint/2010/main" val="132185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DC </a:t>
            </a:r>
            <a:r>
              <a:rPr lang="en-US" dirty="0" err="1" smtClean="0"/>
              <a:t>Meetup</a:t>
            </a:r>
            <a:endParaRPr lang="en-US" dirty="0"/>
          </a:p>
        </p:txBody>
      </p:sp>
      <p:pic>
        <p:nvPicPr>
          <p:cNvPr id="8" name="Picture Placeholder 7" descr="DevOpsDC (Washington, DC) - Meetup.jpg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34" r="-15034"/>
          <a:stretch>
            <a:fillRect/>
          </a:stretch>
        </p:blipFill>
        <p:spPr/>
      </p:pic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www.meetup.com</a:t>
            </a:r>
            <a:r>
              <a:rPr lang="en-US" dirty="0"/>
              <a:t>/</a:t>
            </a:r>
            <a:r>
              <a:rPr lang="en-US" dirty="0" err="1"/>
              <a:t>DevOpsDC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6490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Chef Training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Chef Intermediate Topics – April 28-29</a:t>
            </a:r>
          </a:p>
          <a:p>
            <a:r>
              <a:rPr lang="en-US" dirty="0" smtClean="0"/>
              <a:t>Chef Fundamentals – April 30-May 1</a:t>
            </a:r>
          </a:p>
          <a:p>
            <a:endParaRPr lang="en-US" dirty="0"/>
          </a:p>
          <a:p>
            <a:r>
              <a:rPr lang="en-US" smtClean="0"/>
              <a:t>Discount code:  MEETUP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9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DevOpsDays</a:t>
            </a:r>
            <a:r>
              <a:rPr lang="en-US" dirty="0" smtClean="0"/>
              <a:t> DC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June 11-12</a:t>
            </a:r>
          </a:p>
          <a:p>
            <a:r>
              <a:rPr lang="en-US" dirty="0" smtClean="0"/>
              <a:t>USPTO, Alexandria</a:t>
            </a:r>
          </a:p>
          <a:p>
            <a:endParaRPr lang="en-US" dirty="0"/>
          </a:p>
          <a:p>
            <a:r>
              <a:rPr lang="en-US" dirty="0" smtClean="0"/>
              <a:t>Now Open</a:t>
            </a:r>
          </a:p>
          <a:p>
            <a:pPr lvl="1"/>
            <a:r>
              <a:rPr lang="en-US" dirty="0" smtClean="0"/>
              <a:t>Registration</a:t>
            </a:r>
          </a:p>
          <a:p>
            <a:pPr lvl="1"/>
            <a:r>
              <a:rPr lang="en-US" dirty="0" smtClean="0"/>
              <a:t>CFP</a:t>
            </a:r>
          </a:p>
          <a:p>
            <a:pPr lvl="1"/>
            <a:r>
              <a:rPr lang="en-US" dirty="0" smtClean="0"/>
              <a:t>Sponsorships</a:t>
            </a:r>
          </a:p>
          <a:p>
            <a:pPr lvl="1"/>
            <a:endParaRPr lang="en-US" dirty="0"/>
          </a:p>
        </p:txBody>
      </p:sp>
      <p:pic>
        <p:nvPicPr>
          <p:cNvPr id="11" name="Picture Placeholder 10" descr="logo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35" r="-16335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www.devopsdays.org</a:t>
            </a:r>
            <a:r>
              <a:rPr lang="en-US" dirty="0"/>
              <a:t>/events/2015-washington-dc/</a:t>
            </a:r>
          </a:p>
        </p:txBody>
      </p:sp>
    </p:spTree>
    <p:extLst>
      <p:ext uri="{BB962C8B-B14F-4D97-AF65-F5344CB8AC3E}">
        <p14:creationId xmlns:p14="http://schemas.microsoft.com/office/powerpoint/2010/main" val="284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7430911" cy="5257800"/>
          </a:xfrm>
        </p:spPr>
        <p:txBody>
          <a:bodyPr/>
          <a:lstStyle/>
          <a:p>
            <a:r>
              <a:rPr lang="en-US" dirty="0"/>
              <a:t>What questions can I answer for you?</a:t>
            </a:r>
          </a:p>
          <a:p>
            <a:endParaRPr lang="en-US" dirty="0" smtClean="0"/>
          </a:p>
          <a:p>
            <a:r>
              <a:rPr lang="en-US" dirty="0" err="1" smtClean="0"/>
              <a:t>nharvey@chef.io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nathenharvey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http://bit.ly/farmer-nathen</a:t>
            </a:r>
            <a:r>
              <a:rPr lang="en-US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(explicit)</a:t>
            </a:r>
          </a:p>
          <a:p>
            <a:r>
              <a:rPr lang="en-US" dirty="0">
                <a:hlinkClick r:id="rId3"/>
              </a:rPr>
              <a:t>http://bit.ly/farmer-nathen-</a:t>
            </a:r>
            <a:r>
              <a:rPr lang="en-US" dirty="0" smtClean="0">
                <a:hlinkClick r:id="rId3"/>
              </a:rPr>
              <a:t>sfw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oodfight_head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914" y="4349133"/>
            <a:ext cx="2827851" cy="1454323"/>
          </a:xfrm>
          <a:prstGeom prst="rect">
            <a:avLst/>
          </a:prstGeom>
        </p:spPr>
      </p:pic>
      <p:pic>
        <p:nvPicPr>
          <p:cNvPr id="5" name="Picture 4" descr="squar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416" y="577245"/>
            <a:ext cx="3023275" cy="304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1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earnChef-PowerPoint-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2400" dirty="0" err="1" smtClean="0">
            <a:solidFill>
              <a:schemeClr val="accent3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9">
    <a:dk1>
      <a:srgbClr val="3E4346"/>
    </a:dk1>
    <a:lt1>
      <a:srgbClr val="FFFFFF"/>
    </a:lt1>
    <a:dk2>
      <a:srgbClr val="000000"/>
    </a:dk2>
    <a:lt2>
      <a:srgbClr val="FFFFFF"/>
    </a:lt2>
    <a:accent1>
      <a:srgbClr val="F18B21"/>
    </a:accent1>
    <a:accent2>
      <a:srgbClr val="435464"/>
    </a:accent2>
    <a:accent3>
      <a:srgbClr val="7D868C"/>
    </a:accent3>
    <a:accent4>
      <a:srgbClr val="6BB2E2"/>
    </a:accent4>
    <a:accent5>
      <a:srgbClr val="5AB7B2"/>
    </a:accent5>
    <a:accent6>
      <a:srgbClr val="FDB714"/>
    </a:accent6>
    <a:hlink>
      <a:srgbClr val="6BB2E2"/>
    </a:hlink>
    <a:folHlink>
      <a:srgbClr val="FDB714"/>
    </a:folHlink>
  </a:clrScheme>
</a:themeOverride>
</file>

<file path=ppt/theme/themeOverride2.xml><?xml version="1.0" encoding="utf-8"?>
<a:themeOverride xmlns:a="http://schemas.openxmlformats.org/drawingml/2006/main">
  <a:clrScheme name="Custom 9">
    <a:dk1>
      <a:srgbClr val="3E4346"/>
    </a:dk1>
    <a:lt1>
      <a:srgbClr val="FFFFFF"/>
    </a:lt1>
    <a:dk2>
      <a:srgbClr val="000000"/>
    </a:dk2>
    <a:lt2>
      <a:srgbClr val="FFFFFF"/>
    </a:lt2>
    <a:accent1>
      <a:srgbClr val="F18B21"/>
    </a:accent1>
    <a:accent2>
      <a:srgbClr val="435464"/>
    </a:accent2>
    <a:accent3>
      <a:srgbClr val="7D868C"/>
    </a:accent3>
    <a:accent4>
      <a:srgbClr val="6BB2E2"/>
    </a:accent4>
    <a:accent5>
      <a:srgbClr val="5AB7B2"/>
    </a:accent5>
    <a:accent6>
      <a:srgbClr val="FDB714"/>
    </a:accent6>
    <a:hlink>
      <a:srgbClr val="6BB2E2"/>
    </a:hlink>
    <a:folHlink>
      <a:srgbClr val="FDB71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14473</TotalTime>
  <Words>5098</Words>
  <Application>Microsoft Macintosh PowerPoint</Application>
  <PresentationFormat>Custom</PresentationFormat>
  <Paragraphs>996</Paragraphs>
  <Slides>100</Slides>
  <Notes>13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1" baseType="lpstr">
      <vt:lpstr>LearnChef-PowerPoint-Template</vt:lpstr>
      <vt:lpstr>Introduction to Testing Chef</vt:lpstr>
      <vt:lpstr>Nathen Harvey</vt:lpstr>
      <vt:lpstr>PowerPoint Presentation</vt:lpstr>
      <vt:lpstr>The New Face of Business</vt:lpstr>
      <vt:lpstr>How Chef Works</vt:lpstr>
      <vt:lpstr>Chef Architecture </vt:lpstr>
      <vt:lpstr>Continuous Delivery is the Business  Transformation Engine</vt:lpstr>
      <vt:lpstr>Resources</vt:lpstr>
      <vt:lpstr>Resources</vt:lpstr>
      <vt:lpstr>Resources - Package</vt:lpstr>
      <vt:lpstr>Resources - Service</vt:lpstr>
      <vt:lpstr>Resources - Service</vt:lpstr>
      <vt:lpstr>Resources - Cron</vt:lpstr>
      <vt:lpstr>Resources - User</vt:lpstr>
      <vt:lpstr>Resources - DSC</vt:lpstr>
      <vt:lpstr>Resources – Registry Key</vt:lpstr>
      <vt:lpstr>Test and Repair</vt:lpstr>
      <vt:lpstr>Test and Repair</vt:lpstr>
      <vt:lpstr>Test and Repair</vt:lpstr>
      <vt:lpstr>Test and Repair</vt:lpstr>
      <vt:lpstr>Test and Repair</vt:lpstr>
      <vt:lpstr>Test and Repair</vt:lpstr>
      <vt:lpstr>Test and Repair</vt:lpstr>
      <vt:lpstr>Resources</vt:lpstr>
      <vt:lpstr>Testing Chef Cookbooks</vt:lpstr>
      <vt:lpstr>Our process</vt:lpstr>
      <vt:lpstr>Faster Feedback</vt:lpstr>
      <vt:lpstr>Chef Testing</vt:lpstr>
      <vt:lpstr>Test-driving infrastructure</vt:lpstr>
      <vt:lpstr>Our Scenario</vt:lpstr>
      <vt:lpstr>Create an apache cookbook</vt:lpstr>
      <vt:lpstr>Create an apache cookbook</vt:lpstr>
      <vt:lpstr>Chef client success status</vt:lpstr>
      <vt:lpstr>Chef client success status</vt:lpstr>
      <vt:lpstr>Test Kitchen</vt:lpstr>
      <vt:lpstr>Test Matrix</vt:lpstr>
      <vt:lpstr>Test Matrix</vt:lpstr>
      <vt:lpstr>Test Matrix</vt:lpstr>
      <vt:lpstr>Test Matrix</vt:lpstr>
      <vt:lpstr>Configuring the Kitchen</vt:lpstr>
      <vt:lpstr>.kitchen.yml</vt:lpstr>
      <vt:lpstr>.kitchen.yml</vt:lpstr>
      <vt:lpstr>.kitchen.yml</vt:lpstr>
      <vt:lpstr>.kitchen.yml</vt:lpstr>
      <vt:lpstr>.kitchen.yml</vt:lpstr>
      <vt:lpstr>.kitchen.yml</vt:lpstr>
      <vt:lpstr>.kitchen.yml</vt:lpstr>
      <vt:lpstr>.kitchen.yml</vt:lpstr>
      <vt:lpstr>Move to the apache cookbook directory</vt:lpstr>
      <vt:lpstr>List the Test Kitchens </vt:lpstr>
      <vt:lpstr>Create the kitchen</vt:lpstr>
      <vt:lpstr>Use AWS for test instances</vt:lpstr>
      <vt:lpstr>Chef client success status</vt:lpstr>
      <vt:lpstr>Go to the right place</vt:lpstr>
      <vt:lpstr>Apply our policy </vt:lpstr>
      <vt:lpstr>Chef Testing</vt:lpstr>
      <vt:lpstr>Chef Testing</vt:lpstr>
      <vt:lpstr>Verifying node state</vt:lpstr>
      <vt:lpstr>Chef Testing</vt:lpstr>
      <vt:lpstr>Manually inspect the test node</vt:lpstr>
      <vt:lpstr>Manually inspect the test node</vt:lpstr>
      <vt:lpstr>Serverspec</vt:lpstr>
      <vt:lpstr>Move to the proper directory</vt:lpstr>
      <vt:lpstr>Default location for tests</vt:lpstr>
      <vt:lpstr>Write a Serverspec test</vt:lpstr>
      <vt:lpstr>Generic Expectation Form</vt:lpstr>
      <vt:lpstr>Run the serverspec test</vt:lpstr>
      <vt:lpstr>How would you test our criteria?</vt:lpstr>
      <vt:lpstr>What is success?</vt:lpstr>
      <vt:lpstr>Verify package is installed</vt:lpstr>
      <vt:lpstr>Exercise the test</vt:lpstr>
      <vt:lpstr>Test is failing, make it pass</vt:lpstr>
      <vt:lpstr>Update our cookbook</vt:lpstr>
      <vt:lpstr>Converge the node again</vt:lpstr>
      <vt:lpstr>Exercise the test</vt:lpstr>
      <vt:lpstr>What else will you test?</vt:lpstr>
      <vt:lpstr>Extend the Serverspec test</vt:lpstr>
      <vt:lpstr>Verify the kitchen</vt:lpstr>
      <vt:lpstr>Kitchen Workflow</vt:lpstr>
      <vt:lpstr>Chef Testing</vt:lpstr>
      <vt:lpstr>Even Faster Feedback</vt:lpstr>
      <vt:lpstr>Chef Testing</vt:lpstr>
      <vt:lpstr>This is too slow!</vt:lpstr>
      <vt:lpstr>Properly configured resources</vt:lpstr>
      <vt:lpstr>ChefSpec</vt:lpstr>
      <vt:lpstr>Write a ChefSpec test</vt:lpstr>
      <vt:lpstr>Run the ChefSpec tests</vt:lpstr>
      <vt:lpstr>Chef Testing</vt:lpstr>
      <vt:lpstr>Clean code</vt:lpstr>
      <vt:lpstr>Foodcritic</vt:lpstr>
      <vt:lpstr>Change our recipe</vt:lpstr>
      <vt:lpstr>Run Foodcritic</vt:lpstr>
      <vt:lpstr>Chef Testing</vt:lpstr>
      <vt:lpstr>ChefConf</vt:lpstr>
      <vt:lpstr>DC Configuration Management Group</vt:lpstr>
      <vt:lpstr>DevOps DC Meetup</vt:lpstr>
      <vt:lpstr>Upcoming Chef Training</vt:lpstr>
      <vt:lpstr>DevOpsDays DC</vt:lpstr>
      <vt:lpstr>Thank you!</vt:lpstr>
      <vt:lpstr>PowerPoint Presentation</vt:lpstr>
    </vt:vector>
  </TitlesOfParts>
  <Manager>&lt;Content Manager Name Here&gt;</Manager>
  <Company>Silver Fox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subject>Houghton Mifflin Harcourt – 2012 Investor Day</dc:subject>
  <dc:creator>Joshua Jorgensen</dc:creator>
  <dc:description>Template: Louma El-Khoury, Silver Fox Productions Inc.
Formatting:
Event Date: March 12, 2012
Event Location: New York, NY
Audience Type:</dc:description>
  <cp:lastModifiedBy>Nathen harvey</cp:lastModifiedBy>
  <cp:revision>867</cp:revision>
  <cp:lastPrinted>2015-03-20T11:08:39Z</cp:lastPrinted>
  <dcterms:created xsi:type="dcterms:W3CDTF">2012-09-13T17:36:07Z</dcterms:created>
  <dcterms:modified xsi:type="dcterms:W3CDTF">2015-03-20T11:09:02Z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