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57" r:id="rId3"/>
    <p:sldId id="258" r:id="rId4"/>
    <p:sldId id="278" r:id="rId5"/>
    <p:sldId id="279" r:id="rId6"/>
    <p:sldId id="280"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69" r:id="rId20"/>
    <p:sldId id="277" r:id="rId21"/>
    <p:sldId id="281" r:id="rId22"/>
  </p:sldIdLst>
  <p:sldSz cx="14630400" cy="82296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348" autoAdjust="0"/>
  </p:normalViewPr>
  <p:slideViewPr>
    <p:cSldViewPr snapToGrid="0" snapToObjects="1">
      <p:cViewPr>
        <p:scale>
          <a:sx n="67" d="100"/>
          <a:sy n="67" d="100"/>
        </p:scale>
        <p:origin x="-1976" y="-80"/>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37CE8F-B867-F24C-9117-C5E5D56FED16}" type="datetime1">
              <a:rPr lang="en-US" smtClean="0"/>
              <a:t>5/1/16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618DCD-5E29-8643-A8BA-3AD478645B2E}" type="slidenum">
              <a:rPr lang="en-US" smtClean="0"/>
              <a:t>‹#›</a:t>
            </a:fld>
            <a:endParaRPr lang="en-US"/>
          </a:p>
        </p:txBody>
      </p:sp>
    </p:spTree>
    <p:extLst>
      <p:ext uri="{BB962C8B-B14F-4D97-AF65-F5344CB8AC3E}">
        <p14:creationId xmlns:p14="http://schemas.microsoft.com/office/powerpoint/2010/main" val="9096609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B5B62-AECB-7243-A6A5-221E2B26F539}" type="datetime1">
              <a:rPr lang="en-US" smtClean="0"/>
              <a:t>5/1/16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86E8E-9CDE-0C45-8CB0-C1562D2D7525}" type="slidenum">
              <a:rPr lang="en-US" smtClean="0"/>
              <a:t>‹#›</a:t>
            </a:fld>
            <a:endParaRPr lang="en-US"/>
          </a:p>
        </p:txBody>
      </p:sp>
    </p:spTree>
    <p:extLst>
      <p:ext uri="{BB962C8B-B14F-4D97-AF65-F5344CB8AC3E}">
        <p14:creationId xmlns:p14="http://schemas.microsoft.com/office/powerpoint/2010/main" val="1756354724"/>
      </p:ext>
    </p:extLst>
  </p:cSld>
  <p:clrMap bg1="lt1" tx1="dk1" bg2="lt2" tx2="dk2" accent1="accent1" accent2="accent2" accent3="accent3" accent4="accent4" accent5="accent5" accent6="accent6" hlink="hlink" folHlink="folHlink"/>
  <p:hf hdr="0" ftr="0" dt="0"/>
  <p:notesStyle>
    <a:lvl1pPr marL="0" algn="l" defTabSz="653110" rtl="0" eaLnBrk="1" latinLnBrk="0" hangingPunct="1">
      <a:defRPr sz="1700" kern="1200">
        <a:solidFill>
          <a:schemeClr val="tx1"/>
        </a:solidFill>
        <a:latin typeface="+mn-lt"/>
        <a:ea typeface="+mn-ea"/>
        <a:cs typeface="+mn-cs"/>
      </a:defRPr>
    </a:lvl1pPr>
    <a:lvl2pPr marL="653110" algn="l" defTabSz="653110" rtl="0" eaLnBrk="1" latinLnBrk="0" hangingPunct="1">
      <a:defRPr sz="1700" kern="1200">
        <a:solidFill>
          <a:schemeClr val="tx1"/>
        </a:solidFill>
        <a:latin typeface="+mn-lt"/>
        <a:ea typeface="+mn-ea"/>
        <a:cs typeface="+mn-cs"/>
      </a:defRPr>
    </a:lvl2pPr>
    <a:lvl3pPr marL="1306220" algn="l" defTabSz="653110" rtl="0" eaLnBrk="1" latinLnBrk="0" hangingPunct="1">
      <a:defRPr sz="1700" kern="1200">
        <a:solidFill>
          <a:schemeClr val="tx1"/>
        </a:solidFill>
        <a:latin typeface="+mn-lt"/>
        <a:ea typeface="+mn-ea"/>
        <a:cs typeface="+mn-cs"/>
      </a:defRPr>
    </a:lvl3pPr>
    <a:lvl4pPr marL="1959331" algn="l" defTabSz="653110" rtl="0" eaLnBrk="1" latinLnBrk="0" hangingPunct="1">
      <a:defRPr sz="1700" kern="1200">
        <a:solidFill>
          <a:schemeClr val="tx1"/>
        </a:solidFill>
        <a:latin typeface="+mn-lt"/>
        <a:ea typeface="+mn-ea"/>
        <a:cs typeface="+mn-cs"/>
      </a:defRPr>
    </a:lvl4pPr>
    <a:lvl5pPr marL="2612441" algn="l" defTabSz="653110" rtl="0" eaLnBrk="1" latinLnBrk="0" hangingPunct="1">
      <a:defRPr sz="1700" kern="1200">
        <a:solidFill>
          <a:schemeClr val="tx1"/>
        </a:solidFill>
        <a:latin typeface="+mn-lt"/>
        <a:ea typeface="+mn-ea"/>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DevOps</a:t>
            </a:r>
            <a:r>
              <a:rPr lang="en-US" baseline="0" dirty="0" smtClean="0"/>
              <a:t> is dead.</a:t>
            </a:r>
          </a:p>
          <a:p>
            <a:endParaRPr lang="en-US" baseline="0" dirty="0" smtClean="0"/>
          </a:p>
          <a:p>
            <a:r>
              <a:rPr lang="en-US" baseline="0" dirty="0" smtClean="0"/>
              <a:t>It’s been a great run.  We are approaching the seventh anniversary of </a:t>
            </a:r>
            <a:r>
              <a:rPr lang="en-US" baseline="0" dirty="0" err="1" smtClean="0"/>
              <a:t>DevOpsDays</a:t>
            </a:r>
            <a:r>
              <a:rPr lang="en-US" baseline="0" dirty="0" smtClean="0"/>
              <a:t> events</a:t>
            </a:r>
            <a:r>
              <a:rPr lang="en-US" baseline="0" dirty="0" smtClean="0"/>
              <a:t>.</a:t>
            </a:r>
          </a:p>
          <a:p>
            <a:endParaRPr lang="en-US" baseline="0" dirty="0" smtClean="0"/>
          </a:p>
          <a:p>
            <a:r>
              <a:rPr lang="en-US" baseline="0" dirty="0" smtClean="0"/>
              <a:t>There </a:t>
            </a:r>
            <a:r>
              <a:rPr lang="en-US" baseline="0" dirty="0" smtClean="0"/>
              <a:t>have been ?? </a:t>
            </a:r>
            <a:r>
              <a:rPr lang="en-US" baseline="0" dirty="0" err="1" smtClean="0"/>
              <a:t>DevOpsDays</a:t>
            </a:r>
            <a:r>
              <a:rPr lang="en-US" baseline="0" dirty="0" smtClean="0"/>
              <a:t> events since this started</a:t>
            </a:r>
          </a:p>
          <a:p>
            <a:endParaRPr lang="en-US" baseline="0" dirty="0" smtClean="0"/>
          </a:p>
          <a:p>
            <a:r>
              <a:rPr lang="en-US" baseline="0" dirty="0" smtClean="0"/>
              <a:t>All hope is not lost</a:t>
            </a:r>
            <a:r>
              <a:rPr lang="is-IS" baseline="0" dirty="0" smtClean="0"/>
              <a:t>…let’s review some of the awesome things this movement has brought us and why I think it’s time to move on</a:t>
            </a:r>
            <a:r>
              <a:rPr lang="is-IS" baseline="0" dirty="0" smtClean="0"/>
              <a:t>.</a:t>
            </a:r>
          </a:p>
          <a:p>
            <a:endParaRPr lang="is-IS" baseline="0" dirty="0" smtClean="0"/>
          </a:p>
          <a:p>
            <a:endParaRPr lang="is-IS" baseline="0" dirty="0" smtClean="0"/>
          </a:p>
          <a:p>
            <a:pPr marL="0" marR="0" indent="0" algn="l" defTabSz="653110" rtl="0" eaLnBrk="1" fontAlgn="auto" latinLnBrk="0" hangingPunct="1">
              <a:lnSpc>
                <a:spcPct val="100000"/>
              </a:lnSpc>
              <a:spcBef>
                <a:spcPts val="0"/>
              </a:spcBef>
              <a:spcAft>
                <a:spcPts val="0"/>
              </a:spcAft>
              <a:buClrTx/>
              <a:buSzTx/>
              <a:buFontTx/>
              <a:buNone/>
              <a:tabLst/>
              <a:defRPr/>
            </a:pPr>
            <a:r>
              <a:rPr lang="en-US" baseline="0" dirty="0" smtClean="0"/>
              <a:t>http://</a:t>
            </a:r>
            <a:r>
              <a:rPr lang="en-US" baseline="0" dirty="0" err="1" smtClean="0"/>
              <a:t>oregontomb.com</a:t>
            </a:r>
            <a:r>
              <a:rPr lang="en-US" baseline="0" dirty="0" smtClean="0"/>
              <a:t>/1QLAaGz</a:t>
            </a:r>
          </a:p>
          <a:p>
            <a:pPr marL="0" marR="0" indent="0" algn="l" defTabSz="65311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653110" rtl="0" eaLnBrk="1" fontAlgn="auto" latinLnBrk="0" hangingPunct="1">
              <a:lnSpc>
                <a:spcPct val="100000"/>
              </a:lnSpc>
              <a:spcBef>
                <a:spcPts val="0"/>
              </a:spcBef>
              <a:spcAft>
                <a:spcPts val="0"/>
              </a:spcAft>
              <a:buClrTx/>
              <a:buSzTx/>
              <a:buFontTx/>
              <a:buNone/>
              <a:tabLst/>
              <a:defRPr/>
            </a:pPr>
            <a:r>
              <a:rPr lang="en-US" baseline="0" dirty="0" smtClean="0"/>
              <a:t>http://</a:t>
            </a:r>
            <a:r>
              <a:rPr lang="en-US" baseline="0" dirty="0" err="1" smtClean="0"/>
              <a:t>tombgen.appspot.com</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a:t>
            </a:fld>
            <a:endParaRPr lang="en-US"/>
          </a:p>
        </p:txBody>
      </p:sp>
    </p:spTree>
    <p:extLst>
      <p:ext uri="{BB962C8B-B14F-4D97-AF65-F5344CB8AC3E}">
        <p14:creationId xmlns:p14="http://schemas.microsoft.com/office/powerpoint/2010/main" val="415772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Switches,</a:t>
            </a:r>
            <a:r>
              <a:rPr lang="en-US" baseline="0" dirty="0" smtClean="0"/>
              <a:t> Firewalls, and all sorts of networking gear can me fully automated these days.  We must include the Network Engineers in our club.</a:t>
            </a:r>
          </a:p>
          <a:p>
            <a:endParaRPr lang="en-US" baseline="0" dirty="0" smtClean="0"/>
          </a:p>
          <a:p>
            <a:r>
              <a:rPr lang="en-US" baseline="0" dirty="0" smtClean="0"/>
              <a:t>Enterprise </a:t>
            </a:r>
            <a:r>
              <a:rPr lang="en-US" baseline="0" dirty="0" err="1" smtClean="0"/>
              <a:t>DevSecQANetOps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10</a:t>
            </a:fld>
            <a:endParaRPr lang="en-US"/>
          </a:p>
        </p:txBody>
      </p:sp>
    </p:spTree>
    <p:extLst>
      <p:ext uri="{BB962C8B-B14F-4D97-AF65-F5344CB8AC3E}">
        <p14:creationId xmlns:p14="http://schemas.microsoft.com/office/powerpoint/2010/main" val="2624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cannot move</a:t>
            </a:r>
            <a:r>
              <a:rPr lang="en-US" baseline="0" dirty="0" smtClean="0"/>
              <a:t> from the data center to the cloud, from waterfall to agile without changing how budgeting works.  You must understand the tradeoffs between capital expenses and operating expenses.  How can you provide a yearly budget when you’re going to be building application iteratively and consuming compute and other resources on demand?  Clearly, the finance team needs to be part of Enterprise </a:t>
            </a:r>
            <a:r>
              <a:rPr lang="en-US" baseline="0" dirty="0" err="1" smtClean="0"/>
              <a:t>DevFinSecQANetOps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11</a:t>
            </a:fld>
            <a:endParaRPr lang="en-US"/>
          </a:p>
        </p:txBody>
      </p:sp>
    </p:spTree>
    <p:extLst>
      <p:ext uri="{BB962C8B-B14F-4D97-AF65-F5344CB8AC3E}">
        <p14:creationId xmlns:p14="http://schemas.microsoft.com/office/powerpoint/2010/main" val="4100894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a:t>
            </a:r>
            <a:r>
              <a:rPr lang="en-US" baseline="0" dirty="0" smtClean="0"/>
              <a:t> liberty, and the pursuit of happiness.  These may not be the first things that come to mind when you think of the government but they are principles on which it was founded.</a:t>
            </a:r>
          </a:p>
          <a:p>
            <a:endParaRPr lang="en-US" baseline="0" dirty="0" smtClean="0"/>
          </a:p>
          <a:p>
            <a:r>
              <a:rPr lang="en-US" baseline="0" dirty="0" smtClean="0"/>
              <a:t>Bureaucracy, red tape, slow moving, wasteful.  These words are likely closer to what comes to your mind.  But we have a duty to help the government do better and there are many agencies within the government that want to improve.  These people are also part of our </a:t>
            </a:r>
            <a:r>
              <a:rPr lang="en-US" baseline="0" dirty="0" err="1" smtClean="0"/>
              <a:t>DevOps</a:t>
            </a:r>
            <a:r>
              <a:rPr lang="en-US" baseline="0" dirty="0" smtClean="0"/>
              <a:t> Movement.</a:t>
            </a:r>
          </a:p>
          <a:p>
            <a:endParaRPr lang="en-US" baseline="0" dirty="0" smtClean="0"/>
          </a:p>
          <a:p>
            <a:r>
              <a:rPr lang="en-US" baseline="0" dirty="0" smtClean="0"/>
              <a:t>Enterprise </a:t>
            </a:r>
            <a:r>
              <a:rPr lang="en-US" baseline="0" dirty="0" err="1" smtClean="0"/>
              <a:t>DevGovFinSecQANetOps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12</a:t>
            </a:fld>
            <a:endParaRPr lang="en-US"/>
          </a:p>
        </p:txBody>
      </p:sp>
    </p:spTree>
    <p:extLst>
      <p:ext uri="{BB962C8B-B14F-4D97-AF65-F5344CB8AC3E}">
        <p14:creationId xmlns:p14="http://schemas.microsoft.com/office/powerpoint/2010/main" val="1033295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PCI-DSS,</a:t>
            </a:r>
            <a:r>
              <a:rPr lang="en-US" baseline="0" dirty="0" smtClean="0"/>
              <a:t> HIPAA, SOX, many of our organizations fall under one or more regulatory burdens.  When the auditors walk in to the building our goal should be to show them that we’re compliant and that we care.  Not to appease and excuse them from the building as quickly as possible.</a:t>
            </a:r>
          </a:p>
          <a:p>
            <a:endParaRPr lang="en-US" baseline="0" dirty="0" smtClean="0"/>
          </a:p>
          <a:p>
            <a:r>
              <a:rPr lang="en-US" baseline="0" dirty="0" smtClean="0"/>
              <a:t>Yes, governance and compliance is also part of </a:t>
            </a:r>
            <a:r>
              <a:rPr lang="en-US" baseline="0" dirty="0" err="1" smtClean="0"/>
              <a:t>DevOps</a:t>
            </a:r>
            <a:r>
              <a:rPr lang="is-IS" baseline="0" dirty="0" smtClean="0"/>
              <a:t>….but the good news is that we can reuse “Gov” to have multiple meanings.  We’ll overload that part of the new term.</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13</a:t>
            </a:fld>
            <a:endParaRPr lang="en-US"/>
          </a:p>
        </p:txBody>
      </p:sp>
    </p:spTree>
    <p:extLst>
      <p:ext uri="{BB962C8B-B14F-4D97-AF65-F5344CB8AC3E}">
        <p14:creationId xmlns:p14="http://schemas.microsoft.com/office/powerpoint/2010/main" val="2787948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our teams happy,</a:t>
            </a:r>
            <a:r>
              <a:rPr lang="en-US" baseline="0" dirty="0" smtClean="0"/>
              <a:t> high functioning, and collaborating is, in part, an outcome of good human resource practices.  Set aside you possible disdain for the name of the group or the idea that humans are resources to be managed and you’ll have to agree that HR plays a large and important role in your team.  Is it possible for you to work on another team for a short period of time?  Who drives recruiting in your organization?  Can cross-functional teams be created to address a problem or work on a project without needing to change the org chart?</a:t>
            </a:r>
          </a:p>
          <a:p>
            <a:endParaRPr lang="en-US" baseline="0" dirty="0" smtClean="0"/>
          </a:p>
          <a:p>
            <a:r>
              <a:rPr lang="en-US" baseline="0" dirty="0" smtClean="0"/>
              <a:t>Enterprise </a:t>
            </a:r>
            <a:r>
              <a:rPr lang="en-US" baseline="0" dirty="0" err="1" smtClean="0"/>
              <a:t>DevGovHRFinSecQANetOps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14</a:t>
            </a:fld>
            <a:endParaRPr lang="en-US"/>
          </a:p>
        </p:txBody>
      </p:sp>
    </p:spTree>
    <p:extLst>
      <p:ext uri="{BB962C8B-B14F-4D97-AF65-F5344CB8AC3E}">
        <p14:creationId xmlns:p14="http://schemas.microsoft.com/office/powerpoint/2010/main" val="718828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security in the</a:t>
            </a:r>
            <a:r>
              <a:rPr lang="en-US" baseline="0" dirty="0" smtClean="0"/>
              <a:t> room isn’t enough.  Security teams need to bring new practices to bear as well.  Introducing lean principles to the practice of security and working together with </a:t>
            </a:r>
            <a:r>
              <a:rPr lang="en-US" baseline="0" dirty="0" err="1" smtClean="0"/>
              <a:t>dev</a:t>
            </a:r>
            <a:r>
              <a:rPr lang="en-US" baseline="0" dirty="0" smtClean="0"/>
              <a:t> and ops is often labeled Rugged </a:t>
            </a:r>
            <a:r>
              <a:rPr lang="en-US" baseline="0" dirty="0" err="1" smtClean="0"/>
              <a:t>DevOps</a:t>
            </a:r>
            <a:r>
              <a:rPr lang="en-US" baseline="0" dirty="0" smtClean="0"/>
              <a:t>.  Some would even argue that </a:t>
            </a:r>
            <a:r>
              <a:rPr lang="en-US" baseline="0" dirty="0" err="1" smtClean="0"/>
              <a:t>DevSecOps</a:t>
            </a:r>
            <a:r>
              <a:rPr lang="en-US" baseline="0" dirty="0" smtClean="0"/>
              <a:t> and Rugged </a:t>
            </a:r>
            <a:r>
              <a:rPr lang="en-US" baseline="0" dirty="0" err="1" smtClean="0"/>
              <a:t>DevOps</a:t>
            </a:r>
            <a:r>
              <a:rPr lang="en-US" baseline="0" dirty="0" smtClean="0"/>
              <a:t> are identical terms.  We wouldn’t led “</a:t>
            </a:r>
            <a:r>
              <a:rPr lang="en-US" baseline="0" dirty="0" err="1" smtClean="0"/>
              <a:t>Gov</a:t>
            </a:r>
            <a:r>
              <a:rPr lang="en-US" baseline="0" dirty="0" smtClean="0"/>
              <a:t>” be constrained to one meaning, nor will we let security only have one part of the word!  It’s that important!</a:t>
            </a:r>
            <a:endParaRPr lang="en-US" dirty="0" smtClean="0"/>
          </a:p>
          <a:p>
            <a:endParaRPr lang="en-US" dirty="0" smtClean="0"/>
          </a:p>
          <a:p>
            <a:r>
              <a:rPr lang="en-US" dirty="0" smtClean="0"/>
              <a:t>Rugged Enterprise </a:t>
            </a:r>
            <a:r>
              <a:rPr lang="en-US" dirty="0" err="1" smtClean="0"/>
              <a:t>DevSecNetQAGovOps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15</a:t>
            </a:fld>
            <a:endParaRPr lang="en-US"/>
          </a:p>
        </p:txBody>
      </p:sp>
    </p:spTree>
    <p:extLst>
      <p:ext uri="{BB962C8B-B14F-4D97-AF65-F5344CB8AC3E}">
        <p14:creationId xmlns:p14="http://schemas.microsoft.com/office/powerpoint/2010/main" val="308227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DevOps</a:t>
            </a:r>
            <a:r>
              <a:rPr lang="en-US" dirty="0" smtClean="0"/>
              <a:t> is about the community</a:t>
            </a:r>
            <a:r>
              <a:rPr lang="en-US" baseline="0" dirty="0" smtClean="0"/>
              <a:t>, too.  We create, consume, and contribute open source software.  Our legal team needs to be involved to make sure that your employees can do all of those things without having to jump through ridiculous hoops.  This is the laptop I use to do work, this is the laptop I use to contribute to open source.  I never contribute, only consume when in the office.</a:t>
            </a:r>
          </a:p>
          <a:p>
            <a:endParaRPr lang="en-US" baseline="0" dirty="0" smtClean="0"/>
          </a:p>
          <a:p>
            <a:r>
              <a:rPr lang="en-US" baseline="0" dirty="0" smtClean="0"/>
              <a:t>Rugged Enterprise </a:t>
            </a:r>
            <a:r>
              <a:rPr lang="en-US" baseline="0" dirty="0" err="1" smtClean="0"/>
              <a:t>DevLegalHRFinSecNetQAGovOps</a:t>
            </a:r>
            <a:endParaRPr lang="en-US" baseline="0" dirty="0" smtClean="0"/>
          </a:p>
          <a:p>
            <a:endParaRPr lang="en-US" baseline="0" dirty="0" smtClean="0"/>
          </a:p>
          <a:p>
            <a:r>
              <a:rPr lang="en-US" baseline="0" dirty="0" smtClean="0"/>
              <a:t>Also, legal wouldn’t allow us to shorten the name of their group.  Must be </a:t>
            </a:r>
            <a:r>
              <a:rPr lang="en-US" baseline="0" smtClean="0"/>
              <a:t>“Legal”</a:t>
            </a:r>
            <a:endParaRPr lang="en-US"/>
          </a:p>
        </p:txBody>
      </p:sp>
      <p:sp>
        <p:nvSpPr>
          <p:cNvPr id="4" name="Slide Number Placeholder 3"/>
          <p:cNvSpPr>
            <a:spLocks noGrp="1"/>
          </p:cNvSpPr>
          <p:nvPr>
            <p:ph type="sldNum" sz="quarter" idx="10"/>
          </p:nvPr>
        </p:nvSpPr>
        <p:spPr/>
        <p:txBody>
          <a:bodyPr/>
          <a:lstStyle/>
          <a:p>
            <a:fld id="{6C386E8E-9CDE-0C45-8CB0-C1562D2D7525}" type="slidenum">
              <a:rPr lang="en-US" smtClean="0"/>
              <a:t>16</a:t>
            </a:fld>
            <a:endParaRPr lang="en-US"/>
          </a:p>
        </p:txBody>
      </p:sp>
    </p:spTree>
    <p:extLst>
      <p:ext uri="{BB962C8B-B14F-4D97-AF65-F5344CB8AC3E}">
        <p14:creationId xmlns:p14="http://schemas.microsoft.com/office/powerpoint/2010/main" val="3592010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a:t>
            </a:r>
            <a:r>
              <a:rPr lang="en-US" baseline="0" dirty="0" smtClean="0"/>
              <a:t>!!! How could we forget the customer?!  Aren’t we doing all of this to delight the customers?  We should are delivering business and customer value.  How do we need to change and improve to improve and drive our customer’s success?</a:t>
            </a:r>
          </a:p>
          <a:p>
            <a:endParaRPr lang="en-US" baseline="0" dirty="0" smtClean="0"/>
          </a:p>
          <a:p>
            <a:r>
              <a:rPr lang="en-US" baseline="0" dirty="0" smtClean="0"/>
              <a:t>Rugged Enterprise </a:t>
            </a:r>
            <a:r>
              <a:rPr lang="en-US" baseline="0" dirty="0" err="1" smtClean="0"/>
              <a:t>DevLegalHRFinSecNetQAGovCustOps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17</a:t>
            </a:fld>
            <a:endParaRPr lang="en-US"/>
          </a:p>
        </p:txBody>
      </p:sp>
    </p:spTree>
    <p:extLst>
      <p:ext uri="{BB962C8B-B14F-4D97-AF65-F5344CB8AC3E}">
        <p14:creationId xmlns:p14="http://schemas.microsoft.com/office/powerpoint/2010/main" val="3126698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Cake</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18</a:t>
            </a:fld>
            <a:endParaRPr lang="en-US"/>
          </a:p>
        </p:txBody>
      </p:sp>
    </p:spTree>
    <p:extLst>
      <p:ext uri="{BB962C8B-B14F-4D97-AF65-F5344CB8AC3E}">
        <p14:creationId xmlns:p14="http://schemas.microsoft.com/office/powerpoint/2010/main" val="30201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at Chef helps</a:t>
            </a:r>
            <a:r>
              <a:rPr lang="en-US" baseline="0" dirty="0" smtClean="0"/>
              <a:t> manage the account</a:t>
            </a:r>
            <a:endParaRPr lang="en-US" dirty="0"/>
          </a:p>
        </p:txBody>
      </p:sp>
      <p:sp>
        <p:nvSpPr>
          <p:cNvPr id="4" name="Slide Number Placeholder 3"/>
          <p:cNvSpPr>
            <a:spLocks noGrp="1"/>
          </p:cNvSpPr>
          <p:nvPr>
            <p:ph type="sldNum" sz="quarter" idx="10"/>
          </p:nvPr>
        </p:nvSpPr>
        <p:spPr/>
        <p:txBody>
          <a:bodyPr/>
          <a:lstStyle/>
          <a:p>
            <a:fld id="{869A8D2D-C38A-6541-881E-768B513BACD2}"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76814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Historians will</a:t>
            </a:r>
            <a:r>
              <a:rPr lang="en-US" baseline="0" dirty="0" smtClean="0"/>
              <a:t> look at an open space session at Agile </a:t>
            </a:r>
            <a:r>
              <a:rPr lang="en-US" baseline="0" dirty="0" err="1" smtClean="0"/>
              <a:t>conf</a:t>
            </a:r>
            <a:r>
              <a:rPr lang="en-US" baseline="0" dirty="0" smtClean="0"/>
              <a:t> as the ground zero for </a:t>
            </a:r>
            <a:r>
              <a:rPr lang="en-US" baseline="0" dirty="0" err="1" smtClean="0"/>
              <a:t>DevOps</a:t>
            </a:r>
            <a:r>
              <a:rPr lang="en-US" baseline="0" dirty="0" smtClean="0"/>
              <a:t>.</a:t>
            </a:r>
          </a:p>
          <a:p>
            <a:endParaRPr lang="en-US" baseline="0" dirty="0" smtClean="0"/>
          </a:p>
          <a:p>
            <a:r>
              <a:rPr lang="en-US" baseline="0" dirty="0" smtClean="0"/>
              <a:t>A topic of “Agile Infrastructure” was proposed.  This was a time when many people looked at using </a:t>
            </a:r>
            <a:r>
              <a:rPr lang="en-US" baseline="0" dirty="0" err="1" smtClean="0"/>
              <a:t>velcro</a:t>
            </a:r>
            <a:r>
              <a:rPr lang="en-US" baseline="0" dirty="0" smtClean="0"/>
              <a:t> wire wraps instead of plastic wire ties as being “agile” with their infrastructure.  </a:t>
            </a:r>
          </a:p>
          <a:p>
            <a:endParaRPr lang="en-US" baseline="0" dirty="0" smtClean="0"/>
          </a:p>
          <a:p>
            <a:endParaRPr lang="en-US" baseline="0" dirty="0" smtClean="0"/>
          </a:p>
          <a:p>
            <a:r>
              <a:rPr lang="en-US" baseline="0" dirty="0" smtClean="0"/>
              <a:t>Of </a:t>
            </a:r>
            <a:r>
              <a:rPr lang="en-US" baseline="0" dirty="0" smtClean="0"/>
              <a:t>course, this was also the beginning of the cloud and infrastructure as code was becoming a “thing”, too</a:t>
            </a:r>
            <a:r>
              <a:rPr lang="en-US" baseline="0" dirty="0" smtClean="0"/>
              <a:t>.</a:t>
            </a:r>
          </a:p>
          <a:p>
            <a:endParaRPr lang="en-US" baseline="0" dirty="0" smtClean="0"/>
          </a:p>
          <a:p>
            <a:endParaRPr lang="en-US" baseline="0" dirty="0" smtClean="0"/>
          </a:p>
          <a:p>
            <a:r>
              <a:rPr lang="en-US" baseline="0" dirty="0" smtClean="0"/>
              <a:t>http://</a:t>
            </a:r>
            <a:r>
              <a:rPr lang="en-US" baseline="0" dirty="0" err="1" smtClean="0"/>
              <a:t>www.amazon.com</a:t>
            </a:r>
            <a:r>
              <a:rPr lang="en-US" baseline="0" dirty="0" smtClean="0"/>
              <a:t>/</a:t>
            </a:r>
            <a:r>
              <a:rPr lang="en-US" baseline="0" dirty="0" err="1" smtClean="0"/>
              <a:t>gp</a:t>
            </a:r>
            <a:r>
              <a:rPr lang="en-US" baseline="0" dirty="0" smtClean="0"/>
              <a:t>/product/B00L2LGMO4/ref=s9_simh_hd_bw_b2872_p23_d0_i2?pf_rd_m=ATVPDKIKX0DER&amp;pf_rd_s=merchandised-search-4&amp;pf_rd_r=0MJKHPMKMDJRW3DGNJ7N&amp;pf_rd_t=101&amp;pf_rd_p=4b3e4eed-ee33-54a0-9b12-bf526d71668f&amp;pf_rd_i=507844</a:t>
            </a:r>
          </a:p>
          <a:p>
            <a:endParaRPr lang="en-US" baseline="0" dirty="0" smtClean="0"/>
          </a:p>
          <a:p>
            <a:r>
              <a:rPr lang="en-US" dirty="0" smtClean="0"/>
              <a:t>http://</a:t>
            </a:r>
            <a:r>
              <a:rPr lang="en-US" dirty="0" err="1" smtClean="0"/>
              <a:t>www.amazon.com</a:t>
            </a:r>
            <a:r>
              <a:rPr lang="en-US" dirty="0" smtClean="0"/>
              <a:t>/Reusable-Fastening-Velcro-Cable-Microfiber/</a:t>
            </a:r>
            <a:r>
              <a:rPr lang="en-US" dirty="0" err="1" smtClean="0"/>
              <a:t>dp</a:t>
            </a:r>
            <a:r>
              <a:rPr lang="en-US" dirty="0" smtClean="0"/>
              <a:t>/B00XHSP728/ref=sr_1_6?ie=UTF8&amp;qid=1462150140&amp;sr=8-6&amp;keywords=</a:t>
            </a:r>
            <a:r>
              <a:rPr lang="en-US" dirty="0" err="1" smtClean="0"/>
              <a:t>velcro+cable+ties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2</a:t>
            </a:fld>
            <a:endParaRPr lang="en-US"/>
          </a:p>
        </p:txBody>
      </p:sp>
    </p:spTree>
    <p:extLst>
      <p:ext uri="{BB962C8B-B14F-4D97-AF65-F5344CB8AC3E}">
        <p14:creationId xmlns:p14="http://schemas.microsoft.com/office/powerpoint/2010/main" val="254024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clouds formed and we had new, easy ways of deploying and scaling applications.  Accessible via an API, mostly reliable, and inexpensive to get started.  Sure, there were some stability issues and we had to start thinking about building and scaling resilient systems a bit differently.</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3</a:t>
            </a:fld>
            <a:endParaRPr lang="en-US"/>
          </a:p>
        </p:txBody>
      </p:sp>
    </p:spTree>
    <p:extLst>
      <p:ext uri="{BB962C8B-B14F-4D97-AF65-F5344CB8AC3E}">
        <p14:creationId xmlns:p14="http://schemas.microsoft.com/office/powerpoint/2010/main" val="121746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Anthrax</a:t>
            </a:r>
          </a:p>
          <a:p>
            <a:endParaRPr lang="en-US" baseline="0" dirty="0" smtClean="0"/>
          </a:p>
          <a:p>
            <a:r>
              <a:rPr lang="en-US" baseline="0" dirty="0" smtClean="0"/>
              <a:t>But Developers found new freedom with these APIs.  They didn’t need to wait for IT or Operations to provision systems.  Developer could build and run their own production systems in the cloud.  It was awesome.</a:t>
            </a:r>
          </a:p>
          <a:p>
            <a:endParaRPr lang="en-US" baseline="0" dirty="0" smtClean="0"/>
          </a:p>
          <a:p>
            <a:r>
              <a:rPr lang="en-US" baseline="0" dirty="0" smtClean="0"/>
              <a:t>Anthrax started playing Public Enemy songs.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4</a:t>
            </a:fld>
            <a:endParaRPr lang="en-US"/>
          </a:p>
        </p:txBody>
      </p:sp>
    </p:spTree>
    <p:extLst>
      <p:ext uri="{BB962C8B-B14F-4D97-AF65-F5344CB8AC3E}">
        <p14:creationId xmlns:p14="http://schemas.microsoft.com/office/powerpoint/2010/main" val="34507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Public Enemy</a:t>
            </a:r>
          </a:p>
          <a:p>
            <a:endParaRPr lang="en-US" dirty="0" smtClean="0"/>
          </a:p>
          <a:p>
            <a:r>
              <a:rPr lang="en-US" dirty="0" smtClean="0"/>
              <a:t>Operations started embracing Infrastructure as Code, started focusing more on measurement and monitoring</a:t>
            </a:r>
            <a:r>
              <a:rPr lang="en-US" baseline="0" dirty="0" smtClean="0"/>
              <a:t> (</a:t>
            </a:r>
            <a:r>
              <a:rPr lang="en-US" baseline="0" dirty="0" err="1" smtClean="0"/>
              <a:t>Flava</a:t>
            </a:r>
            <a:r>
              <a:rPr lang="en-US" baseline="0" dirty="0" smtClean="0"/>
              <a:t> </a:t>
            </a:r>
            <a:r>
              <a:rPr lang="en-US" baseline="0" dirty="0" err="1" smtClean="0"/>
              <a:t>Flav</a:t>
            </a:r>
            <a:r>
              <a:rPr lang="en-US" baseline="0" dirty="0" smtClean="0"/>
              <a:t>), and were concerned about the safety of the cloud (S1Ws).  Operations were finding themselves picking up other development practices like using version control systems and writing tests for their code.</a:t>
            </a:r>
          </a:p>
          <a:p>
            <a:endParaRPr lang="en-US" baseline="0" dirty="0" smtClean="0"/>
          </a:p>
          <a:p>
            <a:r>
              <a:rPr lang="en-US" baseline="0" dirty="0" smtClean="0"/>
              <a:t>Chuck D and Public Enemy wanted to collaborate with the developers.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5</a:t>
            </a:fld>
            <a:endParaRPr lang="en-US"/>
          </a:p>
        </p:txBody>
      </p:sp>
    </p:spTree>
    <p:extLst>
      <p:ext uri="{BB962C8B-B14F-4D97-AF65-F5344CB8AC3E}">
        <p14:creationId xmlns:p14="http://schemas.microsoft.com/office/powerpoint/2010/main" val="3927344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Bring the Noise, Public Enemy and Anthrax</a:t>
            </a:r>
            <a:endParaRPr lang="en-US" dirty="0" smtClean="0"/>
          </a:p>
          <a:p>
            <a:endParaRPr lang="en-US" dirty="0" smtClean="0"/>
          </a:p>
          <a:p>
            <a:r>
              <a:rPr lang="en-US" dirty="0" smtClean="0"/>
              <a:t>Now </a:t>
            </a:r>
            <a:r>
              <a:rPr lang="en-US" dirty="0" err="1" smtClean="0"/>
              <a:t>Dev</a:t>
            </a:r>
            <a:r>
              <a:rPr lang="en-US" baseline="0" dirty="0" smtClean="0"/>
              <a:t> and Ops really started working together.</a:t>
            </a:r>
          </a:p>
          <a:p>
            <a:endParaRPr lang="en-US" baseline="0" dirty="0" smtClean="0"/>
          </a:p>
          <a:p>
            <a:r>
              <a:rPr lang="en-US" baseline="0" dirty="0" smtClean="0"/>
              <a:t>They tore down walls, blew up silos, and started collaborating.  </a:t>
            </a:r>
          </a:p>
          <a:p>
            <a:endParaRPr lang="en-US" baseline="0" dirty="0" smtClean="0"/>
          </a:p>
          <a:p>
            <a:r>
              <a:rPr lang="en-US" baseline="0" dirty="0" smtClean="0"/>
              <a:t>Learning from each other and giving back to the system so that it became much more than just the sum of it’s parts.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6</a:t>
            </a:fld>
            <a:endParaRPr lang="en-US"/>
          </a:p>
        </p:txBody>
      </p:sp>
    </p:spTree>
    <p:extLst>
      <p:ext uri="{BB962C8B-B14F-4D97-AF65-F5344CB8AC3E}">
        <p14:creationId xmlns:p14="http://schemas.microsoft.com/office/powerpoint/2010/main" val="52671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not everything was</a:t>
            </a:r>
            <a:r>
              <a:rPr lang="en-US" baseline="0" dirty="0" smtClean="0"/>
              <a:t> perfect.</a:t>
            </a:r>
          </a:p>
          <a:p>
            <a:endParaRPr lang="en-US" baseline="0" dirty="0" smtClean="0"/>
          </a:p>
          <a:p>
            <a:r>
              <a:rPr lang="en-US" baseline="0" dirty="0" smtClean="0"/>
              <a:t>Had we forgotten about testing?  Applications simply do not go directly to production, that’s not safe.  QA is required and cannot be left out of the mix.</a:t>
            </a:r>
          </a:p>
          <a:p>
            <a:endParaRPr lang="en-US" baseline="0" dirty="0" smtClean="0"/>
          </a:p>
          <a:p>
            <a:r>
              <a:rPr lang="en-US" baseline="0" dirty="0" err="1" smtClean="0"/>
              <a:t>DevQAOps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7</a:t>
            </a:fld>
            <a:endParaRPr lang="en-US"/>
          </a:p>
        </p:txBody>
      </p:sp>
    </p:spTree>
    <p:extLst>
      <p:ext uri="{BB962C8B-B14F-4D97-AF65-F5344CB8AC3E}">
        <p14:creationId xmlns:p14="http://schemas.microsoft.com/office/powerpoint/2010/main" val="338193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security teams looked at </a:t>
            </a:r>
            <a:r>
              <a:rPr lang="en-US" dirty="0" err="1" smtClean="0"/>
              <a:t>DevOps</a:t>
            </a:r>
            <a:r>
              <a:rPr lang="en-US" baseline="0" dirty="0" smtClean="0"/>
              <a:t> </a:t>
            </a:r>
            <a:r>
              <a:rPr lang="en-US" dirty="0" smtClean="0"/>
              <a:t>and automated</a:t>
            </a:r>
            <a:r>
              <a:rPr lang="en-US" baseline="0" dirty="0" smtClean="0"/>
              <a:t> workflows being pushed and were scared.  Manual processes were viewed as the way to security.  After all, we know what commands were executed, we had one person responsible for securing systems, one responsible for securing applications.  Overtime, they came to understand the benefits that automation provides:  not only can we release fixes faster we can also ensure consistency across the entire infrastructure.  Security is now part of </a:t>
            </a:r>
            <a:r>
              <a:rPr lang="en-US" baseline="0" dirty="0" err="1" smtClean="0"/>
              <a:t>DevOps</a:t>
            </a:r>
            <a:r>
              <a:rPr lang="en-US" baseline="0" dirty="0" smtClean="0"/>
              <a:t>.  </a:t>
            </a:r>
            <a:r>
              <a:rPr lang="en-US" baseline="0" dirty="0" err="1" smtClean="0"/>
              <a:t>DevSecQAOps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8</a:t>
            </a:fld>
            <a:endParaRPr lang="en-US"/>
          </a:p>
        </p:txBody>
      </p:sp>
    </p:spTree>
    <p:extLst>
      <p:ext uri="{BB962C8B-B14F-4D97-AF65-F5344CB8AC3E}">
        <p14:creationId xmlns:p14="http://schemas.microsoft.com/office/powerpoint/2010/main" val="72323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the Enterprise?!</a:t>
            </a:r>
          </a:p>
          <a:p>
            <a:endParaRPr lang="en-US" dirty="0" smtClean="0"/>
          </a:p>
          <a:p>
            <a:r>
              <a:rPr lang="en-US" dirty="0" smtClean="0"/>
              <a:t>Legacy systems, hundreds, thousands,</a:t>
            </a:r>
            <a:r>
              <a:rPr lang="en-US" baseline="0" dirty="0" smtClean="0"/>
              <a:t> of developers, years of inertia and organizational structure.  Clearly </a:t>
            </a:r>
            <a:r>
              <a:rPr lang="en-US" baseline="0" dirty="0" err="1" smtClean="0"/>
              <a:t>DevOps</a:t>
            </a:r>
            <a:r>
              <a:rPr lang="en-US" baseline="0" dirty="0" smtClean="0"/>
              <a:t> in this environment must be different.  What we need is Enterprise </a:t>
            </a:r>
            <a:r>
              <a:rPr lang="en-US" baseline="0" dirty="0" err="1" smtClean="0"/>
              <a:t>DevSecQAOps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9</a:t>
            </a:fld>
            <a:endParaRPr lang="en-US"/>
          </a:p>
        </p:txBody>
      </p:sp>
    </p:spTree>
    <p:extLst>
      <p:ext uri="{BB962C8B-B14F-4D97-AF65-F5344CB8AC3E}">
        <p14:creationId xmlns:p14="http://schemas.microsoft.com/office/powerpoint/2010/main" val="334672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a:t>
            </a:r>
            <a:r>
              <a:rPr lang="en-US" dirty="0" err="1" smtClean="0"/>
              <a:t>nathenharvey</a:t>
            </a:r>
            <a:endParaRPr lang="en-US" dirty="0"/>
          </a:p>
        </p:txBody>
      </p:sp>
      <p:sp>
        <p:nvSpPr>
          <p:cNvPr id="8" name="Content Placeholder 7"/>
          <p:cNvSpPr>
            <a:spLocks noGrp="1"/>
          </p:cNvSpPr>
          <p:nvPr>
            <p:ph sz="quarter" idx="13" hasCustomPrompt="1"/>
          </p:nvPr>
        </p:nvSpPr>
        <p:spPr>
          <a:xfrm>
            <a:off x="4999038" y="7627938"/>
            <a:ext cx="4632325" cy="438150"/>
          </a:xfrm>
        </p:spPr>
        <p:txBody>
          <a:bodyPr anchor="ctr" anchorCtr="0">
            <a:noAutofit/>
          </a:bodyPr>
          <a:lstStyle>
            <a:lvl1pPr marL="0" indent="0" algn="ctr">
              <a:lnSpc>
                <a:spcPct val="100000"/>
              </a:lnSpc>
              <a:spcBef>
                <a:spcPts val="0"/>
              </a:spcBef>
              <a:buNone/>
              <a:defRPr sz="2400" spc="0">
                <a:latin typeface="Gill Sans"/>
                <a:cs typeface="Gill Sans"/>
              </a:defRPr>
            </a:lvl1pPr>
          </a:lstStyle>
          <a:p>
            <a:pPr lvl="0"/>
            <a:r>
              <a:rPr lang="en-US" dirty="0" err="1" smtClean="0"/>
              <a:t>DevOps</a:t>
            </a:r>
            <a:endParaRPr lang="en-US" dirty="0"/>
          </a:p>
        </p:txBody>
      </p:sp>
      <p:sp>
        <p:nvSpPr>
          <p:cNvPr id="10" name="Text Placeholder 9"/>
          <p:cNvSpPr>
            <a:spLocks noGrp="1"/>
          </p:cNvSpPr>
          <p:nvPr>
            <p:ph type="body" sz="quarter" idx="14" hasCustomPrompt="1"/>
          </p:nvPr>
        </p:nvSpPr>
        <p:spPr>
          <a:xfrm>
            <a:off x="10485438" y="7627938"/>
            <a:ext cx="2967037" cy="438150"/>
          </a:xfrm>
        </p:spPr>
        <p:txBody>
          <a:bodyPr>
            <a:noAutofit/>
          </a:bodyPr>
          <a:lstStyle>
            <a:lvl1pPr marL="0" indent="0" algn="r">
              <a:buNone/>
              <a:defRPr sz="2400">
                <a:latin typeface="Gill Sans"/>
                <a:cs typeface="Gill Sans"/>
              </a:defRPr>
            </a:lvl1pPr>
          </a:lstStyle>
          <a:p>
            <a:pPr lvl="0"/>
            <a:r>
              <a:rPr lang="en-US" dirty="0" smtClean="0"/>
              <a:t>@</a:t>
            </a:r>
            <a:r>
              <a:rPr lang="en-US" dirty="0" err="1" smtClean="0"/>
              <a:t>nathenharvey</a:t>
            </a:r>
            <a:endParaRPr lang="en-US" dirty="0"/>
          </a:p>
        </p:txBody>
      </p:sp>
    </p:spTree>
    <p:extLst>
      <p:ext uri="{BB962C8B-B14F-4D97-AF65-F5344CB8AC3E}">
        <p14:creationId xmlns:p14="http://schemas.microsoft.com/office/powerpoint/2010/main" val="74861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422610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72280" y="396240"/>
            <a:ext cx="5265421" cy="84258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0942" y="396240"/>
            <a:ext cx="15557499" cy="84258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34544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326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a:t>
            </a:r>
            <a:r>
              <a:rPr lang="en-US" dirty="0" err="1" smtClean="0"/>
              <a:t>nathenharvey</a:t>
            </a:r>
            <a:endParaRPr lang="en-US" dirty="0"/>
          </a:p>
        </p:txBody>
      </p:sp>
    </p:spTree>
    <p:extLst>
      <p:ext uri="{BB962C8B-B14F-4D97-AF65-F5344CB8AC3E}">
        <p14:creationId xmlns:p14="http://schemas.microsoft.com/office/powerpoint/2010/main" val="243561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a:t>
            </a:r>
            <a:r>
              <a:rPr lang="en-US" dirty="0" err="1" smtClean="0"/>
              <a:t>nathenharvey</a:t>
            </a:r>
            <a:endParaRPr lang="en-US" dirty="0"/>
          </a:p>
        </p:txBody>
      </p:sp>
    </p:spTree>
    <p:extLst>
      <p:ext uri="{BB962C8B-B14F-4D97-AF65-F5344CB8AC3E}">
        <p14:creationId xmlns:p14="http://schemas.microsoft.com/office/powerpoint/2010/main" val="388647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0941" y="2305050"/>
            <a:ext cx="10411459"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826241" y="2305050"/>
            <a:ext cx="10411461"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355271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168138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156013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181258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28247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3396226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 Id="rId3"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1"/>
            <a:ext cx="3413760" cy="438150"/>
          </a:xfrm>
          <a:prstGeom prst="rect">
            <a:avLst/>
          </a:prstGeom>
        </p:spPr>
        <p:txBody>
          <a:bodyPr vert="horz" lIns="130622" tIns="65311" rIns="130622" bIns="65311" rtlCol="0" anchor="ctr"/>
          <a:lstStyle>
            <a:lvl1pPr algn="l">
              <a:defRPr sz="1700">
                <a:solidFill>
                  <a:schemeClr val="tx1">
                    <a:tint val="75000"/>
                  </a:schemeClr>
                </a:solidFill>
              </a:defRPr>
            </a:lvl1pPr>
          </a:lstStyle>
          <a:p>
            <a:r>
              <a:rPr lang="en-US" smtClean="0"/>
              <a:t>‹#›</a:t>
            </a:r>
            <a:endParaRPr lang="en-US" dirty="0"/>
          </a:p>
        </p:txBody>
      </p:sp>
      <p:sp>
        <p:nvSpPr>
          <p:cNvPr id="5" name="Footer Placeholder 4"/>
          <p:cNvSpPr>
            <a:spLocks noGrp="1"/>
          </p:cNvSpPr>
          <p:nvPr>
            <p:ph type="ftr" sz="quarter" idx="3"/>
          </p:nvPr>
        </p:nvSpPr>
        <p:spPr>
          <a:xfrm>
            <a:off x="4998720" y="7627621"/>
            <a:ext cx="4632960" cy="438150"/>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85120" y="7627621"/>
            <a:ext cx="2967486" cy="438150"/>
          </a:xfrm>
          <a:prstGeom prst="rect">
            <a:avLst/>
          </a:prstGeom>
        </p:spPr>
        <p:txBody>
          <a:bodyPr vert="horz" lIns="130622" tIns="65311" rIns="130622" bIns="65311" rtlCol="0" anchor="ctr"/>
          <a:lstStyle>
            <a:lvl1pPr algn="r">
              <a:defRPr sz="1700">
                <a:solidFill>
                  <a:schemeClr val="tx1">
                    <a:tint val="75000"/>
                  </a:schemeClr>
                </a:solidFill>
              </a:defRPr>
            </a:lvl1pPr>
          </a:lstStyle>
          <a:p>
            <a:r>
              <a:rPr lang="en-US" dirty="0" smtClean="0"/>
              <a:t>@</a:t>
            </a:r>
            <a:r>
              <a:rPr lang="en-US" dirty="0" err="1" smtClean="0"/>
              <a:t>nathenharvey</a:t>
            </a:r>
            <a:endParaRPr lang="en-US" dirty="0"/>
          </a:p>
        </p:txBody>
      </p:sp>
      <p:pic>
        <p:nvPicPr>
          <p:cNvPr id="7" name="Picture 6" descr="twitter_newbird_blue.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3452606" y="7626736"/>
            <a:ext cx="455969" cy="455969"/>
          </a:xfrm>
          <a:prstGeom prst="rect">
            <a:avLst/>
          </a:prstGeom>
        </p:spPr>
      </p:pic>
    </p:spTree>
    <p:extLst>
      <p:ext uri="{BB962C8B-B14F-4D97-AF65-F5344CB8AC3E}">
        <p14:creationId xmlns:p14="http://schemas.microsoft.com/office/powerpoint/2010/main" val="347137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ctr" defTabSz="65311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653110" rtl="0" eaLnBrk="1" latinLnBrk="0" hangingPunct="1">
        <a:spcBef>
          <a:spcPct val="20000"/>
        </a:spcBef>
        <a:buFont typeface="Arial"/>
        <a:buChar char="•"/>
        <a:defRPr sz="4600" kern="1200">
          <a:solidFill>
            <a:schemeClr val="tx1"/>
          </a:solidFill>
          <a:latin typeface="+mn-lt"/>
          <a:ea typeface="+mn-ea"/>
          <a:cs typeface="+mn-cs"/>
        </a:defRPr>
      </a:lvl1pPr>
      <a:lvl2pPr marL="1061304" indent="-408194" algn="l" defTabSz="653110" rtl="0" eaLnBrk="1" latinLnBrk="0" hangingPunct="1">
        <a:spcBef>
          <a:spcPct val="20000"/>
        </a:spcBef>
        <a:buFont typeface="Arial"/>
        <a:buChar char="–"/>
        <a:defRPr sz="4000" kern="1200">
          <a:solidFill>
            <a:schemeClr val="tx1"/>
          </a:solidFill>
          <a:latin typeface="+mn-lt"/>
          <a:ea typeface="+mn-ea"/>
          <a:cs typeface="+mn-cs"/>
        </a:defRPr>
      </a:lvl2pPr>
      <a:lvl3pPr marL="1632776" indent="-326555" algn="l" defTabSz="653110" rtl="0" eaLnBrk="1" latinLnBrk="0" hangingPunct="1">
        <a:spcBef>
          <a:spcPct val="20000"/>
        </a:spcBef>
        <a:buFont typeface="Arial"/>
        <a:buChar char="•"/>
        <a:defRPr sz="3400" kern="1200">
          <a:solidFill>
            <a:schemeClr val="tx1"/>
          </a:solidFill>
          <a:latin typeface="+mn-lt"/>
          <a:ea typeface="+mn-ea"/>
          <a:cs typeface="+mn-cs"/>
        </a:defRPr>
      </a:lvl3pPr>
      <a:lvl4pPr marL="2285886" indent="-326555" algn="l" defTabSz="653110" rtl="0" eaLnBrk="1" latinLnBrk="0" hangingPunct="1">
        <a:spcBef>
          <a:spcPct val="20000"/>
        </a:spcBef>
        <a:buFont typeface="Arial"/>
        <a:buChar char="–"/>
        <a:defRPr sz="2900" kern="1200">
          <a:solidFill>
            <a:schemeClr val="tx1"/>
          </a:solidFill>
          <a:latin typeface="+mn-lt"/>
          <a:ea typeface="+mn-ea"/>
          <a:cs typeface="+mn-cs"/>
        </a:defRPr>
      </a:lvl4pPr>
      <a:lvl5pPr marL="2938996" indent="-326555" algn="l" defTabSz="653110" rtl="0" eaLnBrk="1" latinLnBrk="0" hangingPunct="1">
        <a:spcBef>
          <a:spcPct val="20000"/>
        </a:spcBef>
        <a:buFont typeface="Arial"/>
        <a:buChar char="»"/>
        <a:defRPr sz="2900" kern="1200">
          <a:solidFill>
            <a:schemeClr val="tx1"/>
          </a:solidFill>
          <a:latin typeface="+mn-lt"/>
          <a:ea typeface="+mn-ea"/>
          <a:cs typeface="+mn-cs"/>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2" y="548652"/>
            <a:ext cx="13411200" cy="609397"/>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bwMode="white">
          <a:xfrm>
            <a:off x="609602" y="1670578"/>
            <a:ext cx="13411200" cy="5166360"/>
          </a:xfrm>
          <a:prstGeom prst="rect">
            <a:avLst/>
          </a:prstGeom>
        </p:spPr>
        <p:txBody>
          <a:bodyPr vert="horz" wrap="square"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4343209"/>
      </p:ext>
    </p:extLst>
  </p:cSld>
  <p:clrMap bg1="lt1" tx1="dk1" bg2="lt2" tx2="dk2" accent1="accent1" accent2="accent2" accent3="accent3" accent4="accent4" accent5="accent5" accent6="accent6" hlink="hlink" folHlink="folHlink"/>
  <p:sldLayoutIdLst>
    <p:sldLayoutId id="214748366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dt="0"/>
  <p:txStyles>
    <p:titleStyle>
      <a:lvl1pPr algn="l" defTabSz="1096907" rtl="0" eaLnBrk="1" latinLnBrk="0" hangingPunct="1">
        <a:lnSpc>
          <a:spcPct val="90000"/>
        </a:lnSpc>
        <a:spcBef>
          <a:spcPct val="0"/>
        </a:spcBef>
        <a:buNone/>
        <a:defRPr lang="en-US" sz="4300" b="0" i="0" kern="1200" cap="none" spc="0" baseline="0" dirty="0" smtClean="0">
          <a:ln w="3175">
            <a:noFill/>
          </a:ln>
          <a:solidFill>
            <a:srgbClr val="435464"/>
          </a:solidFill>
          <a:effectLst/>
          <a:latin typeface="Gill Sans Light"/>
          <a:ea typeface="+mn-ea"/>
          <a:cs typeface="Gill Sans Light"/>
        </a:defRPr>
      </a:lvl1pPr>
    </p:titleStyle>
    <p:bodyStyle>
      <a:lvl1pPr marL="278046" indent="-278046" algn="l" defTabSz="1096907" rtl="0" eaLnBrk="1" latinLnBrk="0" hangingPunct="1">
        <a:lnSpc>
          <a:spcPct val="100000"/>
        </a:lnSpc>
        <a:spcBef>
          <a:spcPts val="720"/>
        </a:spcBef>
        <a:buSzPct val="90000"/>
        <a:buFont typeface="Arial" pitchFamily="34" charset="0"/>
        <a:buChar char="•"/>
        <a:defRPr sz="2900" b="0" i="0" kern="1200" baseline="0">
          <a:solidFill>
            <a:srgbClr val="435464"/>
          </a:solidFill>
          <a:latin typeface="Gill Sans Light"/>
          <a:ea typeface="+mn-ea"/>
          <a:cs typeface="Gill Sans Light"/>
        </a:defRPr>
      </a:lvl1pPr>
      <a:lvl2pPr marL="548477" indent="-270429" algn="l" defTabSz="1096907" rtl="0" eaLnBrk="1" latinLnBrk="0" hangingPunct="1">
        <a:lnSpc>
          <a:spcPct val="100000"/>
        </a:lnSpc>
        <a:spcBef>
          <a:spcPts val="720"/>
        </a:spcBef>
        <a:buSzPct val="90000"/>
        <a:buFont typeface="Arial" pitchFamily="34" charset="0"/>
        <a:buChar char="•"/>
        <a:defRPr sz="2400" b="0" i="0" kern="1200" baseline="0">
          <a:solidFill>
            <a:srgbClr val="435464"/>
          </a:solidFill>
          <a:latin typeface="Gill Sans Light"/>
          <a:ea typeface="+mn-ea"/>
          <a:cs typeface="Gill Sans Light"/>
        </a:defRPr>
      </a:lvl2pPr>
      <a:lvl3pPr marL="756058" indent="-207582" algn="l" defTabSz="1096907" rtl="0" eaLnBrk="1" latinLnBrk="0" hangingPunct="1">
        <a:lnSpc>
          <a:spcPct val="100000"/>
        </a:lnSpc>
        <a:spcBef>
          <a:spcPts val="720"/>
        </a:spcBef>
        <a:buSzPct val="90000"/>
        <a:buFont typeface="Arial" pitchFamily="34" charset="0"/>
        <a:buChar char="•"/>
        <a:defRPr sz="2100" b="0" i="0" kern="1200" baseline="0">
          <a:solidFill>
            <a:srgbClr val="435464"/>
          </a:solidFill>
          <a:latin typeface="Gill Sans Light"/>
          <a:ea typeface="+mn-ea"/>
          <a:cs typeface="Gill Sans Light"/>
        </a:defRPr>
      </a:lvl3pPr>
      <a:lvl4pPr marL="961738" indent="-205677" algn="l" defTabSz="1096907" rtl="0" eaLnBrk="1" latinLnBrk="0" hangingPunct="1">
        <a:lnSpc>
          <a:spcPct val="100000"/>
        </a:lnSpc>
        <a:spcBef>
          <a:spcPts val="720"/>
        </a:spcBef>
        <a:buSzPct val="90000"/>
        <a:buFont typeface="Arial" pitchFamily="34" charset="0"/>
        <a:buChar char="•"/>
        <a:defRPr sz="1900" b="0" i="0" kern="1200" baseline="0">
          <a:solidFill>
            <a:srgbClr val="435464"/>
          </a:solidFill>
          <a:latin typeface="Gill Sans Light"/>
          <a:ea typeface="+mn-ea"/>
          <a:cs typeface="Gill Sans Light"/>
        </a:defRPr>
      </a:lvl4pPr>
      <a:lvl5pPr marL="1169320" indent="-207582" algn="l" defTabSz="1096907" rtl="0" eaLnBrk="1" latinLnBrk="0" hangingPunct="1">
        <a:lnSpc>
          <a:spcPct val="100000"/>
        </a:lnSpc>
        <a:spcBef>
          <a:spcPts val="720"/>
        </a:spcBef>
        <a:buSzPct val="90000"/>
        <a:buFont typeface="Arial" pitchFamily="34" charset="0"/>
        <a:buChar char="•"/>
        <a:defRPr sz="1900" b="0" i="0" kern="1200" baseline="0">
          <a:solidFill>
            <a:srgbClr val="435464"/>
          </a:solidFill>
          <a:latin typeface="Gill Sans Light"/>
          <a:ea typeface="+mn-ea"/>
          <a:cs typeface="Gill Sans Light"/>
        </a:defRPr>
      </a:lvl5pPr>
      <a:lvl6pPr marL="3016494" indent="-274227" algn="l" defTabSz="1096907"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4949" indent="-274227" algn="l" defTabSz="1096907"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3403" indent="-274227" algn="l" defTabSz="1096907"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1858" indent="-274227" algn="l" defTabSz="1096907"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6907" rtl="0" eaLnBrk="1" latinLnBrk="0" hangingPunct="1">
        <a:defRPr sz="2100" kern="1200">
          <a:solidFill>
            <a:schemeClr val="tx1"/>
          </a:solidFill>
          <a:latin typeface="+mn-lt"/>
          <a:ea typeface="+mn-ea"/>
          <a:cs typeface="+mn-cs"/>
        </a:defRPr>
      </a:lvl1pPr>
      <a:lvl2pPr marL="548453" algn="l" defTabSz="1096907" rtl="0" eaLnBrk="1" latinLnBrk="0" hangingPunct="1">
        <a:defRPr sz="2100" kern="1200">
          <a:solidFill>
            <a:schemeClr val="tx1"/>
          </a:solidFill>
          <a:latin typeface="+mn-lt"/>
          <a:ea typeface="+mn-ea"/>
          <a:cs typeface="+mn-cs"/>
        </a:defRPr>
      </a:lvl2pPr>
      <a:lvl3pPr marL="1096907" algn="l" defTabSz="1096907" rtl="0" eaLnBrk="1" latinLnBrk="0" hangingPunct="1">
        <a:defRPr sz="2100" kern="1200">
          <a:solidFill>
            <a:schemeClr val="tx1"/>
          </a:solidFill>
          <a:latin typeface="+mn-lt"/>
          <a:ea typeface="+mn-ea"/>
          <a:cs typeface="+mn-cs"/>
        </a:defRPr>
      </a:lvl3pPr>
      <a:lvl4pPr marL="1645362" algn="l" defTabSz="1096907" rtl="0" eaLnBrk="1" latinLnBrk="0" hangingPunct="1">
        <a:defRPr sz="2100" kern="1200">
          <a:solidFill>
            <a:schemeClr val="tx1"/>
          </a:solidFill>
          <a:latin typeface="+mn-lt"/>
          <a:ea typeface="+mn-ea"/>
          <a:cs typeface="+mn-cs"/>
        </a:defRPr>
      </a:lvl4pPr>
      <a:lvl5pPr marL="2193816" algn="l" defTabSz="1096907" rtl="0" eaLnBrk="1" latinLnBrk="0" hangingPunct="1">
        <a:defRPr sz="2100" kern="1200">
          <a:solidFill>
            <a:schemeClr val="tx1"/>
          </a:solidFill>
          <a:latin typeface="+mn-lt"/>
          <a:ea typeface="+mn-ea"/>
          <a:cs typeface="+mn-cs"/>
        </a:defRPr>
      </a:lvl5pPr>
      <a:lvl6pPr marL="2742267" algn="l" defTabSz="1096907" rtl="0" eaLnBrk="1" latinLnBrk="0" hangingPunct="1">
        <a:defRPr sz="2100" kern="1200">
          <a:solidFill>
            <a:schemeClr val="tx1"/>
          </a:solidFill>
          <a:latin typeface="+mn-lt"/>
          <a:ea typeface="+mn-ea"/>
          <a:cs typeface="+mn-cs"/>
        </a:defRPr>
      </a:lvl6pPr>
      <a:lvl7pPr marL="3290722" algn="l" defTabSz="1096907" rtl="0" eaLnBrk="1" latinLnBrk="0" hangingPunct="1">
        <a:defRPr sz="2100" kern="1200">
          <a:solidFill>
            <a:schemeClr val="tx1"/>
          </a:solidFill>
          <a:latin typeface="+mn-lt"/>
          <a:ea typeface="+mn-ea"/>
          <a:cs typeface="+mn-cs"/>
        </a:defRPr>
      </a:lvl7pPr>
      <a:lvl8pPr marL="3839178" algn="l" defTabSz="1096907" rtl="0" eaLnBrk="1" latinLnBrk="0" hangingPunct="1">
        <a:defRPr sz="2100" kern="1200">
          <a:solidFill>
            <a:schemeClr val="tx1"/>
          </a:solidFill>
          <a:latin typeface="+mn-lt"/>
          <a:ea typeface="+mn-ea"/>
          <a:cs typeface="+mn-cs"/>
        </a:defRPr>
      </a:lvl8pPr>
      <a:lvl9pPr marL="4387630" algn="l" defTabSz="1096907"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egon_Trail_Tombstone_Genera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4743531" cy="8298936"/>
          </a:xfrm>
          <a:prstGeom prst="rect">
            <a:avLst/>
          </a:prstGeom>
        </p:spPr>
      </p:pic>
      <p:sp>
        <p:nvSpPr>
          <p:cNvPr id="5" name="Title 4"/>
          <p:cNvSpPr>
            <a:spLocks noGrp="1"/>
          </p:cNvSpPr>
          <p:nvPr>
            <p:ph type="ctrTitle"/>
          </p:nvPr>
        </p:nvSpPr>
        <p:spPr/>
        <p:txBody>
          <a:bodyPr/>
          <a:lstStyle/>
          <a:p>
            <a:r>
              <a:rPr lang="en-US" dirty="0" err="1" smtClean="0"/>
              <a:t>DevOps</a:t>
            </a:r>
            <a:endParaRPr lang="en-US" dirty="0"/>
          </a:p>
        </p:txBody>
      </p:sp>
      <p:sp>
        <p:nvSpPr>
          <p:cNvPr id="6" name="Subtitle 5"/>
          <p:cNvSpPr>
            <a:spLocks noGrp="1"/>
          </p:cNvSpPr>
          <p:nvPr>
            <p:ph type="subTitle" idx="1"/>
          </p:nvPr>
        </p:nvSpPr>
        <p:spPr/>
        <p:txBody>
          <a:bodyPr/>
          <a:lstStyle/>
          <a:p>
            <a:r>
              <a:rPr lang="en-US" dirty="0" smtClean="0"/>
              <a:t>RIP </a:t>
            </a:r>
            <a:r>
              <a:rPr lang="en-US" dirty="0" err="1" smtClean="0"/>
              <a:t>DevOps</a:t>
            </a:r>
            <a:r>
              <a:rPr lang="en-US" dirty="0" smtClean="0"/>
              <a:t>, picture of a headstone</a:t>
            </a:r>
            <a:endParaRPr lang="en-US" dirty="0"/>
          </a:p>
        </p:txBody>
      </p:sp>
      <p:pic>
        <p:nvPicPr>
          <p:cNvPr id="3" name="Picture 2"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
            <a:ext cx="14743531" cy="9829021"/>
          </a:xfrm>
          <a:prstGeom prst="rect">
            <a:avLst/>
          </a:prstGeom>
        </p:spPr>
      </p:pic>
      <p:sp>
        <p:nvSpPr>
          <p:cNvPr id="4" name="Footer Placeholder 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4482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DevSecNetQAOps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Enterprise </a:t>
            </a:r>
            <a:r>
              <a:rPr lang="en-US" dirty="0" err="1" smtClean="0"/>
              <a:t>DevSecNetQAOps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11588230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DevFinSecNetQAOps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Enterprise </a:t>
            </a:r>
            <a:r>
              <a:rPr lang="en-US" dirty="0" err="1" smtClean="0"/>
              <a:t>DevFinSecNetQAOps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13660377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DevFinSecNetQAGovOps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Enterprise </a:t>
            </a:r>
            <a:r>
              <a:rPr lang="en-US" dirty="0" err="1" smtClean="0"/>
              <a:t>DevFinSecNetQAGovOps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9782986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DevFinSecNetQAGovOps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Enterprise </a:t>
            </a:r>
            <a:r>
              <a:rPr lang="en-US" dirty="0" err="1" smtClean="0"/>
              <a:t>DevFinSecNetQAGovOps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987210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DevHRFinSecNetQAGovOps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Enterprise </a:t>
            </a:r>
            <a:r>
              <a:rPr lang="en-US" dirty="0" err="1" smtClean="0"/>
              <a:t>DevHRFinSecNetQAGovOps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18323529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Rugged Enterprise </a:t>
            </a:r>
            <a:r>
              <a:rPr lang="en-US" dirty="0" err="1" smtClean="0"/>
              <a:t>DevHRFinSecNetQAGovOps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Rugged Enterprise </a:t>
            </a:r>
            <a:r>
              <a:rPr lang="en-US" dirty="0" err="1" smtClean="0"/>
              <a:t>DevHRFinSecNetQAGovOps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13171752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Rugged Enterprise </a:t>
            </a:r>
            <a:r>
              <a:rPr lang="en-US" dirty="0" err="1" smtClean="0"/>
              <a:t>DevLegalHRFinSecNetQAGovOps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Rugged Enterprise </a:t>
            </a:r>
            <a:r>
              <a:rPr lang="en-US" dirty="0" err="1" smtClean="0"/>
              <a:t>DevLegalHRFinSecNetQAGovOps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8246968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Rugged Enterprise </a:t>
            </a:r>
            <a:r>
              <a:rPr lang="en-US" dirty="0" err="1" smtClean="0"/>
              <a:t>DevLegalHRFinSecNetQAGovCustOps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Rugged Enterprise </a:t>
            </a:r>
            <a:r>
              <a:rPr lang="en-US" dirty="0" err="1" smtClean="0"/>
              <a:t>DevLegalHRFinSecNetQAGovCustOps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8246968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Ingredients vs. Cake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Have your cake and eat it, too</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8246968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ave-the-princess.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 y="-712801"/>
            <a:ext cx="14630400" cy="9820959"/>
          </a:xfrm>
          <a:prstGeom prst="rect">
            <a:avLst/>
          </a:prstGeom>
        </p:spPr>
      </p:pic>
      <p:sp>
        <p:nvSpPr>
          <p:cNvPr id="4" name="TextBox 3"/>
          <p:cNvSpPr txBox="1"/>
          <p:nvPr/>
        </p:nvSpPr>
        <p:spPr>
          <a:xfrm>
            <a:off x="1775344" y="2202919"/>
            <a:ext cx="11066751" cy="4247317"/>
          </a:xfrm>
          <a:prstGeom prst="rect">
            <a:avLst/>
          </a:prstGeom>
          <a:solidFill>
            <a:schemeClr val="accent6">
              <a:alpha val="80000"/>
            </a:schemeClr>
          </a:solidFill>
        </p:spPr>
        <p:txBody>
          <a:bodyPr wrap="square" lIns="0" tIns="0" rIns="0" bIns="0" rtlCol="0">
            <a:spAutoFit/>
          </a:bodyPr>
          <a:lstStyle/>
          <a:p>
            <a:pPr algn="ctr" defTabSz="652104"/>
            <a:r>
              <a:rPr lang="en-US" sz="6000" dirty="0">
                <a:solidFill>
                  <a:srgbClr val="FFFFFF"/>
                </a:solidFill>
                <a:latin typeface="Arial"/>
              </a:rPr>
              <a:t>DEVOPS</a:t>
            </a:r>
            <a:r>
              <a:rPr lang="en-US" sz="2400" dirty="0">
                <a:solidFill>
                  <a:srgbClr val="FFFFFF"/>
                </a:solidFill>
                <a:latin typeface="Arial"/>
              </a:rPr>
              <a:t/>
            </a:r>
            <a:br>
              <a:rPr lang="en-US" sz="2400" dirty="0">
                <a:solidFill>
                  <a:srgbClr val="FFFFFF"/>
                </a:solidFill>
                <a:latin typeface="Arial"/>
              </a:rPr>
            </a:br>
            <a:endParaRPr lang="en-US" sz="2400" dirty="0">
              <a:solidFill>
                <a:srgbClr val="FFFFFF"/>
              </a:solidFill>
              <a:latin typeface="Arial"/>
            </a:endParaRPr>
          </a:p>
          <a:p>
            <a:pPr algn="ctr" defTabSz="652104"/>
            <a:r>
              <a:rPr lang="en-US" sz="4800" i="1" dirty="0">
                <a:solidFill>
                  <a:srgbClr val="FFFFFF"/>
                </a:solidFill>
                <a:latin typeface="Arial"/>
              </a:rPr>
              <a:t>A cultural and professional movement, focused on how we build and operate high velocity organizations, born from the experiences of its practitioners.</a:t>
            </a:r>
          </a:p>
        </p:txBody>
      </p:sp>
    </p:spTree>
    <p:extLst>
      <p:ext uri="{BB962C8B-B14F-4D97-AF65-F5344CB8AC3E}">
        <p14:creationId xmlns:p14="http://schemas.microsoft.com/office/powerpoint/2010/main" val="150007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Infrastructure</a:t>
            </a:r>
            <a:endParaRPr lang="en-US" dirty="0"/>
          </a:p>
        </p:txBody>
      </p:sp>
      <p:pic>
        <p:nvPicPr>
          <p:cNvPr id="4" name="Content Placeholder 3" descr="cable_ties.jpg"/>
          <p:cNvPicPr>
            <a:picLocks noGrp="1" noChangeAspect="1"/>
          </p:cNvPicPr>
          <p:nvPr>
            <p:ph idx="1"/>
          </p:nvPr>
        </p:nvPicPr>
        <p:blipFill rotWithShape="1">
          <a:blip r:embed="rId3">
            <a:extLst>
              <a:ext uri="{28A0092B-C50C-407E-A947-70E740481C1C}">
                <a14:useLocalDpi xmlns:a14="http://schemas.microsoft.com/office/drawing/2010/main" val="0"/>
              </a:ext>
            </a:extLst>
          </a:blip>
          <a:srcRect l="1" r="-142443"/>
          <a:stretch/>
        </p:blipFill>
        <p:spPr/>
      </p:pic>
      <p:pic>
        <p:nvPicPr>
          <p:cNvPr id="5" name="Picture 4" descr="velcro_ti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335" y="1701166"/>
            <a:ext cx="5724219" cy="5724219"/>
          </a:xfrm>
          <a:prstGeom prst="rect">
            <a:avLst/>
          </a:prstGeom>
        </p:spPr>
      </p:pic>
      <p:sp>
        <p:nvSpPr>
          <p:cNvPr id="6" name="Footer Placeholder 5"/>
          <p:cNvSpPr>
            <a:spLocks noGrp="1"/>
          </p:cNvSpPr>
          <p:nvPr>
            <p:ph type="ftr" sz="quarter" idx="11"/>
          </p:nvPr>
        </p:nvSpPr>
        <p:spPr/>
        <p:txBody>
          <a:bodyPr/>
          <a:lstStyle/>
          <a:p>
            <a:r>
              <a:rPr lang="en-US" dirty="0" smtClean="0"/>
              <a:t>Agile Infrastructure</a:t>
            </a:r>
            <a:endParaRPr lang="en-US" dirty="0"/>
          </a:p>
        </p:txBody>
      </p:sp>
      <p:sp>
        <p:nvSpPr>
          <p:cNvPr id="7" name="Slide Number Placeholder 6"/>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35524830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marvel-univer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58570" cy="8404246"/>
          </a:xfrm>
          <a:prstGeom prst="rect">
            <a:avLst/>
          </a:prstGeom>
        </p:spPr>
      </p:pic>
      <p:sp>
        <p:nvSpPr>
          <p:cNvPr id="6" name="TextBox 5"/>
          <p:cNvSpPr txBox="1"/>
          <p:nvPr/>
        </p:nvSpPr>
        <p:spPr>
          <a:xfrm>
            <a:off x="1775348" y="2202919"/>
            <a:ext cx="11066750" cy="4727448"/>
          </a:xfrm>
          <a:prstGeom prst="rect">
            <a:avLst/>
          </a:prstGeom>
          <a:solidFill>
            <a:srgbClr val="000000">
              <a:alpha val="80000"/>
            </a:srgbClr>
          </a:solidFill>
        </p:spPr>
        <p:txBody>
          <a:bodyPr wrap="square" lIns="0" tIns="0" rIns="0" bIns="0" rtlCol="0">
            <a:spAutoFit/>
          </a:bodyPr>
          <a:lstStyle/>
          <a:p>
            <a:pPr algn="ctr" defTabSz="914400"/>
            <a:r>
              <a:rPr lang="en-US" sz="6100" kern="0" dirty="0">
                <a:solidFill>
                  <a:srgbClr val="FFFFFF"/>
                </a:solidFill>
                <a:latin typeface="Arial"/>
              </a:rPr>
              <a:t>WHO PRACTICES IT?</a:t>
            </a:r>
          </a:p>
          <a:p>
            <a:pPr algn="ctr" defTabSz="914400"/>
            <a:endParaRPr lang="en-US" sz="2400" kern="0" dirty="0">
              <a:solidFill>
                <a:srgbClr val="FFFFFF"/>
              </a:solidFill>
              <a:latin typeface="Arial"/>
            </a:endParaRPr>
          </a:p>
          <a:p>
            <a:pPr algn="ctr" defTabSz="914400"/>
            <a:r>
              <a:rPr lang="en-US" sz="4000" kern="0" dirty="0">
                <a:solidFill>
                  <a:srgbClr val="F18B21"/>
                </a:solidFill>
                <a:latin typeface="Arial"/>
              </a:rPr>
              <a:t>EVERYONE</a:t>
            </a:r>
          </a:p>
          <a:p>
            <a:pPr algn="ctr" defTabSz="914400"/>
            <a:endParaRPr lang="en-US" sz="2400" kern="0" dirty="0">
              <a:solidFill>
                <a:srgbClr val="FFFFFF"/>
              </a:solidFill>
              <a:latin typeface="Arial"/>
            </a:endParaRPr>
          </a:p>
          <a:p>
            <a:pPr defTabSz="914400"/>
            <a:endParaRPr lang="en-US" sz="4800" kern="0" dirty="0">
              <a:solidFill>
                <a:srgbClr val="FFFFFF"/>
              </a:solidFill>
              <a:latin typeface="Arial"/>
            </a:endParaRPr>
          </a:p>
          <a:p>
            <a:pPr marL="571501" indent="-571501" defTabSz="914400">
              <a:buFont typeface="Arial"/>
              <a:buChar char="•"/>
            </a:pPr>
            <a:r>
              <a:rPr lang="en-US" sz="3700" kern="0" dirty="0">
                <a:solidFill>
                  <a:srgbClr val="FFFFFF"/>
                </a:solidFill>
                <a:latin typeface="Arial"/>
              </a:rPr>
              <a:t>We are not generalists – we are </a:t>
            </a:r>
            <a:r>
              <a:rPr lang="en-US" sz="3700" kern="0" dirty="0">
                <a:solidFill>
                  <a:srgbClr val="6BB2E2"/>
                </a:solidFill>
                <a:latin typeface="Arial"/>
              </a:rPr>
              <a:t>well connected specialists</a:t>
            </a:r>
          </a:p>
          <a:p>
            <a:pPr marL="571501" indent="-571501" defTabSz="914400">
              <a:buFont typeface="Arial"/>
              <a:buChar char="•"/>
            </a:pPr>
            <a:r>
              <a:rPr lang="en-US" sz="3700" kern="0" dirty="0">
                <a:solidFill>
                  <a:srgbClr val="F18B21"/>
                </a:solidFill>
                <a:latin typeface="Arial"/>
              </a:rPr>
              <a:t>We are all </a:t>
            </a:r>
            <a:r>
              <a:rPr lang="en-US" sz="3700" kern="0" dirty="0" err="1">
                <a:solidFill>
                  <a:srgbClr val="F18B21"/>
                </a:solidFill>
                <a:latin typeface="Arial"/>
              </a:rPr>
              <a:t>DevOps</a:t>
            </a:r>
            <a:endParaRPr lang="en-US" sz="3700" kern="0" dirty="0">
              <a:solidFill>
                <a:srgbClr val="F18B21"/>
              </a:solidFill>
              <a:latin typeface="Arial"/>
            </a:endParaRPr>
          </a:p>
        </p:txBody>
      </p:sp>
      <p:sp>
        <p:nvSpPr>
          <p:cNvPr id="7" name="Content Placeholder 6"/>
          <p:cNvSpPr>
            <a:spLocks noGrp="1"/>
          </p:cNvSpPr>
          <p:nvPr>
            <p:ph sz="quarter" idx="13"/>
          </p:nvPr>
        </p:nvSpPr>
        <p:spPr/>
        <p:txBody>
          <a:bodyPr/>
          <a:lstStyle/>
          <a:p>
            <a:endParaRPr lang="en-US"/>
          </a:p>
        </p:txBody>
      </p:sp>
      <p:sp>
        <p:nvSpPr>
          <p:cNvPr id="8" name="Text Placeholder 7"/>
          <p:cNvSpPr>
            <a:spLocks noGrp="1"/>
          </p:cNvSpPr>
          <p:nvPr>
            <p:ph type="body" sz="quarter" idx="14"/>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311811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Cloud</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6330836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Operating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Developers Operating</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25782169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Developing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Operators Developing</a:t>
            </a:r>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23380507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err="1" smtClean="0"/>
              <a:t>DevOps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4071070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err="1" smtClean="0"/>
              <a:t>DevQAOps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18002132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DevSecQAOps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err="1" smtClean="0"/>
              <a:t>DevSecQAOps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8042250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DevSecQAOps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Enterprise </a:t>
            </a:r>
            <a:r>
              <a:rPr lang="en-US" dirty="0" err="1" smtClean="0"/>
              <a:t>DevSecQAOps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16092464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p chef">
  <a:themeElements>
    <a:clrScheme name="Chef">
      <a:dk1>
        <a:srgbClr val="FFFFFF"/>
      </a:dk1>
      <a:lt1>
        <a:sysClr val="window" lastClr="FFFFFF"/>
      </a:lt1>
      <a:dk2>
        <a:srgbClr val="324353"/>
      </a:dk2>
      <a:lt2>
        <a:srgbClr val="EC7509"/>
      </a:lt2>
      <a:accent1>
        <a:srgbClr val="5AA2DB"/>
      </a:accent1>
      <a:accent2>
        <a:srgbClr val="4BAAA3"/>
      </a:accent2>
      <a:accent3>
        <a:srgbClr val="FBAA13"/>
      </a:accent3>
      <a:accent4>
        <a:srgbClr val="6A7379"/>
      </a:accent4>
      <a:accent5>
        <a:srgbClr val="2F3336"/>
      </a:accent5>
      <a:accent6>
        <a:srgbClr val="0000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38100" cmpd="sng">
          <a:solidFill>
            <a:schemeClr val="accent1"/>
          </a:solidFill>
          <a:prstDash val="lgDash"/>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sz="2400" dirty="0" err="1" smtClean="0"/>
        </a:defPPr>
      </a:lstStyle>
    </a:txDef>
  </a:objectDefaults>
  <a:extraClrSchemeLst/>
  <a:extLst>
    <a:ext uri="{05A4C25C-085E-4340-85A3-A5531E510DB2}">
      <thm15:themeFamily xmlns:thm15="http://schemas.microsoft.com/office/thememl/2012/main" xmlns="" name="Chef-Template-16x9-Blue.potx" id="{AEDCA41E-F161-4EBB-B511-A8687687A8DC}" vid="{64ECDA82-38C2-4FAD-B0A3-D276970F43D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TotalTime>
  <Words>1443</Words>
  <Application>Microsoft Macintosh PowerPoint</Application>
  <PresentationFormat>Custom</PresentationFormat>
  <Paragraphs>161</Paragraphs>
  <Slides>20</Slides>
  <Notes>19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ap chef</vt:lpstr>
      <vt:lpstr>DevOps</vt:lpstr>
      <vt:lpstr>Agile Infrastructure</vt:lpstr>
      <vt:lpstr>Cloud</vt:lpstr>
      <vt:lpstr>Developers Operating</vt:lpstr>
      <vt:lpstr>Operators Developing</vt:lpstr>
      <vt:lpstr>DevOps</vt:lpstr>
      <vt:lpstr>DevQAOps</vt:lpstr>
      <vt:lpstr>DevSecQAOps</vt:lpstr>
      <vt:lpstr>Enterprise DevSecQAOps</vt:lpstr>
      <vt:lpstr>Enterprise DevSecNetQAOps</vt:lpstr>
      <vt:lpstr>Enterprise DevFinSecNetQAOps</vt:lpstr>
      <vt:lpstr>Enterprise DevFinSecNetQAGovOps</vt:lpstr>
      <vt:lpstr>Enterprise DevFinSecNetQAGovOps</vt:lpstr>
      <vt:lpstr>Enterprise DevHRFinSecNetQAGovOps</vt:lpstr>
      <vt:lpstr>Rugged Enterprise DevHRFinSecNetQAGovOps</vt:lpstr>
      <vt:lpstr>Rugged Enterprise DevLegalHRFinSecNetQAGovOps</vt:lpstr>
      <vt:lpstr>Rugged Enterprise DevLegalHRFinSecNetQAGovCustOps</vt:lpstr>
      <vt:lpstr>Ingredients vs. Cake</vt:lpstr>
      <vt:lpstr>PowerPoint Presentation</vt:lpstr>
      <vt:lpstr>PowerPoint Presentation</vt:lpstr>
    </vt:vector>
  </TitlesOfParts>
  <Company>Chef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Nathen Harvey</dc:creator>
  <cp:lastModifiedBy>Nathen Harvey</cp:lastModifiedBy>
  <cp:revision>43</cp:revision>
  <dcterms:created xsi:type="dcterms:W3CDTF">2016-05-01T23:00:03Z</dcterms:created>
  <dcterms:modified xsi:type="dcterms:W3CDTF">2016-05-02T01:13:52Z</dcterms:modified>
</cp:coreProperties>
</file>