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9" r:id="rId5"/>
    <p:sldMasterId id="2147484168" r:id="rId6"/>
    <p:sldMasterId id="2147484184" r:id="rId7"/>
  </p:sldMasterIdLst>
  <p:notesMasterIdLst>
    <p:notesMasterId r:id="rId14"/>
  </p:notesMasterIdLst>
  <p:handoutMasterIdLst>
    <p:handoutMasterId r:id="rId15"/>
  </p:handoutMasterIdLst>
  <p:sldIdLst>
    <p:sldId id="401" r:id="rId8"/>
    <p:sldId id="402" r:id="rId9"/>
    <p:sldId id="404" r:id="rId10"/>
    <p:sldId id="403" r:id="rId11"/>
    <p:sldId id="406" r:id="rId12"/>
    <p:sldId id="405" r:id="rId13"/>
  </p:sldIdLst>
  <p:sldSz cx="16256000" cy="9144000"/>
  <p:notesSz cx="6858000" cy="9144000"/>
  <p:defaultTextStyle>
    <a:defPPr>
      <a:defRPr lang="en-US"/>
    </a:defPPr>
    <a:lvl1pPr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7899" indent="-150784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387" indent="-303157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75" indent="-455530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361" indent="-607899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7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96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80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923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Paroff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3503" autoAdjust="0"/>
  </p:normalViewPr>
  <p:slideViewPr>
    <p:cSldViewPr snapToGrid="0">
      <p:cViewPr varScale="1">
        <p:scale>
          <a:sx n="59" d="100"/>
          <a:sy n="59" d="100"/>
        </p:scale>
        <p:origin x="-120" y="-88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3/12/17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387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23" indent="-1396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481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819" indent="-195225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000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238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</a:t>
            </a:r>
            <a:r>
              <a:rPr lang="en-US" baseline="0" dirty="0" smtClean="0"/>
              <a:t> NOTE </a:t>
            </a:r>
            <a:r>
              <a:rPr lang="mr-IN" baseline="0" dirty="0" smtClean="0"/>
              <a:t>–</a:t>
            </a:r>
            <a:r>
              <a:rPr lang="en-US" baseline="0" dirty="0" smtClean="0"/>
              <a:t> Use this slide if you haven’t already remediated the SSH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9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576952" y="6930801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576952" y="7885615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 baseline="0">
                <a:solidFill>
                  <a:srgbClr val="435464"/>
                </a:solidFill>
              </a:defRPr>
            </a:lvl1pPr>
            <a:lvl2pPr marL="60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45" y="829374"/>
            <a:ext cx="5563813" cy="55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6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6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77336" y="1855614"/>
            <a:ext cx="14897806" cy="5346348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77336" y="1855614"/>
            <a:ext cx="14897806" cy="5346348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6"/>
            <a:ext cx="14898624" cy="534595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893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940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400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6856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7" y="2315963"/>
            <a:ext cx="14454853" cy="558048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121107" y="1458949"/>
            <a:ext cx="14454853" cy="74678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l" defTabSz="101563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6" y="1569862"/>
            <a:ext cx="13931194" cy="537987"/>
          </a:xfrm>
        </p:spPr>
        <p:txBody>
          <a:bodyPr anchor="ctr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3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4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6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7" y="2315963"/>
            <a:ext cx="14454853" cy="558048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121104" y="1458949"/>
            <a:ext cx="11624618" cy="74678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l" defTabSz="101563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6" y="1569862"/>
            <a:ext cx="13931194" cy="537987"/>
          </a:xfrm>
        </p:spPr>
        <p:txBody>
          <a:bodyPr anchor="ctr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3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4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6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7" y="3395745"/>
            <a:ext cx="14454853" cy="450069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121104" y="1458948"/>
            <a:ext cx="11624618" cy="181723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t" anchorCtr="0" compatLnSpc="1">
            <a:prstTxWarp prst="textNoShape">
              <a:avLst/>
            </a:prstTxWarp>
          </a:bodyPr>
          <a:lstStyle/>
          <a:p>
            <a:pPr algn="l" defTabSz="101563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9" y="1458948"/>
            <a:ext cx="11214667" cy="1817231"/>
          </a:xfrm>
        </p:spPr>
        <p:txBody>
          <a:bodyPr anchor="t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3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42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6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2951292" y="609602"/>
            <a:ext cx="2624667" cy="1806222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77334" y="4065330"/>
            <a:ext cx="14898624" cy="3831113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7" tIns="45720" rIns="91437" bIns="45720">
            <a:noAutofit/>
          </a:bodyPr>
          <a:lstStyle>
            <a:lvl1pPr marL="0" marR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8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4"/>
            <a:ext cx="14898624" cy="2041729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4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5138879" y="8031216"/>
            <a:ext cx="905893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3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77" y="1370390"/>
            <a:ext cx="11730044" cy="518368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3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5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5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89" y="1970554"/>
            <a:ext cx="10853664" cy="30016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576952" y="6930804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576952" y="7885617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 baseline="0">
                <a:solidFill>
                  <a:srgbClr val="435464"/>
                </a:solidFill>
              </a:defRPr>
            </a:lvl1pPr>
            <a:lvl2pPr marL="60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7"/>
            <a:ext cx="14898624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9849559" y="1855611"/>
            <a:ext cx="5729111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9849559" y="1855611"/>
            <a:ext cx="5729111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77337" y="1855611"/>
            <a:ext cx="8646583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9849559" y="1855611"/>
            <a:ext cx="5729111" cy="621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7" y="609606"/>
            <a:ext cx="8646828" cy="67710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0122684" y="0"/>
            <a:ext cx="6133316" cy="91440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endParaRPr lang="en-US" sz="27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329333" y="1855615"/>
            <a:ext cx="5729111" cy="5346348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4"/>
            <a:ext cx="14898624" cy="534595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893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9413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4005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6858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7" y="609606"/>
            <a:ext cx="8646828" cy="67710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6" y="1856207"/>
            <a:ext cx="8646830" cy="5345953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0122684" y="0"/>
            <a:ext cx="6133316" cy="91440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endParaRPr lang="en-US" sz="27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1909782" y="609602"/>
            <a:ext cx="2578194" cy="24059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357556" y="3410659"/>
            <a:ext cx="5644444" cy="4995333"/>
          </a:xfrm>
        </p:spPr>
        <p:txBody>
          <a:bodyPr/>
          <a:lstStyle>
            <a:lvl1pPr marL="0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1pPr>
            <a:lvl2pPr marL="308929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2pPr>
            <a:lvl3pPr marL="609393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3pPr>
            <a:lvl4pPr marL="840034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4pPr>
            <a:lvl5pPr marL="1068555" indent="0" algn="ctr">
              <a:buFontTx/>
              <a:buNone/>
              <a:defRPr sz="53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77334" y="1856207"/>
            <a:ext cx="14898624" cy="534595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892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0939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4002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6855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121108" y="2315963"/>
            <a:ext cx="14454853" cy="558048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91436" tIns="45720" rIns="91436" bIns="45720">
            <a:noAutofit/>
          </a:bodyPr>
          <a:lstStyle>
            <a:lvl1pPr marL="0" marR="0" indent="0" algn="l" defTabSz="1219071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219071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69180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121108" y="1458950"/>
            <a:ext cx="14454853" cy="74678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l" defTabSz="1015625"/>
            <a:r>
              <a:rPr lang="en-US" sz="2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31056" y="1569862"/>
            <a:ext cx="13931194" cy="537987"/>
          </a:xfrm>
        </p:spPr>
        <p:txBody>
          <a:bodyPr anchor="ctr" anchorCtr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1pPr>
            <a:lvl2pPr marL="308929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2pPr>
            <a:lvl3pPr marL="609393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3pPr>
            <a:lvl4pPr marL="840034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4pPr>
            <a:lvl5pPr marL="1068555" indent="0">
              <a:buFontTx/>
              <a:buNone/>
              <a:defRPr sz="28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5138879" y="8031216"/>
            <a:ext cx="905893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77" y="2340220"/>
            <a:ext cx="11730044" cy="324402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2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6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6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20" y="1753223"/>
            <a:ext cx="5563813" cy="55020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5138877" y="8031216"/>
            <a:ext cx="905893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7" rIns="101595" bIns="50797" numCol="1" rtlCol="0" anchor="ctr" anchorCtr="0" compatLnSpc="1">
            <a:prstTxWarp prst="textNoShape">
              <a:avLst/>
            </a:prstTxWarp>
          </a:bodyPr>
          <a:lstStyle/>
          <a:p>
            <a:pPr algn="ctr" defTabSz="101565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3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644153" y="2496328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644153" y="3451143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>
                <a:solidFill>
                  <a:srgbClr val="435464"/>
                </a:solidFill>
              </a:defRPr>
            </a:lvl1pPr>
            <a:lvl2pPr marL="60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89" y="1073182"/>
            <a:ext cx="10853664" cy="479639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576952" y="6930803"/>
            <a:ext cx="10972800" cy="1337550"/>
          </a:xfrm>
        </p:spPr>
        <p:txBody>
          <a:bodyPr wrap="square" lIns="91415" tIns="91415" rIns="91415" bIns="91415" anchor="ctr" anchorCtr="0">
            <a:noAutofit/>
          </a:bodyPr>
          <a:lstStyle>
            <a:lvl1pPr algn="ctr">
              <a:lnSpc>
                <a:spcPct val="90000"/>
              </a:lnSpc>
              <a:defRPr sz="48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576952" y="7885617"/>
            <a:ext cx="10972800" cy="560788"/>
          </a:xfrm>
        </p:spPr>
        <p:txBody>
          <a:bodyPr wrap="square" lIns="91415" tIns="91415" rIns="91415" bIns="91415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700" baseline="0">
                <a:solidFill>
                  <a:srgbClr val="435464"/>
                </a:solidFill>
              </a:defRPr>
            </a:lvl1pPr>
            <a:lvl2pPr marL="6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69322" y="8031216"/>
            <a:ext cx="1579171" cy="871064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1595" tIns="50795" rIns="101595" bIns="50795" numCol="1" rtlCol="0" anchor="ctr" anchorCtr="0" compatLnSpc="1">
            <a:prstTxWarp prst="textNoShape">
              <a:avLst/>
            </a:prstTxWarp>
          </a:bodyPr>
          <a:lstStyle/>
          <a:p>
            <a:pPr algn="ctr" defTabSz="1015635"/>
            <a:r>
              <a:rPr lang="en-US" sz="2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77336" y="609603"/>
            <a:ext cx="14901333" cy="6771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77336" y="1856200"/>
            <a:ext cx="14901333" cy="574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8773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308937" indent="-308937" algn="l" defTabSz="1218773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Char char="•"/>
        <a:defRPr sz="32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89935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7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990408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3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221056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449583" indent="-380996" algn="l" defTabSz="1218773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351626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015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402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90" indent="-304694" algn="l" defTabSz="121877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86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73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2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49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33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21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711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96" algn="l" defTabSz="121877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77337" y="609604"/>
            <a:ext cx="14901333" cy="6771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77337" y="1856200"/>
            <a:ext cx="14901333" cy="574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8" y="8377168"/>
            <a:ext cx="1341518" cy="4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218761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308934" indent="-308934" algn="l" defTabSz="1218761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Char char="•"/>
        <a:defRPr sz="32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89929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7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990398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3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221043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449569" indent="-380992" algn="l" defTabSz="1218761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351592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76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57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38" indent="-304691" algn="l" defTabSz="121876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9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61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44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25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03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85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68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47" algn="l" defTabSz="12187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77338" y="609605"/>
            <a:ext cx="14901333" cy="6771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77338" y="1856200"/>
            <a:ext cx="14901333" cy="574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8" y="8452108"/>
            <a:ext cx="1341518" cy="3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  <p:sldLayoutId id="2147484197" r:id="rId13"/>
    <p:sldLayoutId id="214748419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218749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308931" indent="-308931" algn="l" defTabSz="1218749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Char char="•"/>
        <a:defRPr sz="32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89922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7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990388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3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221031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449554" indent="-380988" algn="l" defTabSz="1218749" rtl="0" eaLnBrk="1" latinLnBrk="0" hangingPunct="1">
        <a:lnSpc>
          <a:spcPct val="100000"/>
        </a:lnSpc>
        <a:spcBef>
          <a:spcPts val="80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351559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36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11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86" indent="-304688" algn="l" defTabSz="1218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3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49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26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01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73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49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25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98" algn="l" defTabSz="121874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hands-on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Still have time to play around?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Remediate </a:t>
            </a:r>
            <a:r>
              <a:rPr lang="en-US" dirty="0" err="1" smtClean="0"/>
              <a:t>ssh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cookbook to manage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Verify the Protocol is set appropriately</a:t>
            </a:r>
          </a:p>
          <a:p>
            <a:r>
              <a:rPr lang="en-US" dirty="0" smtClean="0"/>
              <a:t>Apply the recipe to your local machine with </a:t>
            </a:r>
            <a:r>
              <a:rPr lang="en-US" dirty="0" smtClean="0">
                <a:latin typeface="Courier New"/>
                <a:cs typeface="Courier New"/>
              </a:rPr>
              <a:t>chef-client --local</a:t>
            </a:r>
            <a:r>
              <a:rPr lang="en-US" dirty="0" smtClean="0"/>
              <a:t> (if you dare!)</a:t>
            </a:r>
          </a:p>
          <a:p>
            <a:r>
              <a:rPr lang="en-US" dirty="0" smtClean="0"/>
              <a:t>Verify your colleague’s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Supermarket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profiles available on the Supermarket</a:t>
            </a:r>
          </a:p>
          <a:p>
            <a:r>
              <a:rPr lang="en-US" dirty="0" smtClean="0"/>
              <a:t>View information </a:t>
            </a:r>
            <a:r>
              <a:rPr lang="en-US" dirty="0"/>
              <a:t>about the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</a:t>
            </a:r>
            <a:r>
              <a:rPr lang="en-US" dirty="0" smtClean="0"/>
              <a:t>baseline profile</a:t>
            </a:r>
          </a:p>
          <a:p>
            <a:r>
              <a:rPr lang="en-US" dirty="0"/>
              <a:t>Execute the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</a:t>
            </a:r>
            <a:r>
              <a:rPr lang="en-US" dirty="0" smtClean="0"/>
              <a:t>baseline profile from the Supermarket</a:t>
            </a:r>
          </a:p>
          <a:p>
            <a:r>
              <a:rPr lang="en-US" dirty="0" smtClean="0"/>
              <a:t>Write a cookbook to remediate failing </a:t>
            </a:r>
            <a:r>
              <a:rPr lang="en-US" dirty="0"/>
              <a:t>controls from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-baseline</a:t>
            </a:r>
          </a:p>
        </p:txBody>
      </p:sp>
    </p:spTree>
    <p:extLst>
      <p:ext uri="{BB962C8B-B14F-4D97-AF65-F5344CB8AC3E}">
        <p14:creationId xmlns:p14="http://schemas.microsoft.com/office/powerpoint/2010/main" val="27427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additional CIS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/chef-training/workshops/tree/master/</a:t>
            </a:r>
            <a:r>
              <a:rPr lang="en-US" dirty="0" err="1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Ensure cookbooks pass </a:t>
            </a:r>
            <a:r>
              <a:rPr lang="en-US" dirty="0" err="1" smtClean="0"/>
              <a:t>chefstyle</a:t>
            </a:r>
            <a:endParaRPr lang="en-US" dirty="0" smtClean="0"/>
          </a:p>
          <a:p>
            <a:r>
              <a:rPr lang="en-US" dirty="0" smtClean="0"/>
              <a:t>Ensure cookbooks pass </a:t>
            </a:r>
            <a:r>
              <a:rPr lang="en-US" dirty="0" err="1" smtClean="0"/>
              <a:t>foodcritic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unit testing to the cookbooks</a:t>
            </a:r>
          </a:p>
        </p:txBody>
      </p:sp>
    </p:spTree>
    <p:extLst>
      <p:ext uri="{BB962C8B-B14F-4D97-AF65-F5344CB8AC3E}">
        <p14:creationId xmlns:p14="http://schemas.microsoft.com/office/powerpoint/2010/main" val="28575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1925</TotalTime>
  <Words>156</Words>
  <Application>Microsoft Macintosh PowerPoint</Application>
  <PresentationFormat>Custom</PresentationFormat>
  <Paragraphs>21</Paragraphs>
  <Slides>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Chef2016full</vt:lpstr>
      <vt:lpstr>1_Chef2015v2</vt:lpstr>
      <vt:lpstr>2_Chef2015v2</vt:lpstr>
      <vt:lpstr>More hands-on Exercises</vt:lpstr>
      <vt:lpstr>Remediate ssh Protocol</vt:lpstr>
      <vt:lpstr>Supermarket Profiles</vt:lpstr>
      <vt:lpstr>Build additional CIS controls</vt:lpstr>
      <vt:lpstr>Static Analysis</vt:lpstr>
      <vt:lpstr>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282</cp:revision>
  <cp:lastPrinted>2017-01-25T22:54:33Z</cp:lastPrinted>
  <dcterms:created xsi:type="dcterms:W3CDTF">2015-11-10T15:58:30Z</dcterms:created>
  <dcterms:modified xsi:type="dcterms:W3CDTF">2017-03-12T12:33:13Z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