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  <p:sldMasterId id="2147483984" r:id="rId4"/>
  </p:sldMasterIdLst>
  <p:notesMasterIdLst>
    <p:notesMasterId r:id="rId19"/>
  </p:notes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4630400" cy="8229600"/>
  <p:notesSz cx="6858000" cy="9144000"/>
  <p:defaultTextStyle>
    <a:defPPr>
      <a:defRPr lang="en-US"/>
    </a:defPPr>
    <a:lvl1pPr marL="0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091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179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56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43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30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14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598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680" algn="l" defTabSz="65209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864" y="-12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D6F6-6D81-7A41-AB80-0DABA5ECD002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2B83-485A-6D4E-AB83-EE2986E6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1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82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73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64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55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6" algn="l" defTabSz="4571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9" name="Shape 1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00" name="Shape 1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3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3" name="Shape 1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564" name="Shape 15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13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9" name="Shape 1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40" name="Shape 1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5</a:t>
            </a:fld>
            <a:endParaRPr lang="en-US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9" name="Shape 1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40" name="Shape 1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6</a:t>
            </a:fld>
            <a:endParaRPr lang="en-US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4" name="Shape 1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65" name="Shape 13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7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2" name="Shape 1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83" name="Shape 13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8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5" name="Shape 1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396" name="Shape 13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9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8" name="Shape 1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429" name="Shape 14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10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3" name="Shape 1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454" name="Shape 14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11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9" name="Shape 1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/>
          </a:p>
        </p:txBody>
      </p:sp>
      <p:sp>
        <p:nvSpPr>
          <p:cNvPr id="1470" name="Shape 14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12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2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5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2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5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5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3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2" y="1670052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2" y="1670052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3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5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6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42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1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6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4" tIns="41148" rIns="82294" bIns="41148">
            <a:noAutofit/>
          </a:bodyPr>
          <a:lstStyle>
            <a:lvl1pPr marL="0" marR="0" indent="0" algn="l" defTabSz="109718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18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6" y="1313053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l" defTabSz="914081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6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2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65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45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1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6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4" tIns="41148" rIns="82294" bIns="41148">
            <a:noAutofit/>
          </a:bodyPr>
          <a:lstStyle>
            <a:lvl1pPr marL="0" marR="0" indent="0" algn="l" defTabSz="109718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18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3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l" defTabSz="914081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6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2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65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45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1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3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6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4" tIns="41148" rIns="82294" bIns="41148">
            <a:noAutofit/>
          </a:bodyPr>
          <a:lstStyle>
            <a:lvl1pPr marL="0" marR="0" indent="0" algn="l" defTabSz="109718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18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3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t" anchorCtr="0" compatLnSpc="1">
            <a:prstTxWarp prst="textNoShape">
              <a:avLst/>
            </a:prstTxWarp>
          </a:bodyPr>
          <a:lstStyle/>
          <a:p>
            <a:pPr algn="l" defTabSz="914081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3" y="1313053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2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65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45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1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3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4" tIns="41148" rIns="82294" bIns="41148">
            <a:noAutofit/>
          </a:bodyPr>
          <a:lstStyle>
            <a:lvl1pPr marL="0" marR="0" indent="0" algn="l" defTabSz="109718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186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5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91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30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30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2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5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5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2" y="1670585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2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2" y="1670585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2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2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2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548644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2" y="1670585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2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5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6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42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1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548644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2" y="1670585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2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3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2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65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45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1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5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6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42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1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5"/>
            <a:ext cx="13408762" cy="4811358"/>
          </a:xfrm>
        </p:spPr>
        <p:txBody>
          <a:bodyPr>
            <a:noAutofit/>
          </a:bodyPr>
          <a:lstStyle>
            <a:lvl1pPr marL="0" indent="0" algn="ctr">
              <a:buNone/>
              <a:defRPr sz="6800" baseline="0">
                <a:solidFill>
                  <a:schemeClr val="accent1"/>
                </a:solidFill>
                <a:latin typeface="Gill Sans Light"/>
                <a:cs typeface="Consolas" panose="020B0609020204030204" pitchFamily="49" charset="0"/>
              </a:defRPr>
            </a:lvl1pPr>
            <a:lvl2pPr marL="278041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6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42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1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95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91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ith Cop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91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99" y="352832"/>
            <a:ext cx="9094407" cy="25151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763715" y="3220935"/>
            <a:ext cx="11102975" cy="43751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9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30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30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3" y="548641"/>
            <a:ext cx="13411200" cy="828145"/>
          </a:xfrm>
          <a:prstGeom prst="rect">
            <a:avLst/>
          </a:prstGeom>
          <a:noFill/>
          <a:ln>
            <a:noFill/>
          </a:ln>
        </p:spPr>
        <p:txBody>
          <a:bodyPr lIns="109713" tIns="109713" rIns="109713" bIns="10971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603" y="1657469"/>
            <a:ext cx="13411200" cy="5191200"/>
          </a:xfrm>
          <a:prstGeom prst="rect">
            <a:avLst/>
          </a:prstGeom>
          <a:noFill/>
          <a:ln>
            <a:noFill/>
          </a:ln>
        </p:spPr>
        <p:txBody>
          <a:bodyPr lIns="109713" tIns="109713" rIns="109713" bIns="109713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187" marR="0" lvl="2" indent="-101594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374" marR="0" lvl="3" indent="-12191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562" marR="0" lvl="4" indent="-12191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169" marR="0" lvl="5" indent="-121913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5772" marR="0" lvl="6" indent="-121913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379" marR="0" lvl="7" indent="-121913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2985" marR="0" lvl="8" indent="-121913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45000" y="127601"/>
            <a:ext cx="488160" cy="48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5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3" y="548641"/>
            <a:ext cx="8319360" cy="898677"/>
          </a:xfrm>
          <a:prstGeom prst="rect">
            <a:avLst/>
          </a:prstGeom>
          <a:noFill/>
          <a:ln>
            <a:noFill/>
          </a:ln>
        </p:spPr>
        <p:txBody>
          <a:bodyPr lIns="109713" tIns="109713" rIns="109713" bIns="109713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4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3" y="2194560"/>
            <a:ext cx="8319360" cy="4811520"/>
          </a:xfrm>
          <a:prstGeom prst="rect">
            <a:avLst/>
          </a:prstGeom>
          <a:noFill/>
          <a:ln>
            <a:noFill/>
          </a:ln>
        </p:spPr>
        <p:txBody>
          <a:bodyPr lIns="109713" tIns="109713" rIns="109713" bIns="109713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187" marR="0" lvl="2" indent="-101594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374" marR="0" lvl="3" indent="-12191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562" marR="0" lvl="4" indent="-12191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169" marR="0" lvl="5" indent="-121913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5772" marR="0" lvl="6" indent="-121913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379" marR="0" lvl="7" indent="-121913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2985" marR="0" lvl="8" indent="-121913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8928769" y="584"/>
            <a:ext cx="5701439" cy="822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37806" tIns="2043711" rIns="109713" bIns="54838" anchor="t" anchorCtr="0">
            <a:noAutofit/>
          </a:bodyPr>
          <a:lstStyle/>
          <a:p>
            <a:pPr defTabSz="82294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276102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09604" y="548642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None/>
              <a:defRPr b="0" i="0" u="none" strike="noStrike" cap="none">
                <a:solidFill>
                  <a:schemeClr val="accent2"/>
                </a:solidFill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09600" y="2194560"/>
            <a:ext cx="13408800" cy="481152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185" marR="0" lvl="2" indent="-10159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370" marR="0" lvl="3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556" marR="0" lvl="4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139" marR="0" lvl="5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5736" marR="0" lvl="6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338" marR="0" lvl="7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2939" marR="0" lvl="8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45000" y="127601"/>
            <a:ext cx="488160" cy="48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6480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Slide">
    <p:bg>
      <p:bgPr>
        <a:solidFill>
          <a:schemeClr val="accen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09600" y="2911003"/>
            <a:ext cx="9875520" cy="120384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3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09600" y="4893869"/>
            <a:ext cx="9875520" cy="55392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48600" marR="0" lvl="1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909192"/>
              </a:buClr>
              <a:buFont typeface="Arial"/>
              <a:buNone/>
              <a:defRPr sz="23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97199" marR="0" lvl="2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45799" marR="0" lvl="3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194399" marR="0" lvl="4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2998" marR="0" lvl="5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91597" marR="0" lvl="6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840197" marR="0" lvl="7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388796" marR="0" lvl="8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18435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ullet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4" y="548642"/>
            <a:ext cx="8319360" cy="66480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4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09604" y="2194560"/>
            <a:ext cx="8319360" cy="481152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185" marR="0" lvl="2" indent="-10159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370" marR="0" lvl="3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556" marR="0" lvl="4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139" marR="0" lvl="5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5736" marR="0" lvl="6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338" marR="0" lvl="7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2939" marR="0" lvl="8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8928769" y="584"/>
            <a:ext cx="5701439" cy="822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537800" tIns="2043690" rIns="109712" bIns="54838" anchor="t" anchorCtr="0">
            <a:noAutofit/>
          </a:bodyPr>
          <a:lstStyle/>
          <a:p>
            <a:pPr defTabSz="822936">
              <a:lnSpc>
                <a:spcPct val="90000"/>
              </a:lnSpc>
              <a:buClr>
                <a:srgbClr val="FFFFFF"/>
              </a:buClr>
              <a:buFont typeface="Raleway"/>
              <a:buNone/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667401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09600" y="2911003"/>
            <a:ext cx="10986720" cy="120384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aleway"/>
              <a:buNone/>
              <a:defRPr sz="53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09600" y="4114802"/>
            <a:ext cx="10986720" cy="55392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rgbClr val="3E4346"/>
              </a:buClr>
              <a:buFont typeface="Arial"/>
              <a:buNone/>
              <a:defRPr sz="24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48600" marR="0" lvl="1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909192"/>
              </a:buClr>
              <a:buFont typeface="Arial"/>
              <a:buNone/>
              <a:defRPr sz="23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97199" marR="0" lvl="2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45799" marR="0" lvl="3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194399" marR="0" lvl="4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2998" marR="0" lvl="5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91597" marR="0" lvl="6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840197" marR="0" lvl="7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388796" marR="0" lvl="8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09600" y="5558701"/>
            <a:ext cx="10986720" cy="48768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3E4346"/>
              </a:buClr>
              <a:buFont typeface="Arial"/>
              <a:buNone/>
              <a:defRPr sz="1900" b="0" i="0" u="none" strike="noStrike" cap="none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284459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19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548600" marR="0" lvl="2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751785" marR="0" lvl="3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954968" marR="0" lvl="4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139" marR="0" lvl="5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5736" marR="0" lvl="6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338" marR="0" lvl="7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2939" marR="0" lvl="8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44842" y="5450318"/>
            <a:ext cx="2276160" cy="223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0753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accen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09600" y="2911003"/>
            <a:ext cx="9875520" cy="120384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3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09600" y="4893869"/>
            <a:ext cx="9875520" cy="55392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548600" marR="0" lvl="1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909192"/>
              </a:buClr>
              <a:buFont typeface="Arial"/>
              <a:buNone/>
              <a:defRPr sz="23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97199" marR="0" lvl="2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45799" marR="0" lvl="3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194399" marR="0" lvl="4" indent="-20318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2998" marR="0" lvl="5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91597" marR="0" lvl="6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840197" marR="0" lvl="7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388796" marR="0" lvl="8" indent="-20318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8814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ullet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09604" y="548642"/>
            <a:ext cx="8319360" cy="66480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4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09604" y="2194560"/>
            <a:ext cx="8319360" cy="481152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185" marR="0" lvl="2" indent="-10159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370" marR="0" lvl="3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556" marR="0" lvl="4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139" marR="0" lvl="5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5736" marR="0" lvl="6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338" marR="0" lvl="7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2939" marR="0" lvl="8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928769" y="584"/>
            <a:ext cx="5701439" cy="822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37800" tIns="2043690" rIns="109712" bIns="54838" anchor="t" anchorCtr="0">
            <a:noAutofit/>
          </a:bodyPr>
          <a:lstStyle/>
          <a:p>
            <a:pPr defTabSz="822936">
              <a:lnSpc>
                <a:spcPct val="90000"/>
              </a:lnSpc>
              <a:buClr>
                <a:srgbClr val="FFFFFF"/>
              </a:buClr>
              <a:buFont typeface="Raleway"/>
              <a:buNone/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8154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4" y="548642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4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9604" y="1706880"/>
            <a:ext cx="13411200" cy="353328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185" marR="0" lvl="2" indent="-10159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370" marR="0" lvl="3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556" marR="0" lvl="4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139" marR="0" lvl="5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5736" marR="0" lvl="6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338" marR="0" lvl="7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2939" marR="0" lvl="8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5727800"/>
            <a:ext cx="14630400" cy="2501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37800" tIns="2043690" rIns="109712" bIns="54838" anchor="t" anchorCtr="0">
            <a:noAutofit/>
          </a:bodyPr>
          <a:lstStyle/>
          <a:p>
            <a:pPr defTabSz="822936">
              <a:lnSpc>
                <a:spcPct val="90000"/>
              </a:lnSpc>
              <a:buClr>
                <a:srgbClr val="FFFFFF"/>
              </a:buClr>
              <a:buFont typeface="Raleway"/>
              <a:buNone/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45000" y="127601"/>
            <a:ext cx="488160" cy="48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4553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anding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321"/>
          <a:stretch/>
        </p:blipFill>
        <p:spPr>
          <a:xfrm>
            <a:off x="5029200" y="1626482"/>
            <a:ext cx="4572000" cy="4512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19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4" y="548642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300"/>
            </a:lvl2pPr>
            <a:lvl3pPr lvl="2" indent="0" rtl="0">
              <a:spcBef>
                <a:spcPts val="0"/>
              </a:spcBef>
              <a:buNone/>
              <a:defRPr sz="2300"/>
            </a:lvl3pPr>
            <a:lvl4pPr lvl="3" indent="0" rtl="0">
              <a:spcBef>
                <a:spcPts val="0"/>
              </a:spcBef>
              <a:buNone/>
              <a:defRPr sz="2300"/>
            </a:lvl4pPr>
            <a:lvl5pPr lvl="4" indent="0" rtl="0">
              <a:spcBef>
                <a:spcPts val="0"/>
              </a:spcBef>
              <a:buNone/>
              <a:defRPr sz="2300"/>
            </a:lvl5pPr>
            <a:lvl6pPr lvl="5" indent="0" rtl="0">
              <a:spcBef>
                <a:spcPts val="0"/>
              </a:spcBef>
              <a:buNone/>
              <a:defRPr sz="2300"/>
            </a:lvl6pPr>
            <a:lvl7pPr lvl="6" indent="0" rtl="0">
              <a:spcBef>
                <a:spcPts val="0"/>
              </a:spcBef>
              <a:buNone/>
              <a:defRPr sz="2300"/>
            </a:lvl7pPr>
            <a:lvl8pPr lvl="7" indent="0" rtl="0">
              <a:spcBef>
                <a:spcPts val="0"/>
              </a:spcBef>
              <a:buNone/>
              <a:defRPr sz="2300"/>
            </a:lvl8pPr>
            <a:lvl9pPr lvl="8" indent="0" rtl="0">
              <a:spcBef>
                <a:spcPts val="0"/>
              </a:spcBef>
              <a:buNone/>
              <a:defRPr sz="23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604" y="1657469"/>
            <a:ext cx="13411200" cy="519120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9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3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185" marR="0" lvl="2" indent="-101593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370" marR="0" lvl="3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556" marR="0" lvl="4" indent="-121912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139" marR="0" lvl="5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5736" marR="0" lvl="6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338" marR="0" lvl="7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2939" marR="0" lvl="8" indent="-121912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45000" y="127601"/>
            <a:ext cx="488160" cy="48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60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91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487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Midd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plain transparent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5387" y="1577901"/>
            <a:ext cx="5007360" cy="495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13624991" y="7228096"/>
            <a:ext cx="815520" cy="78384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lIns="91436" tIns="45716" rIns="91436" bIns="45716" anchor="ctr" anchorCtr="0">
            <a:noAutofit/>
          </a:bodyPr>
          <a:lstStyle/>
          <a:p>
            <a:pPr algn="ctr" defTabSz="822936">
              <a:buSzPct val="25000"/>
            </a:pPr>
            <a:r>
              <a:rPr lang="en-US" sz="2400"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2668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418780" y="1670583"/>
            <a:ext cx="6599586" cy="4811359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604" y="1670054"/>
            <a:ext cx="6599237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30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30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2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5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6" rIns="91436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081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20" Type="http://schemas.openxmlformats.org/officeDocument/2006/relationships/image" Target="../media/image6.png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2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4" y="548644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4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885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1" indent="-278041" algn="l" defTabSz="1096885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36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58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39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12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33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878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321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764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41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885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30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773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13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657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01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542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4" y="548644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4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885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1" indent="-278041" algn="l" defTabSz="1096885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36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58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39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12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33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878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321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764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41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885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30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773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13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657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01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542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4" y="548644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4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7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3" r:id="rId9"/>
    <p:sldLayoutId id="2147483964" r:id="rId10"/>
    <p:sldLayoutId id="2147483965" r:id="rId11"/>
    <p:sldLayoutId id="2147483981" r:id="rId12"/>
    <p:sldLayoutId id="2147483966" r:id="rId13"/>
    <p:sldLayoutId id="2147483967" r:id="rId14"/>
    <p:sldLayoutId id="2147483968" r:id="rId15"/>
    <p:sldLayoutId id="2147483997" r:id="rId16"/>
    <p:sldLayoutId id="214748399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885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1" indent="-278041" algn="l" defTabSz="1096885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36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58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39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12" indent="-342893" algn="l" defTabSz="1096885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33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878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321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764" indent="-274222" algn="l" defTabSz="1096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41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885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30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773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13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657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01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542" algn="l" defTabSz="109688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4" y="548642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Raleway"/>
              <a:buNone/>
              <a:defRPr sz="3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4" y="1657469"/>
            <a:ext cx="13411200" cy="5191200"/>
          </a:xfrm>
          <a:prstGeom prst="rect">
            <a:avLst/>
          </a:prstGeom>
          <a:noFill/>
          <a:ln>
            <a:noFill/>
          </a:ln>
        </p:spPr>
        <p:txBody>
          <a:bodyPr lIns="109712" tIns="109712" rIns="109712" bIns="109712" anchor="t" anchorCtr="0"/>
          <a:lstStyle>
            <a:lvl1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27000" marR="0" lvl="2" indent="-635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2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54000" marR="0" lvl="3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81000" marR="0" lvl="4" indent="-762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1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796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25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654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083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40216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Compliance as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3522041" y="2681520"/>
            <a:ext cx="4239840" cy="2018880"/>
          </a:xfrm>
          <a:prstGeom prst="rect">
            <a:avLst/>
          </a:prstGeom>
          <a:noFill/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marL="731442" indent="-528264" defTabSz="1462947">
              <a:lnSpc>
                <a:spcPct val="115000"/>
              </a:lnSpc>
              <a:buClr>
                <a:srgbClr val="DCDCDC"/>
              </a:buClr>
              <a:buSzPct val="72727"/>
              <a:buFont typeface="Raleway"/>
              <a:buChar char="●"/>
            </a:pPr>
            <a:r>
              <a:rPr lang="en-US" sz="3500" b="1" kern="0">
                <a:solidFill>
                  <a:srgbClr val="DCDCDC"/>
                </a:solidFill>
                <a:latin typeface="Raleway"/>
                <a:ea typeface="Raleway"/>
                <a:cs typeface="Raleway"/>
                <a:sym typeface="Raleway"/>
              </a:rPr>
              <a:t>Baremetal</a:t>
            </a:r>
          </a:p>
          <a:p>
            <a:pPr marL="731442" indent="-528264" defTabSz="1462947">
              <a:lnSpc>
                <a:spcPct val="115000"/>
              </a:lnSpc>
              <a:buClr>
                <a:srgbClr val="DCDCDC"/>
              </a:buClr>
              <a:buSzPct val="72727"/>
              <a:buFont typeface="Raleway"/>
              <a:buChar char="●"/>
            </a:pPr>
            <a:r>
              <a:rPr lang="en-US" sz="3500" b="1" kern="0">
                <a:solidFill>
                  <a:srgbClr val="DCDCDC"/>
                </a:solidFill>
                <a:latin typeface="Raleway"/>
                <a:ea typeface="Raleway"/>
                <a:cs typeface="Raleway"/>
                <a:sym typeface="Raleway"/>
              </a:rPr>
              <a:t>VMs</a:t>
            </a:r>
          </a:p>
          <a:p>
            <a:pPr marL="731442" indent="-528264" defTabSz="1462947">
              <a:lnSpc>
                <a:spcPct val="115000"/>
              </a:lnSpc>
              <a:buClr>
                <a:srgbClr val="DCDCDC"/>
              </a:buClr>
              <a:buSzPct val="72727"/>
              <a:buFont typeface="Raleway"/>
              <a:buChar char="●"/>
            </a:pPr>
            <a:r>
              <a:rPr lang="en-US" sz="3500" b="1" kern="0">
                <a:solidFill>
                  <a:srgbClr val="DCDCDC"/>
                </a:solidFill>
                <a:latin typeface="Raleway"/>
                <a:ea typeface="Raleway"/>
                <a:cs typeface="Raleway"/>
                <a:sym typeface="Raleway"/>
              </a:rPr>
              <a:t>Containers</a:t>
            </a:r>
          </a:p>
          <a:p>
            <a:pPr marL="731442" indent="-528264" defTabSz="1462947">
              <a:lnSpc>
                <a:spcPct val="115000"/>
              </a:lnSpc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5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Databases </a:t>
            </a:r>
          </a:p>
          <a:p>
            <a:pPr marL="731442" indent="-528264" defTabSz="1462947">
              <a:lnSpc>
                <a:spcPct val="115000"/>
              </a:lnSpc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5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API endpoints (e.g. cloud)</a:t>
            </a:r>
          </a:p>
        </p:txBody>
      </p:sp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609604" y="548641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 dirty="0" err="1"/>
              <a:t>InSpec</a:t>
            </a:r>
            <a:endParaRPr lang="en-US" sz="4800" dirty="0"/>
          </a:p>
        </p:txBody>
      </p:sp>
      <p:pic>
        <p:nvPicPr>
          <p:cNvPr id="1433" name="Shape 1433" descr="Image result for linux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09603" y="2619920"/>
            <a:ext cx="2006600" cy="11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Shape 1434" descr="Image result for windows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09601" y="3947782"/>
            <a:ext cx="2626758" cy="5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" name="Shape 1435" descr="Image result for bsd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609600" y="4931602"/>
            <a:ext cx="2272320" cy="81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Shape 1436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09600" y="6002604"/>
            <a:ext cx="2195239" cy="3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Shape 1437" descr="Image result for aix logo"/>
          <p:cNvPicPr preferRelativeResize="0"/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534375"/>
            <a:ext cx="909280" cy="90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Shape 1438"/>
          <p:cNvSpPr txBox="1">
            <a:spLocks noGrp="1"/>
          </p:cNvSpPr>
          <p:nvPr>
            <p:ph type="body" idx="4294967295"/>
          </p:nvPr>
        </p:nvSpPr>
        <p:spPr>
          <a:xfrm>
            <a:off x="7936120" y="1950724"/>
            <a:ext cx="459936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333333"/>
                </a:solidFill>
              </a:rPr>
              <a:t>Database Testing</a:t>
            </a:r>
          </a:p>
        </p:txBody>
      </p:sp>
      <p:sp>
        <p:nvSpPr>
          <p:cNvPr id="1439" name="Shape 1439"/>
          <p:cNvSpPr/>
          <p:nvPr/>
        </p:nvSpPr>
        <p:spPr>
          <a:xfrm>
            <a:off x="7936160" y="2766800"/>
            <a:ext cx="6027840" cy="1548480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describe mysql_session.query(</a:t>
            </a:r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"SELECT user,host FROM mysql.user WHERE host = '%'"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its(</a:t>
            </a:r>
            <a:r>
              <a:rPr lang="en-US" sz="1800" b="1" kern="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:stdout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be empty }</a:t>
            </a:r>
          </a:p>
          <a:p>
            <a:pPr defTabSz="1462947"/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440" name="Shape 1440"/>
          <p:cNvSpPr/>
          <p:nvPr/>
        </p:nvSpPr>
        <p:spPr>
          <a:xfrm>
            <a:off x="7936120" y="2498003"/>
            <a:ext cx="602784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Shape 1441"/>
          <p:cNvSpPr/>
          <p:nvPr/>
        </p:nvSpPr>
        <p:spPr>
          <a:xfrm>
            <a:off x="8060822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Shape 1442"/>
          <p:cNvSpPr/>
          <p:nvPr/>
        </p:nvSpPr>
        <p:spPr>
          <a:xfrm>
            <a:off x="8336183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Shape 1443"/>
          <p:cNvSpPr/>
          <p:nvPr/>
        </p:nvSpPr>
        <p:spPr>
          <a:xfrm>
            <a:off x="8611542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Shape 1444"/>
          <p:cNvSpPr txBox="1">
            <a:spLocks noGrp="1"/>
          </p:cNvSpPr>
          <p:nvPr>
            <p:ph type="body" idx="4294967295"/>
          </p:nvPr>
        </p:nvSpPr>
        <p:spPr>
          <a:xfrm>
            <a:off x="7936120" y="4647602"/>
            <a:ext cx="459936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111748"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rgbClr val="333333"/>
                </a:solidFill>
              </a:rPr>
              <a:t>Cloud Provider Testing</a:t>
            </a:r>
          </a:p>
          <a:p>
            <a:pPr indent="-111748">
              <a:spcBef>
                <a:spcPts val="0"/>
              </a:spcBef>
              <a:buClr>
                <a:schemeClr val="dk2"/>
              </a:buClr>
            </a:pPr>
            <a:endParaRPr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445" name="Shape 1445"/>
          <p:cNvSpPr/>
          <p:nvPr/>
        </p:nvSpPr>
        <p:spPr>
          <a:xfrm>
            <a:off x="7936160" y="5463680"/>
            <a:ext cx="6027840" cy="2018880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security_groups.each </a:t>
            </a:r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|security_group|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describe security_group </a:t>
            </a:r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it { should_not have_inbound_rule().with_source(</a:t>
            </a:r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'0.0.0.0/0'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}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 end</a:t>
            </a:r>
          </a:p>
          <a:p>
            <a:pPr defTabSz="1462947"/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defTabSz="1462947"/>
            <a:endParaRPr sz="1800" b="1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462947"/>
            <a:endParaRPr sz="1800" b="1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7936120" y="5194880"/>
            <a:ext cx="602784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Shape 1447"/>
          <p:cNvSpPr/>
          <p:nvPr/>
        </p:nvSpPr>
        <p:spPr>
          <a:xfrm>
            <a:off x="8060822" y="528653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Shape 1448"/>
          <p:cNvSpPr/>
          <p:nvPr/>
        </p:nvSpPr>
        <p:spPr>
          <a:xfrm>
            <a:off x="8336183" y="528653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8611542" y="528653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Shape 1450"/>
          <p:cNvSpPr txBox="1">
            <a:spLocks noGrp="1"/>
          </p:cNvSpPr>
          <p:nvPr>
            <p:ph type="body" idx="4294967295"/>
          </p:nvPr>
        </p:nvSpPr>
        <p:spPr>
          <a:xfrm>
            <a:off x="609600" y="1950724"/>
            <a:ext cx="459936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ONE LANGUAGE</a:t>
            </a:r>
          </a:p>
        </p:txBody>
      </p:sp>
    </p:spTree>
    <p:extLst>
      <p:ext uri="{BB962C8B-B14F-4D97-AF65-F5344CB8AC3E}">
        <p14:creationId xmlns:p14="http://schemas.microsoft.com/office/powerpoint/2010/main" val="31328118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 dirty="0" err="1"/>
              <a:t>InSpec</a:t>
            </a:r>
            <a:endParaRPr lang="en-US" sz="4800" dirty="0"/>
          </a:p>
        </p:txBody>
      </p:sp>
      <p:sp>
        <p:nvSpPr>
          <p:cNvPr id="1457" name="Shape 1457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</a:rPr>
              <a:t>ONE WORKFLOW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Security meets operations</a:t>
            </a:r>
          </a:p>
        </p:txBody>
      </p:sp>
      <p:sp>
        <p:nvSpPr>
          <p:cNvPr id="1458" name="Shape 1458"/>
          <p:cNvSpPr/>
          <p:nvPr/>
        </p:nvSpPr>
        <p:spPr>
          <a:xfrm>
            <a:off x="609600" y="3802481"/>
            <a:ext cx="2009760" cy="200976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9" name="Shape 1459"/>
          <p:cNvSpPr txBox="1"/>
          <p:nvPr/>
        </p:nvSpPr>
        <p:spPr>
          <a:xfrm>
            <a:off x="708240" y="4191840"/>
            <a:ext cx="1812480" cy="499680"/>
          </a:xfrm>
          <a:prstGeom prst="rect">
            <a:avLst/>
          </a:prstGeom>
          <a:noFill/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r>
              <a:rPr lang="en-US" sz="16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COMPLIANCE</a:t>
            </a:r>
          </a:p>
        </p:txBody>
      </p:sp>
      <p:sp>
        <p:nvSpPr>
          <p:cNvPr id="1460" name="Shape 1460"/>
          <p:cNvSpPr/>
          <p:nvPr/>
        </p:nvSpPr>
        <p:spPr>
          <a:xfrm>
            <a:off x="4392560" y="3802481"/>
            <a:ext cx="2009760" cy="200976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1" name="Shape 1461"/>
          <p:cNvSpPr txBox="1"/>
          <p:nvPr/>
        </p:nvSpPr>
        <p:spPr>
          <a:xfrm>
            <a:off x="4491200" y="4191840"/>
            <a:ext cx="1812480" cy="499680"/>
          </a:xfrm>
          <a:prstGeom prst="rect">
            <a:avLst/>
          </a:prstGeom>
          <a:noFill/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r>
              <a:rPr lang="en-US" sz="16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SECURITY</a:t>
            </a:r>
          </a:p>
        </p:txBody>
      </p:sp>
      <p:sp>
        <p:nvSpPr>
          <p:cNvPr id="1462" name="Shape 1462"/>
          <p:cNvSpPr/>
          <p:nvPr/>
        </p:nvSpPr>
        <p:spPr>
          <a:xfrm>
            <a:off x="8175521" y="3802481"/>
            <a:ext cx="2009760" cy="2009760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3" name="Shape 1463"/>
          <p:cNvSpPr txBox="1"/>
          <p:nvPr/>
        </p:nvSpPr>
        <p:spPr>
          <a:xfrm>
            <a:off x="8274161" y="4191840"/>
            <a:ext cx="1812480" cy="499680"/>
          </a:xfrm>
          <a:prstGeom prst="rect">
            <a:avLst/>
          </a:prstGeom>
          <a:noFill/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r>
              <a:rPr lang="en-US" sz="16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DEVOPS</a:t>
            </a:r>
          </a:p>
        </p:txBody>
      </p:sp>
      <p:pic>
        <p:nvPicPr>
          <p:cNvPr id="1464" name="Shape 1464" descr="Image result for team ic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214" y="4590851"/>
            <a:ext cx="1078459" cy="107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Shape 1465" descr="Image result for team ic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170" y="4590851"/>
            <a:ext cx="1078459" cy="107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Shape 1466" descr="Image result for team ic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254" y="4590851"/>
            <a:ext cx="1078459" cy="1078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5401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Shape 1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2971" y="4971781"/>
            <a:ext cx="1434199" cy="14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Shape 1473"/>
          <p:cNvSpPr/>
          <p:nvPr/>
        </p:nvSpPr>
        <p:spPr>
          <a:xfrm>
            <a:off x="3774119" y="4453210"/>
            <a:ext cx="1434240" cy="143424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4" name="Shape 1474"/>
          <p:cNvSpPr/>
          <p:nvPr/>
        </p:nvSpPr>
        <p:spPr>
          <a:xfrm>
            <a:off x="3774005" y="6205289"/>
            <a:ext cx="1434240" cy="1434240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5" name="Shape 1475"/>
          <p:cNvSpPr/>
          <p:nvPr/>
        </p:nvSpPr>
        <p:spPr>
          <a:xfrm>
            <a:off x="3774034" y="2701168"/>
            <a:ext cx="1434240" cy="143424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6" name="Shape 1476" descr="Image result for tools icon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240" y="4705372"/>
            <a:ext cx="930038" cy="93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Shape 1477" descr="Image result for tools icon"/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240" y="2953323"/>
            <a:ext cx="930038" cy="93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8" name="Shape 1478" descr="Image result for tools icon"/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6240" y="6457457"/>
            <a:ext cx="930038" cy="930034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Shape 14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 dirty="0" err="1"/>
              <a:t>InSpec</a:t>
            </a:r>
            <a:endParaRPr lang="en-US" sz="4800" dirty="0"/>
          </a:p>
        </p:txBody>
      </p:sp>
      <p:sp>
        <p:nvSpPr>
          <p:cNvPr id="1480" name="Shape 148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Each team uses separate tools</a:t>
            </a:r>
          </a:p>
        </p:txBody>
      </p:sp>
      <p:sp>
        <p:nvSpPr>
          <p:cNvPr id="1494" name="Shape 1494"/>
          <p:cNvSpPr txBox="1">
            <a:spLocks noGrp="1"/>
          </p:cNvSpPr>
          <p:nvPr>
            <p:ph type="body" idx="4294967295"/>
          </p:nvPr>
        </p:nvSpPr>
        <p:spPr>
          <a:xfrm>
            <a:off x="9167813" y="1951038"/>
            <a:ext cx="5462587" cy="6651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Unified language</a:t>
            </a:r>
          </a:p>
        </p:txBody>
      </p:sp>
      <p:sp>
        <p:nvSpPr>
          <p:cNvPr id="1481" name="Shape 1481"/>
          <p:cNvSpPr/>
          <p:nvPr/>
        </p:nvSpPr>
        <p:spPr>
          <a:xfrm>
            <a:off x="1473340" y="4453210"/>
            <a:ext cx="1434240" cy="143424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2" name="Shape 1482"/>
          <p:cNvSpPr txBox="1"/>
          <p:nvPr/>
        </p:nvSpPr>
        <p:spPr>
          <a:xfrm>
            <a:off x="1543740" y="4731096"/>
            <a:ext cx="1293600" cy="356640"/>
          </a:xfrm>
          <a:prstGeom prst="rect">
            <a:avLst/>
          </a:prstGeom>
          <a:noFill/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r>
              <a:rPr lang="en-US" sz="11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SECURITY</a:t>
            </a:r>
          </a:p>
        </p:txBody>
      </p:sp>
      <p:pic>
        <p:nvPicPr>
          <p:cNvPr id="1483" name="Shape 1483" descr="Image result for team icon"/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674" y="5015868"/>
            <a:ext cx="769696" cy="769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Shape 1484"/>
          <p:cNvSpPr/>
          <p:nvPr/>
        </p:nvSpPr>
        <p:spPr>
          <a:xfrm>
            <a:off x="1473226" y="6205289"/>
            <a:ext cx="1434238" cy="1434240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5" name="Shape 1485"/>
          <p:cNvSpPr txBox="1"/>
          <p:nvPr/>
        </p:nvSpPr>
        <p:spPr>
          <a:xfrm>
            <a:off x="1543625" y="6483179"/>
            <a:ext cx="1293600" cy="356640"/>
          </a:xfrm>
          <a:prstGeom prst="rect">
            <a:avLst/>
          </a:prstGeom>
          <a:noFill/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r>
              <a:rPr lang="en-US" sz="11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DEVOPS</a:t>
            </a:r>
          </a:p>
        </p:txBody>
      </p:sp>
      <p:pic>
        <p:nvPicPr>
          <p:cNvPr id="1486" name="Shape 1486" descr="Image result for team icon"/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559" y="6767947"/>
            <a:ext cx="769696" cy="769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Shape 1487"/>
          <p:cNvSpPr/>
          <p:nvPr/>
        </p:nvSpPr>
        <p:spPr>
          <a:xfrm>
            <a:off x="1473253" y="2701168"/>
            <a:ext cx="1434240" cy="143424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8" name="Shape 1488"/>
          <p:cNvSpPr txBox="1"/>
          <p:nvPr/>
        </p:nvSpPr>
        <p:spPr>
          <a:xfrm>
            <a:off x="1543653" y="2979056"/>
            <a:ext cx="1293600" cy="356640"/>
          </a:xfrm>
          <a:prstGeom prst="rect">
            <a:avLst/>
          </a:prstGeom>
          <a:noFill/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r>
              <a:rPr lang="en-US" sz="11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COMPLIANCE</a:t>
            </a:r>
          </a:p>
        </p:txBody>
      </p:sp>
      <p:pic>
        <p:nvPicPr>
          <p:cNvPr id="1489" name="Shape 1489" descr="Image result for team icon"/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587" y="3263828"/>
            <a:ext cx="769696" cy="769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0" name="Shape 1490"/>
          <p:cNvCxnSpPr/>
          <p:nvPr/>
        </p:nvCxnSpPr>
        <p:spPr>
          <a:xfrm>
            <a:off x="2907620" y="3418311"/>
            <a:ext cx="34752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1" name="Shape 1491"/>
          <p:cNvCxnSpPr/>
          <p:nvPr/>
        </p:nvCxnSpPr>
        <p:spPr>
          <a:xfrm>
            <a:off x="2907620" y="5170371"/>
            <a:ext cx="34752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2" name="Shape 1492"/>
          <p:cNvCxnSpPr/>
          <p:nvPr/>
        </p:nvCxnSpPr>
        <p:spPr>
          <a:xfrm>
            <a:off x="2907620" y="6922411"/>
            <a:ext cx="34752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93" name="Shape 1493"/>
          <p:cNvSpPr/>
          <p:nvPr/>
        </p:nvSpPr>
        <p:spPr>
          <a:xfrm>
            <a:off x="10518959" y="4837799"/>
            <a:ext cx="1702080" cy="1702080"/>
          </a:xfrm>
          <a:prstGeom prst="ellipse">
            <a:avLst/>
          </a:prstGeom>
          <a:noFill/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algn="ctr" defTabSz="1462947"/>
            <a:endParaRPr sz="1600" ker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95" name="Shape 1495"/>
          <p:cNvGrpSpPr/>
          <p:nvPr/>
        </p:nvGrpSpPr>
        <p:grpSpPr>
          <a:xfrm>
            <a:off x="8607380" y="6449189"/>
            <a:ext cx="5525325" cy="1434240"/>
            <a:chOff x="5074812" y="4030743"/>
            <a:chExt cx="3453328" cy="896400"/>
          </a:xfrm>
        </p:grpSpPr>
        <p:grpSp>
          <p:nvGrpSpPr>
            <p:cNvPr id="1496" name="Shape 1496"/>
            <p:cNvGrpSpPr/>
            <p:nvPr/>
          </p:nvGrpSpPr>
          <p:grpSpPr>
            <a:xfrm>
              <a:off x="5074812" y="4030743"/>
              <a:ext cx="896400" cy="896400"/>
              <a:chOff x="5563487" y="2859456"/>
              <a:chExt cx="896400" cy="896400"/>
            </a:xfrm>
          </p:grpSpPr>
          <p:sp>
            <p:nvSpPr>
              <p:cNvPr id="1497" name="Shape 1497"/>
              <p:cNvSpPr/>
              <p:nvPr/>
            </p:nvSpPr>
            <p:spPr>
              <a:xfrm>
                <a:off x="5563487" y="2859456"/>
                <a:ext cx="896400" cy="896400"/>
              </a:xfrm>
              <a:prstGeom prst="ellipse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1462947"/>
                <a:endParaRPr sz="16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498" name="Shape 1498"/>
              <p:cNvSpPr txBox="1"/>
              <p:nvPr/>
            </p:nvSpPr>
            <p:spPr>
              <a:xfrm>
                <a:off x="5607486" y="3033135"/>
                <a:ext cx="808500" cy="22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1462947"/>
                <a:r>
                  <a:rPr lang="en-US" sz="1100" kern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SECURITY</a:t>
                </a:r>
              </a:p>
            </p:txBody>
          </p:sp>
          <p:pic>
            <p:nvPicPr>
              <p:cNvPr id="1499" name="Shape 1499" descr="Image result for team icon"/>
              <p:cNvPicPr preferRelativeResize="0"/>
              <p:nvPr/>
            </p:nvPicPr>
            <p:blipFill>
              <a:blip r:embed="rId7" cstate="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71196" y="3211117"/>
                <a:ext cx="481060" cy="481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0" name="Shape 1500"/>
            <p:cNvGrpSpPr/>
            <p:nvPr/>
          </p:nvGrpSpPr>
          <p:grpSpPr>
            <a:xfrm>
              <a:off x="7631740" y="4030743"/>
              <a:ext cx="896400" cy="896400"/>
              <a:chOff x="5563415" y="4030706"/>
              <a:chExt cx="896400" cy="896400"/>
            </a:xfrm>
          </p:grpSpPr>
          <p:sp>
            <p:nvSpPr>
              <p:cNvPr id="1501" name="Shape 1501"/>
              <p:cNvSpPr/>
              <p:nvPr/>
            </p:nvSpPr>
            <p:spPr>
              <a:xfrm>
                <a:off x="5563415" y="4030706"/>
                <a:ext cx="896400" cy="896400"/>
              </a:xfrm>
              <a:prstGeom prst="ellipse">
                <a:avLst/>
              </a:prstGeom>
              <a:noFill/>
              <a:ln w="381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1462947"/>
                <a:endParaRPr sz="16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502" name="Shape 1502"/>
              <p:cNvSpPr txBox="1"/>
              <p:nvPr/>
            </p:nvSpPr>
            <p:spPr>
              <a:xfrm>
                <a:off x="5607415" y="4204385"/>
                <a:ext cx="808500" cy="22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defTabSz="1462947"/>
                <a:r>
                  <a:rPr lang="en-US" sz="1100" kern="0">
                    <a:solidFill>
                      <a:srgbClr val="000000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DEVOPS</a:t>
                </a:r>
              </a:p>
            </p:txBody>
          </p:sp>
          <p:pic>
            <p:nvPicPr>
              <p:cNvPr id="1503" name="Shape 1503" descr="Image result for team icon"/>
              <p:cNvPicPr preferRelativeResize="0"/>
              <p:nvPr/>
            </p:nvPicPr>
            <p:blipFill>
              <a:blip r:embed="rId8" cstate="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71124" y="4382367"/>
                <a:ext cx="481060" cy="4810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4" name="Shape 1504"/>
          <p:cNvGrpSpPr/>
          <p:nvPr/>
        </p:nvGrpSpPr>
        <p:grpSpPr>
          <a:xfrm>
            <a:off x="10652922" y="2701168"/>
            <a:ext cx="1434240" cy="1434240"/>
            <a:chOff x="5563433" y="1688230"/>
            <a:chExt cx="896400" cy="896400"/>
          </a:xfrm>
        </p:grpSpPr>
        <p:sp>
          <p:nvSpPr>
            <p:cNvPr id="1505" name="Shape 1505"/>
            <p:cNvSpPr/>
            <p:nvPr/>
          </p:nvSpPr>
          <p:spPr>
            <a:xfrm>
              <a:off x="5563433" y="1688230"/>
              <a:ext cx="896400" cy="8964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462947"/>
              <a:endParaRPr sz="1600" ker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06" name="Shape 1506"/>
            <p:cNvSpPr txBox="1"/>
            <p:nvPr/>
          </p:nvSpPr>
          <p:spPr>
            <a:xfrm>
              <a:off x="5607433" y="1861909"/>
              <a:ext cx="808500" cy="22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1462947"/>
              <a:r>
                <a:rPr lang="en-US" sz="1100" kern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COMPLIANCE</a:t>
              </a:r>
            </a:p>
          </p:txBody>
        </p:sp>
        <p:pic>
          <p:nvPicPr>
            <p:cNvPr id="1507" name="Shape 1507" descr="Image result for team icon"/>
            <p:cNvPicPr preferRelativeResize="0"/>
            <p:nvPr/>
          </p:nvPicPr>
          <p:blipFill>
            <a:blip r:embed="rId9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71142" y="2039892"/>
              <a:ext cx="481060" cy="4810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08" name="Shape 1508"/>
          <p:cNvCxnSpPr>
            <a:stCxn id="1505" idx="4"/>
            <a:endCxn id="1493" idx="0"/>
          </p:cNvCxnSpPr>
          <p:nvPr/>
        </p:nvCxnSpPr>
        <p:spPr>
          <a:xfrm>
            <a:off x="11370042" y="4135412"/>
            <a:ext cx="0" cy="7022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9" name="Shape 1509"/>
          <p:cNvCxnSpPr>
            <a:stCxn id="1497" idx="7"/>
            <a:endCxn id="1493" idx="3"/>
          </p:cNvCxnSpPr>
          <p:nvPr/>
        </p:nvCxnSpPr>
        <p:spPr>
          <a:xfrm rot="10800000" flipH="1">
            <a:off x="9831583" y="6290589"/>
            <a:ext cx="936479" cy="36864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10" name="Shape 1510"/>
          <p:cNvCxnSpPr>
            <a:stCxn id="1501" idx="1"/>
            <a:endCxn id="1493" idx="5"/>
          </p:cNvCxnSpPr>
          <p:nvPr/>
        </p:nvCxnSpPr>
        <p:spPr>
          <a:xfrm rot="10800000">
            <a:off x="11971544" y="6290589"/>
            <a:ext cx="936960" cy="36864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11" name="Shape 1511"/>
          <p:cNvCxnSpPr/>
          <p:nvPr/>
        </p:nvCxnSpPr>
        <p:spPr>
          <a:xfrm>
            <a:off x="7150800" y="3113084"/>
            <a:ext cx="0" cy="40070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7398995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t" anchorCtr="0">
            <a:noAutofit/>
          </a:bodyPr>
          <a:lstStyle/>
          <a:p>
            <a:pPr algn="ctr">
              <a:buClr>
                <a:schemeClr val="accent1"/>
              </a:buClr>
              <a:buSzPct val="25000"/>
            </a:pPr>
            <a:r>
              <a:rPr lang="en-US" sz="4800"/>
              <a:t>Continuous Workflow</a:t>
            </a:r>
          </a:p>
        </p:txBody>
      </p:sp>
      <p:grpSp>
        <p:nvGrpSpPr>
          <p:cNvPr id="1567" name="Shape 1567"/>
          <p:cNvGrpSpPr/>
          <p:nvPr/>
        </p:nvGrpSpPr>
        <p:grpSpPr>
          <a:xfrm>
            <a:off x="2784742" y="1379650"/>
            <a:ext cx="9060899" cy="6462551"/>
            <a:chOff x="2784741" y="1379649"/>
            <a:chExt cx="9060900" cy="6462551"/>
          </a:xfrm>
        </p:grpSpPr>
        <p:pic>
          <p:nvPicPr>
            <p:cNvPr id="1568" name="Shape 1568" descr="detect-correc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84741" y="1379649"/>
              <a:ext cx="9060900" cy="6462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9" name="Shape 1569"/>
            <p:cNvSpPr/>
            <p:nvPr/>
          </p:nvSpPr>
          <p:spPr>
            <a:xfrm>
              <a:off x="7978000" y="2887850"/>
              <a:ext cx="3486300" cy="3471300"/>
            </a:xfrm>
            <a:prstGeom prst="ellipse">
              <a:avLst/>
            </a:prstGeom>
            <a:solidFill>
              <a:srgbClr val="B4A7D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algn="ctr" defTabSz="1462947"/>
              <a:r>
                <a:rPr lang="en-US" sz="50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Correct</a:t>
              </a: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3052425" y="2887850"/>
              <a:ext cx="3486300" cy="3471300"/>
            </a:xfrm>
            <a:prstGeom prst="ellipse">
              <a:avLst/>
            </a:prstGeom>
            <a:solidFill>
              <a:srgbClr val="6BB2E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57150" tIns="57150" rIns="57150" bIns="57150" anchor="ctr" anchorCtr="0">
              <a:noAutofit/>
            </a:bodyPr>
            <a:lstStyle/>
            <a:p>
              <a:pPr algn="ctr" defTabSz="1462947"/>
              <a:r>
                <a:rPr lang="en-US" sz="5000" b="1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Detect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4649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/>
        </p:nvSpPr>
        <p:spPr>
          <a:xfrm>
            <a:off x="7802882" y="584"/>
            <a:ext cx="6827520" cy="8228640"/>
          </a:xfrm>
          <a:prstGeom prst="rect">
            <a:avLst/>
          </a:prstGeom>
          <a:solidFill>
            <a:srgbClr val="435464"/>
          </a:solidFill>
          <a:ln>
            <a:noFill/>
          </a:ln>
        </p:spPr>
        <p:txBody>
          <a:bodyPr lIns="537782" tIns="2043621" rIns="109708" bIns="54834" anchor="t" anchorCtr="0">
            <a:noAutofit/>
          </a:bodyPr>
          <a:lstStyle/>
          <a:p>
            <a:pPr defTabSz="1462947">
              <a:lnSpc>
                <a:spcPct val="90000"/>
              </a:lnSpc>
              <a:buClr>
                <a:srgbClr val="FFFFFF"/>
              </a:buClr>
            </a:pPr>
            <a:endParaRPr sz="16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7802882" y="2069415"/>
            <a:ext cx="6827520" cy="578878"/>
          </a:xfrm>
          <a:prstGeom prst="rect">
            <a:avLst/>
          </a:prstGeom>
          <a:noFill/>
          <a:ln>
            <a:noFill/>
          </a:ln>
        </p:spPr>
        <p:txBody>
          <a:bodyPr lIns="109708" tIns="109708" rIns="109708" bIns="109708" anchor="t" anchorCtr="0">
            <a:noAutofit/>
          </a:bodyPr>
          <a:lstStyle/>
          <a:p>
            <a:pPr algn="ctr" defTabSz="1462947">
              <a:buClr>
                <a:srgbClr val="FFFFFF"/>
              </a:buClr>
              <a:buSzPct val="25000"/>
            </a:pPr>
            <a:r>
              <a:rPr lang="en" sz="18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PART OF A PROCESS OF CONTINUOUS COMPLIANCE</a:t>
            </a:r>
          </a:p>
        </p:txBody>
      </p:sp>
      <p:grpSp>
        <p:nvGrpSpPr>
          <p:cNvPr id="916" name="Shape 916"/>
          <p:cNvGrpSpPr/>
          <p:nvPr/>
        </p:nvGrpSpPr>
        <p:grpSpPr>
          <a:xfrm>
            <a:off x="8116990" y="3011427"/>
            <a:ext cx="6199979" cy="816706"/>
            <a:chOff x="6136642" y="2357925"/>
            <a:chExt cx="8591989" cy="1131799"/>
          </a:xfrm>
        </p:grpSpPr>
        <p:pic>
          <p:nvPicPr>
            <p:cNvPr id="917" name="Shape 9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2436" y="2795067"/>
              <a:ext cx="700213" cy="694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8" name="Shape 9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245082" y="2800625"/>
              <a:ext cx="916947" cy="689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9" name="Shape 9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014459" y="2833968"/>
              <a:ext cx="939176" cy="655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0" name="Shape 9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06065" y="2789510"/>
              <a:ext cx="700213" cy="7002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" name="Shape 9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358709" y="2761725"/>
              <a:ext cx="928062" cy="72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Shape 922"/>
            <p:cNvSpPr/>
            <p:nvPr/>
          </p:nvSpPr>
          <p:spPr>
            <a:xfrm>
              <a:off x="7653117" y="2964875"/>
              <a:ext cx="331500" cy="3315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defTabSz="1462947">
                <a:buClr>
                  <a:srgbClr val="3E4346"/>
                </a:buClr>
              </a:pPr>
              <a:endParaRPr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9422493" y="2964875"/>
              <a:ext cx="331500" cy="3315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defTabSz="1462947">
                <a:buClr>
                  <a:srgbClr val="3E4346"/>
                </a:buClr>
              </a:pPr>
              <a:endParaRPr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11214100" y="2964875"/>
              <a:ext cx="331500" cy="3315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defTabSz="1462947">
                <a:buClr>
                  <a:srgbClr val="3E4346"/>
                </a:buClr>
              </a:pPr>
              <a:endParaRPr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12766745" y="2964875"/>
              <a:ext cx="331500" cy="3315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defTabSz="1462947">
                <a:buClr>
                  <a:srgbClr val="3E4346"/>
                </a:buClr>
              </a:pPr>
              <a:endParaRPr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6" name="Shape 926"/>
            <p:cNvSpPr txBox="1"/>
            <p:nvPr/>
          </p:nvSpPr>
          <p:spPr>
            <a:xfrm>
              <a:off x="6136642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462947">
                <a:buClr>
                  <a:srgbClr val="FFFFFF"/>
                </a:buClr>
                <a:buSzPct val="25000"/>
              </a:pPr>
              <a:r>
                <a:rPr lang="en" sz="14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Scan for Compliance</a:t>
              </a: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7797642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462947">
                <a:buClr>
                  <a:srgbClr val="FFFFFF"/>
                </a:buClr>
                <a:buSzPct val="25000"/>
              </a:pPr>
              <a:r>
                <a:rPr lang="en" sz="14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Build &amp; Test Locally</a:t>
              </a:r>
            </a:p>
          </p:txBody>
        </p:sp>
        <p:sp>
          <p:nvSpPr>
            <p:cNvPr id="928" name="Shape 928"/>
            <p:cNvSpPr txBox="1"/>
            <p:nvPr/>
          </p:nvSpPr>
          <p:spPr>
            <a:xfrm>
              <a:off x="9578128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462947">
                <a:buClr>
                  <a:srgbClr val="FFFFFF"/>
                </a:buClr>
                <a:buSzPct val="25000"/>
              </a:pPr>
              <a:r>
                <a:rPr lang="en" sz="14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Build &amp; Test CI/CD</a:t>
              </a:r>
            </a:p>
          </p:txBody>
        </p:sp>
        <p:sp>
          <p:nvSpPr>
            <p:cNvPr id="929" name="Shape 929"/>
            <p:cNvSpPr txBox="1"/>
            <p:nvPr/>
          </p:nvSpPr>
          <p:spPr>
            <a:xfrm>
              <a:off x="11250254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462947">
                <a:buClr>
                  <a:srgbClr val="FFFFFF"/>
                </a:buClr>
                <a:buSzPct val="25000"/>
              </a:pPr>
              <a:r>
                <a:rPr lang="en" sz="14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Remediate</a:t>
              </a:r>
            </a:p>
          </p:txBody>
        </p:sp>
        <p:sp>
          <p:nvSpPr>
            <p:cNvPr id="930" name="Shape 930"/>
            <p:cNvSpPr txBox="1"/>
            <p:nvPr/>
          </p:nvSpPr>
          <p:spPr>
            <a:xfrm>
              <a:off x="12916817" y="2357925"/>
              <a:ext cx="1811815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b" anchorCtr="0">
              <a:noAutofit/>
            </a:bodyPr>
            <a:lstStyle/>
            <a:p>
              <a:pPr algn="ctr" defTabSz="1462947">
                <a:buClr>
                  <a:srgbClr val="FFFFFF"/>
                </a:buClr>
                <a:buSzPct val="25000"/>
              </a:pPr>
              <a:r>
                <a:rPr lang="en" sz="1400" kern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Verify</a:t>
              </a:r>
            </a:p>
          </p:txBody>
        </p:sp>
      </p:grpSp>
      <p:sp>
        <p:nvSpPr>
          <p:cNvPr id="931" name="Shape 931"/>
          <p:cNvSpPr txBox="1"/>
          <p:nvPr/>
        </p:nvSpPr>
        <p:spPr>
          <a:xfrm>
            <a:off x="7802882" y="4108570"/>
            <a:ext cx="6827520" cy="578878"/>
          </a:xfrm>
          <a:prstGeom prst="rect">
            <a:avLst/>
          </a:prstGeom>
          <a:noFill/>
          <a:ln>
            <a:noFill/>
          </a:ln>
        </p:spPr>
        <p:txBody>
          <a:bodyPr lIns="109708" tIns="109708" rIns="109708" bIns="109708" anchor="t" anchorCtr="0">
            <a:noAutofit/>
          </a:bodyPr>
          <a:lstStyle/>
          <a:p>
            <a:pPr algn="ctr" defTabSz="1462947">
              <a:buSzPct val="25000"/>
            </a:pPr>
            <a:r>
              <a:rPr lang="en" sz="1800"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SIMPLE EXAMPLE OF AN INSPEC CIS RULE</a:t>
            </a:r>
          </a:p>
        </p:txBody>
      </p:sp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" dirty="0"/>
              <a:t>InSpec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2" indent="-342900">
              <a:spcBef>
                <a:spcPts val="0"/>
              </a:spcBef>
              <a:buSzPct val="100000"/>
            </a:pPr>
            <a:r>
              <a:rPr lang="en" sz="2300" dirty="0"/>
              <a:t>Translate compliance into Code</a:t>
            </a:r>
          </a:p>
          <a:p>
            <a:pPr marL="342900" lvl="2" indent="-342900">
              <a:spcBef>
                <a:spcPts val="0"/>
              </a:spcBef>
              <a:buSzPct val="100000"/>
            </a:pPr>
            <a:r>
              <a:rPr lang="en" sz="2300" dirty="0"/>
              <a:t>Clearly express statements of policy</a:t>
            </a:r>
          </a:p>
          <a:p>
            <a:pPr marL="342900" lvl="2" indent="-342900">
              <a:spcBef>
                <a:spcPts val="0"/>
              </a:spcBef>
              <a:buSzPct val="100000"/>
            </a:pPr>
            <a:r>
              <a:rPr lang="en" sz="2300" dirty="0"/>
              <a:t>Move risk to build/test from runtime</a:t>
            </a:r>
          </a:p>
          <a:p>
            <a:pPr marL="342900" lvl="2" indent="-342900">
              <a:spcBef>
                <a:spcPts val="0"/>
              </a:spcBef>
              <a:buSzPct val="100000"/>
            </a:pPr>
            <a:r>
              <a:rPr lang="en" sz="2300" dirty="0"/>
              <a:t>Find issues early</a:t>
            </a:r>
          </a:p>
          <a:p>
            <a:pPr marL="342900" lvl="2" indent="-342900">
              <a:spcBef>
                <a:spcPts val="0"/>
              </a:spcBef>
              <a:buSzPct val="100000"/>
            </a:pPr>
            <a:r>
              <a:rPr lang="en" sz="2300" dirty="0"/>
              <a:t>Write code quickly</a:t>
            </a:r>
          </a:p>
          <a:p>
            <a:pPr marL="342900" lvl="2" indent="-342900">
              <a:spcBef>
                <a:spcPts val="0"/>
              </a:spcBef>
              <a:buSzPct val="100000"/>
            </a:pPr>
            <a:r>
              <a:rPr lang="en" sz="2300" dirty="0"/>
              <a:t>Run code anywhere</a:t>
            </a:r>
          </a:p>
          <a:p>
            <a:pPr marL="342900" lvl="2" indent="-342900">
              <a:spcBef>
                <a:spcPts val="0"/>
              </a:spcBef>
              <a:buSzPct val="100000"/>
            </a:pPr>
            <a:r>
              <a:rPr lang="en" sz="2300" dirty="0"/>
              <a:t>Inspect machines, data, and APIs</a:t>
            </a:r>
            <a:endParaRPr lang="en" sz="2300" dirty="0"/>
          </a:p>
        </p:txBody>
      </p:sp>
      <p:sp>
        <p:nvSpPr>
          <p:cNvPr id="935" name="Shape 935"/>
          <p:cNvSpPr/>
          <p:nvPr/>
        </p:nvSpPr>
        <p:spPr>
          <a:xfrm>
            <a:off x="7802882" y="586"/>
            <a:ext cx="6827520" cy="1645334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txBody>
          <a:bodyPr lIns="109749" tIns="54875" rIns="109749" bIns="109708" anchor="b" anchorCtr="0">
            <a:noAutofit/>
          </a:bodyPr>
          <a:lstStyle/>
          <a:p>
            <a:pPr algn="ctr" defTabSz="1462947"/>
            <a:endParaRPr sz="14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7802882" y="1604476"/>
            <a:ext cx="6827520" cy="10972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09749" tIns="54875" rIns="109749" bIns="109708" anchor="b" anchorCtr="0">
            <a:noAutofit/>
          </a:bodyPr>
          <a:lstStyle/>
          <a:p>
            <a:pPr algn="ctr" defTabSz="1462947"/>
            <a:endParaRPr sz="14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7" name="Shape 937" descr="white-inspec.png"/>
          <p:cNvPicPr preferRelativeResize="0"/>
          <p:nvPr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52239" y="502032"/>
            <a:ext cx="2721600" cy="667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8" name="Shape 938"/>
          <p:cNvGrpSpPr/>
          <p:nvPr/>
        </p:nvGrpSpPr>
        <p:grpSpPr>
          <a:xfrm>
            <a:off x="8243834" y="5003442"/>
            <a:ext cx="5946289" cy="2950200"/>
            <a:chOff x="5358431" y="1240625"/>
            <a:chExt cx="3716431" cy="1843875"/>
          </a:xfrm>
        </p:grpSpPr>
        <p:sp>
          <p:nvSpPr>
            <p:cNvPr id="939" name="Shape 939"/>
            <p:cNvSpPr/>
            <p:nvPr/>
          </p:nvSpPr>
          <p:spPr>
            <a:xfrm>
              <a:off x="5358462" y="1427900"/>
              <a:ext cx="3716400" cy="1656600"/>
            </a:xfrm>
            <a:prstGeom prst="roundRect">
              <a:avLst>
                <a:gd name="adj" fmla="val 2074"/>
              </a:avLst>
            </a:prstGeom>
            <a:solidFill>
              <a:srgbClr val="3E4346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462947"/>
              <a:r>
                <a:rPr lang="en" sz="13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control </a:t>
              </a:r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‘cis-1.4.1’</a:t>
              </a:r>
              <a:r>
                <a:rPr lang="en" sz="13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 b="1" kern="0" dirty="0">
                  <a:solidFill>
                    <a:srgbClr val="FDB714"/>
                  </a:solidFill>
                  <a:latin typeface="Consolas"/>
                  <a:ea typeface="Consolas"/>
                  <a:cs typeface="Consolas"/>
                  <a:sym typeface="Consolas"/>
                </a:rPr>
                <a:t>do</a:t>
              </a:r>
            </a:p>
            <a:p>
              <a:pPr defTabSz="1462947"/>
              <a:r>
                <a:rPr lang="en" sz="13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title </a:t>
              </a:r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‘1.4.1 Enable SELinux in /etc/grub.conf’</a:t>
              </a:r>
            </a:p>
            <a:p>
              <a:pPr defTabSz="1462947"/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n" sz="13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desc</a:t>
              </a:r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 ‘</a:t>
              </a:r>
            </a:p>
            <a:p>
              <a:pPr defTabSz="1462947"/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	Do not disable SELinux and enforcing in your GRUB configuration. These are important security features that prevent attackers from escalating their access to your systems. For reference see …</a:t>
              </a:r>
            </a:p>
            <a:p>
              <a:pPr defTabSz="1462947"/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‘</a:t>
              </a:r>
            </a:p>
            <a:p>
              <a:pPr defTabSz="1462947"/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n" sz="13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impact</a:t>
              </a:r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 1.0</a:t>
              </a:r>
            </a:p>
            <a:p>
              <a:pPr defTabSz="1462947"/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n" sz="13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expect(grub_conf.param ‘selinux’).to_not eq </a:t>
              </a:r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‘0’</a:t>
              </a:r>
            </a:p>
            <a:p>
              <a:pPr indent="731442" defTabSz="1462947"/>
              <a:r>
                <a:rPr lang="en" sz="1300" b="1" kern="0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expect(grub_conf.param ‘enforcing’).to_not eq </a:t>
              </a:r>
              <a:r>
                <a:rPr lang="en" sz="1300" b="1" kern="0" dirty="0">
                  <a:solidFill>
                    <a:srgbClr val="5AB7B2"/>
                  </a:solidFill>
                  <a:latin typeface="Consolas"/>
                  <a:ea typeface="Consolas"/>
                  <a:cs typeface="Consolas"/>
                  <a:sym typeface="Consolas"/>
                </a:rPr>
                <a:t>‘0’</a:t>
              </a:r>
            </a:p>
            <a:p>
              <a:pPr defTabSz="1462947"/>
              <a:r>
                <a:rPr lang="en" sz="1300" b="1" kern="0" dirty="0">
                  <a:solidFill>
                    <a:srgbClr val="FDB714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</a:p>
          </p:txBody>
        </p:sp>
        <p:sp>
          <p:nvSpPr>
            <p:cNvPr id="940" name="Shape 940"/>
            <p:cNvSpPr/>
            <p:nvPr/>
          </p:nvSpPr>
          <p:spPr>
            <a:xfrm>
              <a:off x="5358431" y="1240625"/>
              <a:ext cx="3716400" cy="2253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4E6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defTabSz="1462947"/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436377" y="1297928"/>
              <a:ext cx="110700" cy="110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462947"/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608477" y="1297928"/>
              <a:ext cx="110700" cy="110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462947"/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780577" y="1297928"/>
              <a:ext cx="110700" cy="110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defTabSz="1462947"/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4587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800" dirty="0" err="1"/>
              <a:t>InSpec</a:t>
            </a:r>
            <a:r>
              <a:rPr lang="en-US" sz="6800" dirty="0"/>
              <a:t> is compliance as code – a </a:t>
            </a:r>
            <a:r>
              <a:rPr lang="en-US" sz="6800" dirty="0">
                <a:solidFill>
                  <a:schemeClr val="tx1"/>
                </a:solidFill>
              </a:rPr>
              <a:t>human</a:t>
            </a:r>
            <a:r>
              <a:rPr lang="en-US" sz="6800" dirty="0"/>
              <a:t>-readable language for automating the continuous testing and compliance auditing of your entire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501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hape 1302"/>
          <p:cNvSpPr/>
          <p:nvPr/>
        </p:nvSpPr>
        <p:spPr>
          <a:xfrm>
            <a:off x="8918698" y="3306469"/>
            <a:ext cx="2243999" cy="313920"/>
          </a:xfrm>
          <a:prstGeom prst="homePlate">
            <a:avLst>
              <a:gd name="adj" fmla="val 50000"/>
            </a:avLst>
          </a:prstGeom>
          <a:solidFill>
            <a:srgbClr val="DCDCDC"/>
          </a:solidFill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defTabSz="1462932"/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Shape 1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9628" tIns="109628" rIns="109628" bIns="109628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 dirty="0"/>
              <a:t>Compliance as Code</a:t>
            </a:r>
          </a:p>
        </p:txBody>
      </p:sp>
      <p:sp>
        <p:nvSpPr>
          <p:cNvPr id="1304" name="Shape 1304"/>
          <p:cNvSpPr/>
          <p:nvPr/>
        </p:nvSpPr>
        <p:spPr>
          <a:xfrm>
            <a:off x="0" y="6812280"/>
            <a:ext cx="14630400" cy="1466400"/>
          </a:xfrm>
          <a:prstGeom prst="rect">
            <a:avLst/>
          </a:prstGeom>
          <a:solidFill>
            <a:srgbClr val="F18B21"/>
          </a:solidFill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algn="ctr" defTabSz="1462932"/>
            <a:endParaRPr sz="29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5985480" y="1660034"/>
            <a:ext cx="8035200" cy="620640"/>
          </a:xfrm>
          <a:prstGeom prst="rect">
            <a:avLst/>
          </a:prstGeom>
          <a:noFill/>
          <a:ln>
            <a:noFill/>
          </a:ln>
        </p:spPr>
        <p:txBody>
          <a:bodyPr lIns="219414" tIns="109707" rIns="109707" bIns="109707" anchor="t" anchorCtr="0">
            <a:noAutofit/>
          </a:bodyPr>
          <a:lstStyle/>
          <a:p>
            <a:pPr defTabSz="1462932">
              <a:lnSpc>
                <a:spcPct val="90000"/>
              </a:lnSpc>
              <a:buSzPct val="25000"/>
            </a:pPr>
            <a:r>
              <a:rPr lang="en-US" sz="25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ROLE OF THE COMPLIANCE OFFICER</a:t>
            </a:r>
          </a:p>
        </p:txBody>
      </p:sp>
      <p:cxnSp>
        <p:nvCxnSpPr>
          <p:cNvPr id="1306" name="Shape 1306"/>
          <p:cNvCxnSpPr/>
          <p:nvPr/>
        </p:nvCxnSpPr>
        <p:spPr>
          <a:xfrm>
            <a:off x="5964291" y="1827832"/>
            <a:ext cx="0" cy="4018079"/>
          </a:xfrm>
          <a:prstGeom prst="straightConnector1">
            <a:avLst/>
          </a:prstGeom>
          <a:noFill/>
          <a:ln w="9525" cap="flat" cmpd="sng">
            <a:solidFill>
              <a:srgbClr val="7D868C">
                <a:alpha val="498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7" name="Shape 1307"/>
          <p:cNvSpPr/>
          <p:nvPr/>
        </p:nvSpPr>
        <p:spPr>
          <a:xfrm>
            <a:off x="501725" y="1660028"/>
            <a:ext cx="5076960" cy="620640"/>
          </a:xfrm>
          <a:prstGeom prst="rect">
            <a:avLst/>
          </a:prstGeom>
          <a:noFill/>
          <a:ln>
            <a:noFill/>
          </a:ln>
        </p:spPr>
        <p:txBody>
          <a:bodyPr lIns="219414" tIns="109707" rIns="109707" bIns="109707" anchor="t" anchorCtr="0">
            <a:noAutofit/>
          </a:bodyPr>
          <a:lstStyle/>
          <a:p>
            <a:pPr defTabSz="1462932">
              <a:lnSpc>
                <a:spcPct val="90000"/>
              </a:lnSpc>
              <a:buSzPct val="25000"/>
            </a:pPr>
            <a:r>
              <a:rPr lang="en-US" sz="25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ACCELERATED CYCLE</a:t>
            </a:r>
          </a:p>
        </p:txBody>
      </p:sp>
      <p:sp>
        <p:nvSpPr>
          <p:cNvPr id="1308" name="Shape 1308"/>
          <p:cNvSpPr/>
          <p:nvPr/>
        </p:nvSpPr>
        <p:spPr>
          <a:xfrm>
            <a:off x="2065439" y="2318373"/>
            <a:ext cx="2169600" cy="2169600"/>
          </a:xfrm>
          <a:prstGeom prst="ellipse">
            <a:avLst/>
          </a:prstGeom>
          <a:solidFill>
            <a:srgbClr val="435464">
              <a:alpha val="72690"/>
            </a:srgbClr>
          </a:solidFill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defTabSz="1462932"/>
            <a:endParaRPr sz="21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2116383" y="3021051"/>
            <a:ext cx="2063358" cy="764160"/>
          </a:xfrm>
          <a:prstGeom prst="rect">
            <a:avLst/>
          </a:prstGeom>
          <a:noFill/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algn="ctr" defTabSz="1462932"/>
            <a:r>
              <a:rPr lang="en-US" sz="14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INFRASTRUCTURE </a:t>
            </a:r>
          </a:p>
          <a:p>
            <a:pPr algn="ctr" defTabSz="1462932"/>
            <a:r>
              <a:rPr lang="en-US" sz="14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CODE</a:t>
            </a:r>
          </a:p>
        </p:txBody>
      </p:sp>
      <p:sp>
        <p:nvSpPr>
          <p:cNvPr id="1310" name="Shape 1310"/>
          <p:cNvSpPr/>
          <p:nvPr/>
        </p:nvSpPr>
        <p:spPr>
          <a:xfrm>
            <a:off x="1166735" y="3935036"/>
            <a:ext cx="2169600" cy="2169600"/>
          </a:xfrm>
          <a:prstGeom prst="ellipse">
            <a:avLst/>
          </a:prstGeom>
          <a:solidFill>
            <a:srgbClr val="435464">
              <a:alpha val="72690"/>
            </a:srgbClr>
          </a:solidFill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defTabSz="1462932"/>
            <a:endParaRPr sz="21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1561888" y="4637756"/>
            <a:ext cx="1379040" cy="764160"/>
          </a:xfrm>
          <a:prstGeom prst="rect">
            <a:avLst/>
          </a:prstGeom>
          <a:noFill/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algn="ctr" defTabSz="1462932"/>
            <a:r>
              <a:rPr lang="en-US" sz="14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POLICY </a:t>
            </a:r>
          </a:p>
          <a:p>
            <a:pPr algn="ctr" defTabSz="1462932"/>
            <a:r>
              <a:rPr lang="en-US" sz="14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CODE</a:t>
            </a:r>
          </a:p>
        </p:txBody>
      </p:sp>
      <p:sp>
        <p:nvSpPr>
          <p:cNvPr id="1312" name="Shape 1312"/>
          <p:cNvSpPr/>
          <p:nvPr/>
        </p:nvSpPr>
        <p:spPr>
          <a:xfrm>
            <a:off x="2961405" y="3935036"/>
            <a:ext cx="2169600" cy="2169600"/>
          </a:xfrm>
          <a:prstGeom prst="ellipse">
            <a:avLst/>
          </a:prstGeom>
          <a:solidFill>
            <a:srgbClr val="435464">
              <a:alpha val="72690"/>
            </a:srgbClr>
          </a:solidFill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defTabSz="1462932"/>
            <a:endParaRPr sz="21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3260008" y="4637756"/>
            <a:ext cx="1572000" cy="764160"/>
          </a:xfrm>
          <a:prstGeom prst="rect">
            <a:avLst/>
          </a:prstGeom>
          <a:noFill/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algn="ctr" defTabSz="1462932"/>
            <a:r>
              <a:rPr lang="en-US" sz="14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PRACTICE </a:t>
            </a:r>
          </a:p>
          <a:p>
            <a:pPr algn="ctr" defTabSz="1462932"/>
            <a:r>
              <a:rPr lang="en-US" sz="1400" kern="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CODE</a:t>
            </a:r>
          </a:p>
        </p:txBody>
      </p:sp>
      <p:sp>
        <p:nvSpPr>
          <p:cNvPr id="1314" name="Shape 1314"/>
          <p:cNvSpPr/>
          <p:nvPr/>
        </p:nvSpPr>
        <p:spPr>
          <a:xfrm>
            <a:off x="923321" y="3109934"/>
            <a:ext cx="1178880" cy="764160"/>
          </a:xfrm>
          <a:prstGeom prst="rect">
            <a:avLst/>
          </a:prstGeom>
          <a:noFill/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algn="ctr" defTabSz="1462932"/>
            <a:r>
              <a:rPr lang="en-US" sz="1300"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Separate certification &amp; testing</a:t>
            </a:r>
          </a:p>
        </p:txBody>
      </p:sp>
      <p:sp>
        <p:nvSpPr>
          <p:cNvPr id="1315" name="Shape 1315"/>
          <p:cNvSpPr/>
          <p:nvPr/>
        </p:nvSpPr>
        <p:spPr>
          <a:xfrm>
            <a:off x="4128584" y="3109934"/>
            <a:ext cx="1527360" cy="764160"/>
          </a:xfrm>
          <a:prstGeom prst="rect">
            <a:avLst/>
          </a:prstGeom>
          <a:noFill/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algn="ctr" defTabSz="1462932"/>
            <a:r>
              <a:rPr lang="en-US" sz="1300"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Common language for describing &amp; applying policy</a:t>
            </a:r>
          </a:p>
        </p:txBody>
      </p:sp>
      <p:sp>
        <p:nvSpPr>
          <p:cNvPr id="1316" name="Shape 1316"/>
          <p:cNvSpPr/>
          <p:nvPr/>
        </p:nvSpPr>
        <p:spPr>
          <a:xfrm>
            <a:off x="2028080" y="6087765"/>
            <a:ext cx="2244000" cy="477600"/>
          </a:xfrm>
          <a:prstGeom prst="rect">
            <a:avLst/>
          </a:prstGeom>
          <a:noFill/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algn="ctr" defTabSz="1462932"/>
            <a:r>
              <a:rPr lang="en-US" sz="1300" kern="0">
                <a:solidFill>
                  <a:srgbClr val="3E4346"/>
                </a:solidFill>
                <a:latin typeface="Raleway"/>
                <a:ea typeface="Raleway"/>
                <a:cs typeface="Raleway"/>
                <a:sym typeface="Raleway"/>
              </a:rPr>
              <a:t>Compliance at velocity</a:t>
            </a:r>
          </a:p>
        </p:txBody>
      </p:sp>
      <p:sp>
        <p:nvSpPr>
          <p:cNvPr id="1317" name="Shape 1317"/>
          <p:cNvSpPr/>
          <p:nvPr/>
        </p:nvSpPr>
        <p:spPr>
          <a:xfrm>
            <a:off x="9813840" y="2400840"/>
            <a:ext cx="4206720" cy="460800"/>
          </a:xfrm>
          <a:prstGeom prst="homePlate">
            <a:avLst>
              <a:gd name="adj" fmla="val 50000"/>
            </a:avLst>
          </a:prstGeom>
          <a:solidFill>
            <a:srgbClr val="F18B21"/>
          </a:solidFill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algn="r" defTabSz="1462932">
              <a:buSzPct val="25000"/>
            </a:pPr>
            <a:r>
              <a:rPr lang="en-US" sz="16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Compliance at Velocity</a:t>
            </a:r>
          </a:p>
        </p:txBody>
      </p:sp>
      <p:sp>
        <p:nvSpPr>
          <p:cNvPr id="1318" name="Shape 1318"/>
          <p:cNvSpPr/>
          <p:nvPr/>
        </p:nvSpPr>
        <p:spPr>
          <a:xfrm flipH="1">
            <a:off x="6272565" y="2400840"/>
            <a:ext cx="3655200" cy="4608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defTabSz="1462932">
              <a:buSzPct val="25000"/>
            </a:pPr>
            <a:r>
              <a:rPr lang="en-US" sz="16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Manual Compliance</a:t>
            </a:r>
          </a:p>
        </p:txBody>
      </p:sp>
      <p:sp>
        <p:nvSpPr>
          <p:cNvPr id="1319" name="Shape 1319"/>
          <p:cNvSpPr/>
          <p:nvPr/>
        </p:nvSpPr>
        <p:spPr>
          <a:xfrm>
            <a:off x="6945325" y="3306469"/>
            <a:ext cx="1604160" cy="313920"/>
          </a:xfrm>
          <a:prstGeom prst="rect">
            <a:avLst/>
          </a:prstGeom>
          <a:noFill/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defTabSz="1462932">
              <a:buSzPct val="25000"/>
            </a:pPr>
            <a:r>
              <a:rPr lang="en-US" sz="16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Reactive engagement</a:t>
            </a:r>
          </a:p>
        </p:txBody>
      </p:sp>
      <p:sp>
        <p:nvSpPr>
          <p:cNvPr id="1320" name="Shape 1320"/>
          <p:cNvSpPr/>
          <p:nvPr/>
        </p:nvSpPr>
        <p:spPr>
          <a:xfrm>
            <a:off x="11669250" y="3306469"/>
            <a:ext cx="1572000" cy="313920"/>
          </a:xfrm>
          <a:prstGeom prst="rect">
            <a:avLst/>
          </a:prstGeom>
          <a:noFill/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algn="r" defTabSz="1462932">
              <a:buSzPct val="25000"/>
            </a:pPr>
            <a:r>
              <a:rPr lang="en-US" sz="16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Proactive engagement</a:t>
            </a:r>
          </a:p>
        </p:txBody>
      </p:sp>
      <p:sp>
        <p:nvSpPr>
          <p:cNvPr id="1321" name="Shape 1321"/>
          <p:cNvSpPr/>
          <p:nvPr/>
        </p:nvSpPr>
        <p:spPr>
          <a:xfrm>
            <a:off x="6945326" y="4450986"/>
            <a:ext cx="1908480" cy="313920"/>
          </a:xfrm>
          <a:prstGeom prst="rect">
            <a:avLst/>
          </a:prstGeom>
          <a:noFill/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defTabSz="1462932">
              <a:buSzPct val="25000"/>
            </a:pPr>
            <a:r>
              <a:rPr lang="en-US" sz="16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Checking implementations by hand</a:t>
            </a:r>
          </a:p>
        </p:txBody>
      </p:sp>
      <p:sp>
        <p:nvSpPr>
          <p:cNvPr id="1322" name="Shape 1322"/>
          <p:cNvSpPr/>
          <p:nvPr/>
        </p:nvSpPr>
        <p:spPr>
          <a:xfrm>
            <a:off x="11142320" y="4450986"/>
            <a:ext cx="2099040" cy="313920"/>
          </a:xfrm>
          <a:prstGeom prst="rect">
            <a:avLst/>
          </a:prstGeom>
          <a:noFill/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algn="r" defTabSz="1462932">
              <a:buSzPct val="25000"/>
            </a:pPr>
            <a:r>
              <a:rPr lang="en-US" sz="16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Expressing policy as testable code</a:t>
            </a:r>
          </a:p>
        </p:txBody>
      </p:sp>
      <p:sp>
        <p:nvSpPr>
          <p:cNvPr id="1323" name="Shape 1323"/>
          <p:cNvSpPr/>
          <p:nvPr/>
        </p:nvSpPr>
        <p:spPr>
          <a:xfrm>
            <a:off x="6945325" y="5652319"/>
            <a:ext cx="1738560" cy="313920"/>
          </a:xfrm>
          <a:prstGeom prst="rect">
            <a:avLst/>
          </a:prstGeom>
          <a:noFill/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defTabSz="1462932">
              <a:buSzPct val="25000"/>
            </a:pPr>
            <a:r>
              <a:rPr lang="en-US" sz="16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Short term compliance</a:t>
            </a:r>
          </a:p>
        </p:txBody>
      </p:sp>
      <p:sp>
        <p:nvSpPr>
          <p:cNvPr id="1324" name="Shape 1324"/>
          <p:cNvSpPr/>
          <p:nvPr/>
        </p:nvSpPr>
        <p:spPr>
          <a:xfrm>
            <a:off x="11071640" y="5652319"/>
            <a:ext cx="2169600" cy="313920"/>
          </a:xfrm>
          <a:prstGeom prst="rect">
            <a:avLst/>
          </a:prstGeom>
          <a:noFill/>
          <a:ln>
            <a:noFill/>
          </a:ln>
        </p:spPr>
        <p:txBody>
          <a:bodyPr lIns="109707" tIns="54833" rIns="109707" bIns="54833" anchor="ctr" anchorCtr="0">
            <a:noAutofit/>
          </a:bodyPr>
          <a:lstStyle/>
          <a:p>
            <a:pPr algn="r" defTabSz="1462932">
              <a:buSzPct val="25000"/>
            </a:pPr>
            <a:r>
              <a:rPr lang="en-US" sz="16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Long term process improvement</a:t>
            </a:r>
          </a:p>
        </p:txBody>
      </p:sp>
      <p:sp>
        <p:nvSpPr>
          <p:cNvPr id="1325" name="Shape 1325"/>
          <p:cNvSpPr/>
          <p:nvPr/>
        </p:nvSpPr>
        <p:spPr>
          <a:xfrm>
            <a:off x="6348287" y="3244790"/>
            <a:ext cx="437280" cy="437280"/>
          </a:xfrm>
          <a:prstGeom prst="ellipse">
            <a:avLst/>
          </a:prstGeom>
          <a:solidFill>
            <a:srgbClr val="7D868C"/>
          </a:solidFill>
          <a:ln>
            <a:noFill/>
          </a:ln>
        </p:spPr>
        <p:txBody>
          <a:bodyPr lIns="0" tIns="54833" rIns="0" bIns="54833" anchor="b" anchorCtr="0">
            <a:noAutofit/>
          </a:bodyPr>
          <a:lstStyle/>
          <a:p>
            <a:pPr algn="ctr" defTabSz="1462932"/>
            <a:endParaRPr sz="14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6" name="Shape 1326"/>
          <p:cNvSpPr/>
          <p:nvPr/>
        </p:nvSpPr>
        <p:spPr>
          <a:xfrm>
            <a:off x="13241252" y="3244790"/>
            <a:ext cx="437280" cy="437280"/>
          </a:xfrm>
          <a:prstGeom prst="ellipse">
            <a:avLst/>
          </a:prstGeom>
          <a:solidFill>
            <a:srgbClr val="F18B21"/>
          </a:solidFill>
          <a:ln>
            <a:noFill/>
          </a:ln>
        </p:spPr>
        <p:txBody>
          <a:bodyPr lIns="0" tIns="54833" rIns="0" bIns="54833" anchor="b" anchorCtr="0">
            <a:noAutofit/>
          </a:bodyPr>
          <a:lstStyle/>
          <a:p>
            <a:pPr algn="ctr" defTabSz="1462932"/>
            <a:endParaRPr sz="14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7" name="Shape 1327"/>
          <p:cNvSpPr/>
          <p:nvPr/>
        </p:nvSpPr>
        <p:spPr>
          <a:xfrm>
            <a:off x="6348287" y="4389309"/>
            <a:ext cx="437280" cy="437280"/>
          </a:xfrm>
          <a:prstGeom prst="ellipse">
            <a:avLst/>
          </a:prstGeom>
          <a:solidFill>
            <a:srgbClr val="7D868C"/>
          </a:solidFill>
          <a:ln>
            <a:noFill/>
          </a:ln>
        </p:spPr>
        <p:txBody>
          <a:bodyPr lIns="0" tIns="54833" rIns="0" bIns="54833" anchor="b" anchorCtr="0">
            <a:noAutofit/>
          </a:bodyPr>
          <a:lstStyle/>
          <a:p>
            <a:pPr algn="ctr" defTabSz="1462932"/>
            <a:endParaRPr sz="14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13241252" y="4389309"/>
            <a:ext cx="437280" cy="437280"/>
          </a:xfrm>
          <a:prstGeom prst="ellipse">
            <a:avLst/>
          </a:prstGeom>
          <a:solidFill>
            <a:srgbClr val="F18B21"/>
          </a:solidFill>
          <a:ln>
            <a:noFill/>
          </a:ln>
        </p:spPr>
        <p:txBody>
          <a:bodyPr lIns="0" tIns="54833" rIns="0" bIns="54833" anchor="b" anchorCtr="0">
            <a:noAutofit/>
          </a:bodyPr>
          <a:lstStyle/>
          <a:p>
            <a:pPr algn="ctr" defTabSz="1462932"/>
            <a:endParaRPr sz="14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9" name="Shape 1329"/>
          <p:cNvSpPr/>
          <p:nvPr/>
        </p:nvSpPr>
        <p:spPr>
          <a:xfrm>
            <a:off x="6348287" y="5590640"/>
            <a:ext cx="437280" cy="437280"/>
          </a:xfrm>
          <a:prstGeom prst="ellipse">
            <a:avLst/>
          </a:prstGeom>
          <a:solidFill>
            <a:srgbClr val="7D868C"/>
          </a:solidFill>
          <a:ln>
            <a:noFill/>
          </a:ln>
        </p:spPr>
        <p:txBody>
          <a:bodyPr lIns="0" tIns="54833" rIns="0" bIns="54833" anchor="b" anchorCtr="0">
            <a:noAutofit/>
          </a:bodyPr>
          <a:lstStyle/>
          <a:p>
            <a:pPr algn="ctr" defTabSz="1462932"/>
            <a:endParaRPr sz="14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0" name="Shape 1330"/>
          <p:cNvSpPr/>
          <p:nvPr/>
        </p:nvSpPr>
        <p:spPr>
          <a:xfrm>
            <a:off x="13241252" y="5590640"/>
            <a:ext cx="437280" cy="437280"/>
          </a:xfrm>
          <a:prstGeom prst="ellipse">
            <a:avLst/>
          </a:prstGeom>
          <a:solidFill>
            <a:srgbClr val="F18B21"/>
          </a:solidFill>
          <a:ln>
            <a:noFill/>
          </a:ln>
        </p:spPr>
        <p:txBody>
          <a:bodyPr lIns="0" tIns="54833" rIns="0" bIns="54833" anchor="b" anchorCtr="0">
            <a:noAutofit/>
          </a:bodyPr>
          <a:lstStyle/>
          <a:p>
            <a:pPr algn="ctr" defTabSz="1462932"/>
            <a:endParaRPr sz="1400" ker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1" name="Shape 1331"/>
          <p:cNvSpPr/>
          <p:nvPr/>
        </p:nvSpPr>
        <p:spPr>
          <a:xfrm>
            <a:off x="8918698" y="4450986"/>
            <a:ext cx="2243999" cy="313920"/>
          </a:xfrm>
          <a:prstGeom prst="homePlate">
            <a:avLst>
              <a:gd name="adj" fmla="val 50000"/>
            </a:avLst>
          </a:prstGeom>
          <a:solidFill>
            <a:srgbClr val="DCDCDC"/>
          </a:solidFill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defTabSz="1462932"/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8918698" y="5652319"/>
            <a:ext cx="2243999" cy="313920"/>
          </a:xfrm>
          <a:prstGeom prst="homePlate">
            <a:avLst>
              <a:gd name="adj" fmla="val 50000"/>
            </a:avLst>
          </a:prstGeom>
          <a:solidFill>
            <a:srgbClr val="DCDCDC"/>
          </a:solidFill>
          <a:ln>
            <a:noFill/>
          </a:ln>
        </p:spPr>
        <p:txBody>
          <a:bodyPr lIns="146263" tIns="146263" rIns="146263" bIns="146263" anchor="ctr" anchorCtr="0">
            <a:noAutofit/>
          </a:bodyPr>
          <a:lstStyle/>
          <a:p>
            <a:pPr defTabSz="1462932"/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3" name="Shape 1333"/>
          <p:cNvGrpSpPr/>
          <p:nvPr/>
        </p:nvGrpSpPr>
        <p:grpSpPr>
          <a:xfrm>
            <a:off x="609597" y="7032321"/>
            <a:ext cx="1026998" cy="1027099"/>
            <a:chOff x="380998" y="4393138"/>
            <a:chExt cx="632700" cy="632700"/>
          </a:xfrm>
        </p:grpSpPr>
        <p:sp>
          <p:nvSpPr>
            <p:cNvPr id="1334" name="Shape 1334"/>
            <p:cNvSpPr/>
            <p:nvPr/>
          </p:nvSpPr>
          <p:spPr>
            <a:xfrm>
              <a:off x="380998" y="4393138"/>
              <a:ext cx="632700" cy="632700"/>
            </a:xfrm>
            <a:prstGeom prst="ellipse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 defTabSz="1462932"/>
              <a:endParaRPr b="1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335" name="Shape 1335" descr="Image result for lightbulb icon"/>
            <p:cNvPicPr preferRelativeResize="0"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437" y="4406800"/>
              <a:ext cx="593825" cy="593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6" name="Shape 1336"/>
          <p:cNvSpPr txBox="1"/>
          <p:nvPr/>
        </p:nvSpPr>
        <p:spPr>
          <a:xfrm>
            <a:off x="2028080" y="7137480"/>
            <a:ext cx="12155040" cy="8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1462932">
              <a:lnSpc>
                <a:spcPct val="90000"/>
              </a:lnSpc>
            </a:pPr>
            <a:r>
              <a:rPr lang="en-US" sz="2900" ker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One language, One workflow</a:t>
            </a:r>
          </a:p>
        </p:txBody>
      </p:sp>
    </p:spTree>
    <p:extLst>
      <p:ext uri="{BB962C8B-B14F-4D97-AF65-F5344CB8AC3E}">
        <p14:creationId xmlns:p14="http://schemas.microsoft.com/office/powerpoint/2010/main" val="15709591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SSH supports two different protocol versions. The original version, SSHv1, was subject to a number of security issues. Please use SSHv2 instead to avoid these.</a:t>
            </a:r>
          </a:p>
        </p:txBody>
      </p:sp>
    </p:spTree>
    <p:extLst>
      <p:ext uri="{BB962C8B-B14F-4D97-AF65-F5344CB8AC3E}">
        <p14:creationId xmlns:p14="http://schemas.microsoft.com/office/powerpoint/2010/main" val="34495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9627" tIns="109627" rIns="109627" bIns="109627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 dirty="0"/>
              <a:t>Differences in verifying compliance policy</a:t>
            </a:r>
          </a:p>
        </p:txBody>
      </p:sp>
      <p:sp>
        <p:nvSpPr>
          <p:cNvPr id="1343" name="Shape 1343"/>
          <p:cNvSpPr/>
          <p:nvPr/>
        </p:nvSpPr>
        <p:spPr>
          <a:xfrm>
            <a:off x="618766" y="4016842"/>
            <a:ext cx="4852319" cy="1404959"/>
          </a:xfrm>
          <a:prstGeom prst="roundRect">
            <a:avLst>
              <a:gd name="adj" fmla="val 5320"/>
            </a:avLst>
          </a:prstGeom>
          <a:solidFill>
            <a:srgbClr val="3E4346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15000"/>
              </a:lnSpc>
              <a:buClr>
                <a:srgbClr val="000000"/>
              </a:buClr>
              <a:buSzPct val="100000"/>
            </a:pP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grep "^Protocol" /etc/ssh/sshd_config | sed 's/Protocol //'</a:t>
            </a:r>
          </a:p>
          <a:p>
            <a:pPr defTabSz="1462918">
              <a:lnSpc>
                <a:spcPct val="115000"/>
              </a:lnSpc>
            </a:pP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</a:p>
        </p:txBody>
      </p:sp>
      <p:sp>
        <p:nvSpPr>
          <p:cNvPr id="1344" name="Shape 1344"/>
          <p:cNvSpPr/>
          <p:nvPr/>
        </p:nvSpPr>
        <p:spPr>
          <a:xfrm>
            <a:off x="618725" y="3748040"/>
            <a:ext cx="485232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2" tIns="146262" rIns="146262" bIns="146262" anchor="ctr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743423" y="3839706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1018782" y="3839706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1294145" y="3839706"/>
            <a:ext cx="177118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/>
          <p:nvPr/>
        </p:nvSpPr>
        <p:spPr>
          <a:xfrm>
            <a:off x="618720" y="1599760"/>
            <a:ext cx="13402080" cy="1560960"/>
          </a:xfrm>
          <a:prstGeom prst="rect">
            <a:avLst/>
          </a:prstGeom>
          <a:noFill/>
          <a:ln>
            <a:noFill/>
          </a:ln>
        </p:spPr>
        <p:txBody>
          <a:bodyPr lIns="0" tIns="109706" rIns="109706" bIns="109706" anchor="t" anchorCtr="0">
            <a:noAutofit/>
          </a:bodyPr>
          <a:lstStyle/>
          <a:p>
            <a:pPr indent="-111746" defTabSz="1462918">
              <a:lnSpc>
                <a:spcPct val="90000"/>
              </a:lnSpc>
              <a:buSzPct val="61111"/>
            </a:pPr>
            <a:r>
              <a:rPr lang="en-US" sz="29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DOCUMENTATION</a:t>
            </a:r>
          </a:p>
          <a:p>
            <a:pPr indent="-111746" defTabSz="1462918">
              <a:lnSpc>
                <a:spcPct val="90000"/>
              </a:lnSpc>
              <a:spcBef>
                <a:spcPts val="1440"/>
              </a:spcBef>
            </a:pPr>
            <a:r>
              <a:rPr lang="en-US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SSH supports two different protocol versions. The original version, SSHv1, was subject to a number of security issues. Please use SSHv2 instead to avoid these.</a:t>
            </a:r>
          </a:p>
        </p:txBody>
      </p:sp>
      <p:sp>
        <p:nvSpPr>
          <p:cNvPr id="1359" name="Shape 1359"/>
          <p:cNvSpPr txBox="1"/>
          <p:nvPr/>
        </p:nvSpPr>
        <p:spPr>
          <a:xfrm>
            <a:off x="609605" y="3350117"/>
            <a:ext cx="4800000" cy="360480"/>
          </a:xfrm>
          <a:prstGeom prst="rect">
            <a:avLst/>
          </a:prstGeom>
          <a:noFill/>
          <a:ln>
            <a:noFill/>
          </a:ln>
        </p:spPr>
        <p:txBody>
          <a:bodyPr lIns="146262" tIns="146262" rIns="146262" bIns="146262" anchor="ctr" anchorCtr="0">
            <a:noAutofit/>
          </a:bodyPr>
          <a:lstStyle/>
          <a:p>
            <a:pPr defTabSz="1462918">
              <a:lnSpc>
                <a:spcPct val="90000"/>
              </a:lnSpc>
            </a:pPr>
            <a:r>
              <a:rPr lang="en-US" sz="1900" b="1" kern="0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SCRIPTING TOOLS</a:t>
            </a:r>
          </a:p>
        </p:txBody>
      </p:sp>
    </p:spTree>
    <p:extLst>
      <p:ext uri="{BB962C8B-B14F-4D97-AF65-F5344CB8AC3E}">
        <p14:creationId xmlns:p14="http://schemas.microsoft.com/office/powerpoint/2010/main" val="1133902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09627" tIns="109627" rIns="109627" bIns="109627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 dirty="0"/>
              <a:t>Differences in verifying compliance policy</a:t>
            </a:r>
          </a:p>
        </p:txBody>
      </p:sp>
      <p:sp>
        <p:nvSpPr>
          <p:cNvPr id="1343" name="Shape 1343"/>
          <p:cNvSpPr/>
          <p:nvPr/>
        </p:nvSpPr>
        <p:spPr>
          <a:xfrm>
            <a:off x="618766" y="4016842"/>
            <a:ext cx="4852319" cy="1404959"/>
          </a:xfrm>
          <a:prstGeom prst="roundRect">
            <a:avLst>
              <a:gd name="adj" fmla="val 5320"/>
            </a:avLst>
          </a:prstGeom>
          <a:solidFill>
            <a:srgbClr val="3E4346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15000"/>
              </a:lnSpc>
              <a:buClr>
                <a:srgbClr val="000000"/>
              </a:buClr>
              <a:buSzPct val="100000"/>
            </a:pP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grep "^Protocol" /etc/ssh/sshd_config | sed 's/Protocol //'</a:t>
            </a:r>
          </a:p>
          <a:p>
            <a:pPr defTabSz="1462918">
              <a:lnSpc>
                <a:spcPct val="115000"/>
              </a:lnSpc>
            </a:pP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</a:p>
        </p:txBody>
      </p:sp>
      <p:sp>
        <p:nvSpPr>
          <p:cNvPr id="1344" name="Shape 1344"/>
          <p:cNvSpPr/>
          <p:nvPr/>
        </p:nvSpPr>
        <p:spPr>
          <a:xfrm>
            <a:off x="618725" y="3748040"/>
            <a:ext cx="485232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2" tIns="146262" rIns="146262" bIns="146262" anchor="ctr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Shape 1345"/>
          <p:cNvSpPr/>
          <p:nvPr/>
        </p:nvSpPr>
        <p:spPr>
          <a:xfrm>
            <a:off x="743423" y="3839706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1018782" y="3839706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1294145" y="3839706"/>
            <a:ext cx="177118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Shape 1348"/>
          <p:cNvSpPr/>
          <p:nvPr/>
        </p:nvSpPr>
        <p:spPr>
          <a:xfrm>
            <a:off x="618720" y="1599760"/>
            <a:ext cx="13402080" cy="1560960"/>
          </a:xfrm>
          <a:prstGeom prst="rect">
            <a:avLst/>
          </a:prstGeom>
          <a:noFill/>
          <a:ln>
            <a:noFill/>
          </a:ln>
        </p:spPr>
        <p:txBody>
          <a:bodyPr lIns="0" tIns="109706" rIns="109706" bIns="109706" anchor="t" anchorCtr="0">
            <a:noAutofit/>
          </a:bodyPr>
          <a:lstStyle/>
          <a:p>
            <a:pPr indent="-111746" defTabSz="1462918">
              <a:lnSpc>
                <a:spcPct val="90000"/>
              </a:lnSpc>
              <a:buSzPct val="61111"/>
            </a:pPr>
            <a:r>
              <a:rPr lang="en-US" sz="2900" b="1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DOCUMENTATION</a:t>
            </a:r>
          </a:p>
          <a:p>
            <a:pPr indent="-111746" defTabSz="1462918">
              <a:lnSpc>
                <a:spcPct val="90000"/>
              </a:lnSpc>
              <a:spcBef>
                <a:spcPts val="1440"/>
              </a:spcBef>
            </a:pPr>
            <a:r>
              <a:rPr lang="en-US" kern="0">
                <a:solidFill>
                  <a:srgbClr val="435464"/>
                </a:solidFill>
                <a:latin typeface="Raleway"/>
                <a:ea typeface="Raleway"/>
                <a:cs typeface="Raleway"/>
                <a:sym typeface="Raleway"/>
              </a:rPr>
              <a:t>SSH supports two different protocol versions. The original version, SSHv1, was subject to a number of security issues. Please use SSHv2 instead to avoid these.</a:t>
            </a:r>
          </a:p>
        </p:txBody>
      </p:sp>
      <p:sp>
        <p:nvSpPr>
          <p:cNvPr id="1354" name="Shape 1354"/>
          <p:cNvSpPr/>
          <p:nvPr/>
        </p:nvSpPr>
        <p:spPr>
          <a:xfrm>
            <a:off x="6240480" y="4037393"/>
            <a:ext cx="7780320" cy="3756480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/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-US" sz="18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'ssh-1234'</a:t>
            </a:r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462918"/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impact </a:t>
            </a:r>
            <a:r>
              <a:rPr lang="en-US" sz="1800" b="1" kern="0" dirty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</a:p>
          <a:p>
            <a:pPr defTabSz="1462918"/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title </a:t>
            </a:r>
            <a:r>
              <a:rPr lang="en-US" sz="18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'Server: Set protocol version to SSHv2'</a:t>
            </a:r>
          </a:p>
          <a:p>
            <a:pPr defTabSz="1462918"/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defTabSz="1462918"/>
            <a:r>
              <a:rPr lang="en-US" sz="18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  Set the SSH protocol version to 2. Don't use legacy</a:t>
            </a:r>
          </a:p>
          <a:p>
            <a:pPr defTabSz="1462918"/>
            <a:r>
              <a:rPr lang="en-US" sz="18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  insecure SSHv1 connections anymore...</a:t>
            </a:r>
          </a:p>
          <a:p>
            <a:pPr defTabSz="1462918"/>
            <a:r>
              <a:rPr lang="en-US" sz="18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</a:p>
          <a:p>
            <a:pPr defTabSz="1462918"/>
            <a:endParaRPr sz="1800" b="1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462918"/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describe </a:t>
            </a:r>
            <a:r>
              <a:rPr lang="en-US" sz="18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sshd_config</a:t>
            </a:r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462918"/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its(</a:t>
            </a:r>
            <a:r>
              <a:rPr lang="en-US" sz="18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'Protocol'</a:t>
            </a:r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</a:t>
            </a:r>
            <a:r>
              <a:rPr lang="en-US" sz="18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eq</a:t>
            </a:r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kern="0" dirty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defTabSz="1462918"/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defTabSz="1462918"/>
            <a:r>
              <a:rPr lang="en-US" sz="18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defTabSz="1462918"/>
            <a:endParaRPr sz="1800" b="1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6240400" y="3768587"/>
            <a:ext cx="778032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2" tIns="146262" rIns="146262" bIns="146262" anchor="ctr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6365102" y="38602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Shape 1357"/>
          <p:cNvSpPr/>
          <p:nvPr/>
        </p:nvSpPr>
        <p:spPr>
          <a:xfrm>
            <a:off x="6640463" y="38602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6915822" y="38602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2" tIns="146262" rIns="146262" bIns="146262" anchor="t" anchorCtr="0">
            <a:noAutofit/>
          </a:bodyPr>
          <a:lstStyle/>
          <a:p>
            <a:pPr defTabSz="1462918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Shape 1359"/>
          <p:cNvSpPr txBox="1"/>
          <p:nvPr/>
        </p:nvSpPr>
        <p:spPr>
          <a:xfrm>
            <a:off x="609605" y="3350117"/>
            <a:ext cx="4800000" cy="360480"/>
          </a:xfrm>
          <a:prstGeom prst="rect">
            <a:avLst/>
          </a:prstGeom>
          <a:noFill/>
          <a:ln>
            <a:noFill/>
          </a:ln>
        </p:spPr>
        <p:txBody>
          <a:bodyPr lIns="146262" tIns="146262" rIns="146262" bIns="146262" anchor="ctr" anchorCtr="0">
            <a:noAutofit/>
          </a:bodyPr>
          <a:lstStyle/>
          <a:p>
            <a:pPr defTabSz="1462918">
              <a:lnSpc>
                <a:spcPct val="90000"/>
              </a:lnSpc>
            </a:pPr>
            <a:r>
              <a:rPr lang="en-US" sz="1900" b="1" kern="0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SCRIPTING TOOLS</a:t>
            </a:r>
          </a:p>
        </p:txBody>
      </p:sp>
      <p:sp>
        <p:nvSpPr>
          <p:cNvPr id="1361" name="Shape 1361"/>
          <p:cNvSpPr txBox="1"/>
          <p:nvPr/>
        </p:nvSpPr>
        <p:spPr>
          <a:xfrm>
            <a:off x="6240482" y="3345380"/>
            <a:ext cx="4800000" cy="360480"/>
          </a:xfrm>
          <a:prstGeom prst="rect">
            <a:avLst/>
          </a:prstGeom>
          <a:noFill/>
          <a:ln>
            <a:noFill/>
          </a:ln>
        </p:spPr>
        <p:txBody>
          <a:bodyPr lIns="146262" tIns="146262" rIns="146262" bIns="146262" anchor="ctr" anchorCtr="0">
            <a:noAutofit/>
          </a:bodyPr>
          <a:lstStyle/>
          <a:p>
            <a:pPr defTabSz="1462918">
              <a:lnSpc>
                <a:spcPct val="90000"/>
              </a:lnSpc>
            </a:pPr>
            <a:r>
              <a:rPr lang="en-US" sz="1900" b="1" kern="0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COMPLIANCE LANGUAGE</a:t>
            </a:r>
          </a:p>
        </p:txBody>
      </p:sp>
    </p:spTree>
    <p:extLst>
      <p:ext uri="{BB962C8B-B14F-4D97-AF65-F5344CB8AC3E}">
        <p14:creationId xmlns:p14="http://schemas.microsoft.com/office/powerpoint/2010/main" val="21970145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4294967295"/>
          </p:nvPr>
        </p:nvSpPr>
        <p:spPr>
          <a:xfrm>
            <a:off x="609600" y="1950724"/>
            <a:ext cx="459936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ONE LANGUAGE</a:t>
            </a:r>
          </a:p>
        </p:txBody>
      </p:sp>
      <p:sp>
        <p:nvSpPr>
          <p:cNvPr id="1368" name="Shape 1368"/>
          <p:cNvSpPr txBox="1">
            <a:spLocks noGrp="1"/>
          </p:cNvSpPr>
          <p:nvPr>
            <p:ph type="title"/>
          </p:nvPr>
        </p:nvSpPr>
        <p:spPr>
          <a:xfrm>
            <a:off x="609604" y="548641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 dirty="0" err="1"/>
              <a:t>InSpec</a:t>
            </a:r>
            <a:endParaRPr lang="en-US" sz="4800" dirty="0"/>
          </a:p>
        </p:txBody>
      </p:sp>
      <p:pic>
        <p:nvPicPr>
          <p:cNvPr id="1369" name="Shape 1369" descr="Image result for linu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3" y="2619920"/>
            <a:ext cx="2006600" cy="11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Shape 1370" descr="Image result for window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1" y="3947782"/>
            <a:ext cx="2626758" cy="5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Shape 1371" descr="Image result for bs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4931602"/>
            <a:ext cx="2272320" cy="81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Shape 13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" y="6002604"/>
            <a:ext cx="2195239" cy="3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Shape 1373" descr="Image result for aix logo"/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534375"/>
            <a:ext cx="909280" cy="90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Shape 1374"/>
          <p:cNvSpPr txBox="1">
            <a:spLocks noGrp="1"/>
          </p:cNvSpPr>
          <p:nvPr>
            <p:ph type="body" idx="4294967295"/>
          </p:nvPr>
        </p:nvSpPr>
        <p:spPr>
          <a:xfrm>
            <a:off x="5131960" y="1950724"/>
            <a:ext cx="459936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333333"/>
                </a:solidFill>
              </a:rPr>
              <a:t>InSpec for Windows</a:t>
            </a:r>
          </a:p>
        </p:txBody>
      </p:sp>
      <p:sp>
        <p:nvSpPr>
          <p:cNvPr id="1375" name="Shape 1375"/>
          <p:cNvSpPr/>
          <p:nvPr/>
        </p:nvSpPr>
        <p:spPr>
          <a:xfrm>
            <a:off x="5132044" y="2766800"/>
            <a:ext cx="8456640" cy="4107840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'windows-base-201'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impact </a:t>
            </a:r>
            <a:r>
              <a:rPr lang="en-US" sz="1800" b="1" kern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title </a:t>
            </a:r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'Strong Windows NTLMv2 Authentication Enabled; Weak LM       </a:t>
            </a:r>
          </a:p>
          <a:p>
            <a:pPr marL="731442" indent="731442" defTabSz="1462947"/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Disabled'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 </a:t>
            </a:r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defTabSz="1462947"/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  @link: http://support.microsoft.com/en-us/kb/823659</a:t>
            </a:r>
          </a:p>
          <a:p>
            <a:pPr defTabSz="1462947"/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  '</a:t>
            </a:r>
          </a:p>
          <a:p>
            <a:pPr defTabSz="1462947"/>
            <a:endParaRPr sz="1800" b="1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describe registry_key</a:t>
            </a:r>
          </a:p>
          <a:p>
            <a:pPr indent="731442"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'HKLM\System\CurrentControlSet\Control\Lsa'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it { should exist }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its(</a:t>
            </a:r>
            <a:r>
              <a:rPr lang="en-US" sz="1800" b="1" kern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'LmCompatibilityLevel'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eq </a:t>
            </a:r>
            <a:r>
              <a:rPr lang="en-US" sz="1800" b="1" kern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defTabSz="1462947"/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 end</a:t>
            </a:r>
          </a:p>
          <a:p>
            <a:pPr defTabSz="1462947"/>
            <a:r>
              <a:rPr lang="en-US" sz="1800" b="1" kern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376" name="Shape 1376"/>
          <p:cNvSpPr/>
          <p:nvPr/>
        </p:nvSpPr>
        <p:spPr>
          <a:xfrm>
            <a:off x="5131964" y="2498003"/>
            <a:ext cx="845664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5256662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5532023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5807382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93511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title"/>
          </p:nvPr>
        </p:nvSpPr>
        <p:spPr>
          <a:xfrm>
            <a:off x="609604" y="548641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/>
              <a:t>InSpec</a:t>
            </a:r>
          </a:p>
        </p:txBody>
      </p:sp>
      <p:sp>
        <p:nvSpPr>
          <p:cNvPr id="1386" name="Shape 1386"/>
          <p:cNvSpPr txBox="1"/>
          <p:nvPr/>
        </p:nvSpPr>
        <p:spPr>
          <a:xfrm>
            <a:off x="3522049" y="2681524"/>
            <a:ext cx="4239840" cy="1525920"/>
          </a:xfrm>
          <a:prstGeom prst="rect">
            <a:avLst/>
          </a:prstGeom>
          <a:noFill/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marL="731442" indent="-528264" defTabSz="1462947">
              <a:lnSpc>
                <a:spcPct val="115000"/>
              </a:lnSpc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5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Baremetal</a:t>
            </a:r>
          </a:p>
          <a:p>
            <a:pPr marL="731442" indent="-528264" defTabSz="1462947">
              <a:lnSpc>
                <a:spcPct val="115000"/>
              </a:lnSpc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5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VMs</a:t>
            </a:r>
          </a:p>
          <a:p>
            <a:pPr marL="731442" indent="-528264" defTabSz="1462947">
              <a:lnSpc>
                <a:spcPct val="115000"/>
              </a:lnSpc>
              <a:buClr>
                <a:srgbClr val="F18B21"/>
              </a:buClr>
              <a:buSzPct val="72727"/>
              <a:buFont typeface="Raleway"/>
              <a:buChar char="●"/>
            </a:pPr>
            <a:r>
              <a:rPr lang="en-US" sz="3500" b="1" kern="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Containers</a:t>
            </a:r>
          </a:p>
        </p:txBody>
      </p:sp>
      <p:pic>
        <p:nvPicPr>
          <p:cNvPr id="1387" name="Shape 1387" descr="Image result for linux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09603" y="2619920"/>
            <a:ext cx="2006600" cy="11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Shape 1388" descr="Image result for windows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09601" y="3947782"/>
            <a:ext cx="2626758" cy="5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Shape 1389" descr="Image result for bsd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609600" y="4931602"/>
            <a:ext cx="2272320" cy="81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Shape 1390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609600" y="6002604"/>
            <a:ext cx="2195239" cy="3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Shape 1391" descr="Image result for aix logo"/>
          <p:cNvPicPr preferRelativeResize="0"/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534375"/>
            <a:ext cx="909280" cy="90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Shape 1392"/>
          <p:cNvSpPr txBox="1">
            <a:spLocks noGrp="1"/>
          </p:cNvSpPr>
          <p:nvPr>
            <p:ph type="body" idx="4294967295"/>
          </p:nvPr>
        </p:nvSpPr>
        <p:spPr>
          <a:xfrm>
            <a:off x="609600" y="1950724"/>
            <a:ext cx="459936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ONE LANGUAGE</a:t>
            </a:r>
          </a:p>
        </p:txBody>
      </p:sp>
    </p:spTree>
    <p:extLst>
      <p:ext uri="{BB962C8B-B14F-4D97-AF65-F5344CB8AC3E}">
        <p14:creationId xmlns:p14="http://schemas.microsoft.com/office/powerpoint/2010/main" val="32162509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>
            <a:spLocks noGrp="1"/>
          </p:cNvSpPr>
          <p:nvPr>
            <p:ph type="title"/>
          </p:nvPr>
        </p:nvSpPr>
        <p:spPr>
          <a:xfrm>
            <a:off x="609604" y="548641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4800" dirty="0">
                <a:solidFill>
                  <a:srgbClr val="000000"/>
                </a:solidFill>
              </a:rPr>
              <a:t>Different ways to run </a:t>
            </a:r>
            <a:r>
              <a:rPr lang="en-US" sz="4800" dirty="0" err="1">
                <a:solidFill>
                  <a:srgbClr val="000000"/>
                </a:solidFill>
              </a:rPr>
              <a:t>InSpec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719161" y="2416699"/>
            <a:ext cx="8904000" cy="620160"/>
          </a:xfrm>
          <a:prstGeom prst="roundRect">
            <a:avLst>
              <a:gd name="adj" fmla="val 9259"/>
            </a:avLst>
          </a:prstGeom>
          <a:solidFill>
            <a:srgbClr val="3E4346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/>
            <a:r>
              <a:rPr lang="en-US" sz="18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inspec 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 sz="18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test.rb</a:t>
            </a:r>
          </a:p>
        </p:txBody>
      </p:sp>
      <p:sp>
        <p:nvSpPr>
          <p:cNvPr id="1400" name="Shape 1400"/>
          <p:cNvSpPr/>
          <p:nvPr/>
        </p:nvSpPr>
        <p:spPr>
          <a:xfrm>
            <a:off x="719161" y="2132243"/>
            <a:ext cx="890400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Shape 1401"/>
          <p:cNvSpPr/>
          <p:nvPr/>
        </p:nvSpPr>
        <p:spPr>
          <a:xfrm>
            <a:off x="843836" y="222389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Shape 1402"/>
          <p:cNvSpPr/>
          <p:nvPr/>
        </p:nvSpPr>
        <p:spPr>
          <a:xfrm>
            <a:off x="1119195" y="222389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Shape 1403"/>
          <p:cNvSpPr/>
          <p:nvPr/>
        </p:nvSpPr>
        <p:spPr>
          <a:xfrm>
            <a:off x="1394555" y="222389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Shape 1404"/>
          <p:cNvSpPr txBox="1">
            <a:spLocks noGrp="1"/>
          </p:cNvSpPr>
          <p:nvPr>
            <p:ph type="body" idx="1"/>
          </p:nvPr>
        </p:nvSpPr>
        <p:spPr>
          <a:xfrm>
            <a:off x="719116" y="3203120"/>
            <a:ext cx="740208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11174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r>
              <a:rPr lang="en-US">
                <a:solidFill>
                  <a:srgbClr val="333333"/>
                </a:solidFill>
              </a:rPr>
              <a:t>Test a machine remotely via SSH</a:t>
            </a:r>
          </a:p>
          <a:p>
            <a:pPr indent="-11174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405" name="Shape 1405"/>
          <p:cNvSpPr/>
          <p:nvPr/>
        </p:nvSpPr>
        <p:spPr>
          <a:xfrm>
            <a:off x="719161" y="4034854"/>
            <a:ext cx="8904000" cy="620160"/>
          </a:xfrm>
          <a:prstGeom prst="roundRect">
            <a:avLst>
              <a:gd name="adj" fmla="val 9259"/>
            </a:avLst>
          </a:prstGeom>
          <a:solidFill>
            <a:srgbClr val="3E4346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/>
            <a:r>
              <a:rPr lang="en-US" sz="18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inspec</a:t>
            </a:r>
            <a:r>
              <a:rPr lang="en-US" sz="18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 sz="18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test.rb</a:t>
            </a:r>
            <a:r>
              <a:rPr lang="en-US" sz="18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n-US" sz="18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identity.key</a:t>
            </a:r>
            <a:r>
              <a:rPr lang="en-US" sz="18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-t </a:t>
            </a:r>
            <a:r>
              <a:rPr lang="en-US" sz="1800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ssh</a:t>
            </a:r>
            <a:r>
              <a:rPr lang="en-US" sz="1800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://root@172.17.0.1</a:t>
            </a:r>
          </a:p>
        </p:txBody>
      </p:sp>
      <p:sp>
        <p:nvSpPr>
          <p:cNvPr id="1406" name="Shape 1406"/>
          <p:cNvSpPr/>
          <p:nvPr/>
        </p:nvSpPr>
        <p:spPr>
          <a:xfrm>
            <a:off x="719161" y="3750396"/>
            <a:ext cx="890400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Shape 1407"/>
          <p:cNvSpPr/>
          <p:nvPr/>
        </p:nvSpPr>
        <p:spPr>
          <a:xfrm>
            <a:off x="843836" y="384205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Shape 1408"/>
          <p:cNvSpPr/>
          <p:nvPr/>
        </p:nvSpPr>
        <p:spPr>
          <a:xfrm>
            <a:off x="1119195" y="384205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Shape 1409"/>
          <p:cNvSpPr/>
          <p:nvPr/>
        </p:nvSpPr>
        <p:spPr>
          <a:xfrm>
            <a:off x="1394555" y="384205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Shape 1410"/>
          <p:cNvSpPr txBox="1">
            <a:spLocks noGrp="1"/>
          </p:cNvSpPr>
          <p:nvPr>
            <p:ph type="body" idx="1"/>
          </p:nvPr>
        </p:nvSpPr>
        <p:spPr>
          <a:xfrm>
            <a:off x="719133" y="1554320"/>
            <a:ext cx="4599358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333333"/>
                </a:solidFill>
              </a:rPr>
              <a:t>Test your machine locally</a:t>
            </a:r>
          </a:p>
        </p:txBody>
      </p:sp>
      <p:sp>
        <p:nvSpPr>
          <p:cNvPr id="1411" name="Shape 1411"/>
          <p:cNvSpPr/>
          <p:nvPr/>
        </p:nvSpPr>
        <p:spPr>
          <a:xfrm>
            <a:off x="719180" y="5684288"/>
            <a:ext cx="8904000" cy="620160"/>
          </a:xfrm>
          <a:prstGeom prst="roundRect">
            <a:avLst>
              <a:gd name="adj" fmla="val 9259"/>
            </a:avLst>
          </a:prstGeom>
          <a:solidFill>
            <a:srgbClr val="3E4346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/>
            <a:r>
              <a:rPr lang="en-US" sz="18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inspec 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 sz="18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test.rb -t winrm://Admin@192.168.1.2 --password super</a:t>
            </a:r>
          </a:p>
          <a:p>
            <a:pPr defTabSz="1462947"/>
            <a:endParaRPr sz="1800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462947"/>
            <a:endParaRPr sz="1800" ker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2" name="Shape 1412"/>
          <p:cNvSpPr/>
          <p:nvPr/>
        </p:nvSpPr>
        <p:spPr>
          <a:xfrm>
            <a:off x="719180" y="5399829"/>
            <a:ext cx="890400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843856" y="549149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Shape 1414"/>
          <p:cNvSpPr/>
          <p:nvPr/>
        </p:nvSpPr>
        <p:spPr>
          <a:xfrm>
            <a:off x="1119216" y="549149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Shape 1415"/>
          <p:cNvSpPr/>
          <p:nvPr/>
        </p:nvSpPr>
        <p:spPr>
          <a:xfrm>
            <a:off x="1394576" y="549149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Shape 1416"/>
          <p:cNvSpPr txBox="1">
            <a:spLocks noGrp="1"/>
          </p:cNvSpPr>
          <p:nvPr>
            <p:ph type="body" idx="1"/>
          </p:nvPr>
        </p:nvSpPr>
        <p:spPr>
          <a:xfrm>
            <a:off x="719134" y="6470723"/>
            <a:ext cx="740208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333333"/>
                </a:solidFill>
              </a:rPr>
              <a:t>Test Docker Container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417" name="Shape 1417"/>
          <p:cNvSpPr/>
          <p:nvPr/>
        </p:nvSpPr>
        <p:spPr>
          <a:xfrm>
            <a:off x="719180" y="7302442"/>
            <a:ext cx="8904000" cy="620160"/>
          </a:xfrm>
          <a:prstGeom prst="roundRect">
            <a:avLst>
              <a:gd name="adj" fmla="val 9259"/>
            </a:avLst>
          </a:prstGeom>
          <a:solidFill>
            <a:srgbClr val="3E4346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/>
            <a:r>
              <a:rPr lang="en-US" sz="18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inspec </a:t>
            </a:r>
            <a:r>
              <a:rPr lang="en-US" sz="1800" b="1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 sz="1800" ker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test.rb -t docker://5cc8837bb6a8</a:t>
            </a:r>
          </a:p>
        </p:txBody>
      </p:sp>
      <p:sp>
        <p:nvSpPr>
          <p:cNvPr id="1418" name="Shape 1418"/>
          <p:cNvSpPr/>
          <p:nvPr/>
        </p:nvSpPr>
        <p:spPr>
          <a:xfrm>
            <a:off x="719180" y="7017984"/>
            <a:ext cx="890400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4" tIns="146264" rIns="146264" bIns="146264" anchor="ctr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Shape 1419"/>
          <p:cNvSpPr/>
          <p:nvPr/>
        </p:nvSpPr>
        <p:spPr>
          <a:xfrm>
            <a:off x="843856" y="710965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1119216" y="710965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1394576" y="7109654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4" tIns="146264" rIns="146264" bIns="146264" anchor="t" anchorCtr="0">
            <a:noAutofit/>
          </a:bodyPr>
          <a:lstStyle/>
          <a:p>
            <a:pPr defTabSz="1462947">
              <a:lnSpc>
                <a:spcPct val="150000"/>
              </a:lnSpc>
            </a:pPr>
            <a:endParaRPr sz="33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Shape 1422"/>
          <p:cNvSpPr txBox="1">
            <a:spLocks noGrp="1"/>
          </p:cNvSpPr>
          <p:nvPr>
            <p:ph type="body" idx="1"/>
          </p:nvPr>
        </p:nvSpPr>
        <p:spPr>
          <a:xfrm>
            <a:off x="719163" y="4821923"/>
            <a:ext cx="671328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333333"/>
                </a:solidFill>
              </a:rPr>
              <a:t>Test a machine remotely via WinRM</a:t>
            </a:r>
          </a:p>
        </p:txBody>
      </p:sp>
      <p:sp>
        <p:nvSpPr>
          <p:cNvPr id="1423" name="Shape 1423"/>
          <p:cNvSpPr txBox="1">
            <a:spLocks noGrp="1"/>
          </p:cNvSpPr>
          <p:nvPr>
            <p:ph type="title"/>
          </p:nvPr>
        </p:nvSpPr>
        <p:spPr>
          <a:xfrm>
            <a:off x="9810960" y="3750362"/>
            <a:ext cx="4266720" cy="904800"/>
          </a:xfrm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ctr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sz="2500">
                <a:solidFill>
                  <a:schemeClr val="accent1"/>
                </a:solidFill>
              </a:rPr>
              <a:t>No ruby/agent on the node</a:t>
            </a:r>
          </a:p>
        </p:txBody>
      </p:sp>
      <p:sp>
        <p:nvSpPr>
          <p:cNvPr id="1424" name="Shape 1424"/>
          <p:cNvSpPr txBox="1">
            <a:spLocks noGrp="1"/>
          </p:cNvSpPr>
          <p:nvPr>
            <p:ph type="title"/>
          </p:nvPr>
        </p:nvSpPr>
        <p:spPr>
          <a:xfrm>
            <a:off x="9810960" y="5399840"/>
            <a:ext cx="4266720" cy="904800"/>
          </a:xfrm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ctr" anchorCtr="0">
            <a:noAutofit/>
          </a:bodyPr>
          <a:lstStyle/>
          <a:p>
            <a:pPr indent="-111748">
              <a:buClr>
                <a:schemeClr val="dk2"/>
              </a:buClr>
              <a:buSzPct val="68750"/>
            </a:pPr>
            <a:r>
              <a:rPr lang="en-US" sz="2500">
                <a:solidFill>
                  <a:schemeClr val="accent1"/>
                </a:solidFill>
              </a:rPr>
              <a:t>No ruby/agent on the node</a:t>
            </a:r>
          </a:p>
        </p:txBody>
      </p:sp>
      <p:sp>
        <p:nvSpPr>
          <p:cNvPr id="1425" name="Shape 1425"/>
          <p:cNvSpPr txBox="1">
            <a:spLocks noGrp="1"/>
          </p:cNvSpPr>
          <p:nvPr>
            <p:ph type="title"/>
          </p:nvPr>
        </p:nvSpPr>
        <p:spPr>
          <a:xfrm>
            <a:off x="9810960" y="7018001"/>
            <a:ext cx="4266720" cy="904800"/>
          </a:xfrm>
          <a:prstGeom prst="rect">
            <a:avLst/>
          </a:prstGeom>
          <a:noFill/>
          <a:ln>
            <a:noFill/>
          </a:ln>
        </p:spPr>
        <p:txBody>
          <a:bodyPr lIns="109629" tIns="109629" rIns="109629" bIns="109629" anchor="ctr" anchorCtr="0">
            <a:noAutofit/>
          </a:bodyPr>
          <a:lstStyle/>
          <a:p>
            <a:pPr indent="-111748">
              <a:buClr>
                <a:schemeClr val="dk2"/>
              </a:buClr>
              <a:buSzPct val="68750"/>
            </a:pPr>
            <a:r>
              <a:rPr lang="en-US" sz="2500">
                <a:solidFill>
                  <a:schemeClr val="accent1"/>
                </a:solidFill>
              </a:rPr>
              <a:t>no SSH/agent 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7380232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3_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192</TotalTime>
  <Words>690</Words>
  <Application>Microsoft Macintosh PowerPoint</Application>
  <PresentationFormat>Custom</PresentationFormat>
  <Paragraphs>156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chef2016full</vt:lpstr>
      <vt:lpstr>1_Chef2015v2</vt:lpstr>
      <vt:lpstr>2_Chef2015v2</vt:lpstr>
      <vt:lpstr>3_Chef template 2017</vt:lpstr>
      <vt:lpstr>Compliance as Code</vt:lpstr>
      <vt:lpstr>PowerPoint Presentation</vt:lpstr>
      <vt:lpstr>Compliance as Code</vt:lpstr>
      <vt:lpstr>SSH Control</vt:lpstr>
      <vt:lpstr>Differences in verifying compliance policy</vt:lpstr>
      <vt:lpstr>Differences in verifying compliance policy</vt:lpstr>
      <vt:lpstr>InSpec</vt:lpstr>
      <vt:lpstr>InSpec</vt:lpstr>
      <vt:lpstr>No ruby/agent on the node</vt:lpstr>
      <vt:lpstr>InSpec</vt:lpstr>
      <vt:lpstr>InSpec</vt:lpstr>
      <vt:lpstr>InSpec</vt:lpstr>
      <vt:lpstr>Continuous Workflow</vt:lpstr>
      <vt:lpstr>InSpec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19</cp:revision>
  <dcterms:created xsi:type="dcterms:W3CDTF">2015-04-20T20:56:17Z</dcterms:created>
  <dcterms:modified xsi:type="dcterms:W3CDTF">2017-03-02T09:35:42Z</dcterms:modified>
</cp:coreProperties>
</file>