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</p:sldMasterIdLst>
  <p:notesMasterIdLst>
    <p:notesMasterId r:id="rId16"/>
  </p:notesMasterIdLst>
  <p:sldIdLst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0" r:id="rId15"/>
  </p:sldIdLst>
  <p:sldSz cx="14630400" cy="8229600"/>
  <p:notesSz cx="6858000" cy="9144000"/>
  <p:defaultTextStyle>
    <a:defPPr>
      <a:defRPr lang="en-US"/>
    </a:defPPr>
    <a:lvl1pPr marL="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10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20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9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92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69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78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0AD92-78D2-7545-8A6E-2D1143DEE447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36" y="-608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5B05-2543-AE48-B1B2-BBCFB868FD98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CA42E-DEAB-9A42-8E96-6BB697BA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Definitive tooling for local development of Chef code:</a:t>
            </a: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inexpensive testing tools: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Critic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 Style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ChefSpec</a:t>
            </a: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Deeper integration testing: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Kitchen</a:t>
            </a:r>
          </a:p>
          <a:p>
            <a:pPr marL="914400" marR="0" lvl="1" indent="-2794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Inspec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speed Infrastructure as Code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559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0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1" y="1313051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6" Type="http://schemas.openxmlformats.org/officeDocument/2006/relationships/image" Target="../media/image1.png"/><Relationship Id="rId17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  <p:sldLayoutId id="2147483982" r:id="rId9"/>
    <p:sldLayoutId id="214748398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63" r:id="rId8"/>
    <p:sldLayoutId id="2147483981" r:id="rId9"/>
    <p:sldLayoutId id="2147483964" r:id="rId10"/>
    <p:sldLayoutId id="2147483965" r:id="rId11"/>
    <p:sldLayoutId id="2147483966" r:id="rId12"/>
    <p:sldLayoutId id="2147483967" r:id="rId13"/>
    <p:sldLayoutId id="214748396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Chef Development Kit Version: 1.2.22</a:t>
            </a:r>
          </a:p>
          <a:p>
            <a:r>
              <a:rPr lang="en-US" dirty="0"/>
              <a:t>chef-client version: 12.18.31</a:t>
            </a:r>
          </a:p>
          <a:p>
            <a:r>
              <a:rPr lang="en-US" dirty="0"/>
              <a:t>delivery version: master (0b746cafed65a9ea1a79de3cc546e7922de9187c)</a:t>
            </a:r>
          </a:p>
          <a:p>
            <a:r>
              <a:rPr lang="en-US" dirty="0"/>
              <a:t>berks version: 2017-03-02T09:46:48.762338 20503] 2017-03-02T09:46:48.762505 20503] 2017-03-02T09:46:48.762618 20503] 2017-03-02T09:46:48.762722 20503] 2017-03-02T09:46:48.791141 20503] 2017-03-02T09:46:48.791248 20503] 5.6.0</a:t>
            </a:r>
          </a:p>
          <a:p>
            <a:r>
              <a:rPr lang="en-US" dirty="0"/>
              <a:t>kitchen version: 1.15.0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chef --version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470921" y="402596"/>
            <a:ext cx="13411199" cy="664800"/>
          </a:xfrm>
          <a:prstGeom prst="rect">
            <a:avLst/>
          </a:prstGeom>
          <a:noFill/>
          <a:ln>
            <a:noFill/>
          </a:ln>
        </p:spPr>
        <p:txBody>
          <a:bodyPr vert="horz" lIns="109720" tIns="109720" rIns="109720" bIns="109720" rtlCol="0" anchor="t" anchorCtr="0">
            <a:noAutofit/>
          </a:bodyPr>
          <a:lstStyle/>
          <a:p>
            <a:pPr>
              <a:buSzPct val="25000"/>
            </a:pPr>
            <a:r>
              <a:rPr lang="en"/>
              <a:t>Chef DK - The Chef Development Kit</a:t>
            </a:r>
          </a:p>
        </p:txBody>
      </p:sp>
      <p:sp>
        <p:nvSpPr>
          <p:cNvPr id="945" name="Shape 945"/>
          <p:cNvSpPr txBox="1"/>
          <p:nvPr/>
        </p:nvSpPr>
        <p:spPr>
          <a:xfrm>
            <a:off x="582022" y="3032622"/>
            <a:ext cx="4218719" cy="184656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against Chef best practices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Extend with rules to enforce organizational Chef development best practices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Enforce compliance &amp; security practices </a:t>
            </a:r>
          </a:p>
        </p:txBody>
      </p:sp>
      <p:sp>
        <p:nvSpPr>
          <p:cNvPr id="946" name="Shape 946"/>
          <p:cNvSpPr/>
          <p:nvPr/>
        </p:nvSpPr>
        <p:spPr>
          <a:xfrm>
            <a:off x="582022" y="2256902"/>
            <a:ext cx="4218719" cy="409916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Foodcritic</a:t>
            </a:r>
          </a:p>
          <a:p>
            <a:pPr>
              <a:buClr>
                <a:schemeClr val="accent3"/>
              </a:buClr>
              <a:buSzPct val="25000"/>
            </a:pPr>
            <a:r>
              <a:rPr lang="en" sz="19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Test Your “Chef Style”</a:t>
            </a:r>
          </a:p>
        </p:txBody>
      </p:sp>
      <p:sp>
        <p:nvSpPr>
          <p:cNvPr id="947" name="Shape 947"/>
          <p:cNvSpPr txBox="1"/>
          <p:nvPr/>
        </p:nvSpPr>
        <p:spPr>
          <a:xfrm>
            <a:off x="5173403" y="3032622"/>
            <a:ext cx="4326240" cy="184656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against Ruby best practices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Identify potential Ruby errors</a:t>
            </a:r>
          </a:p>
          <a:p>
            <a:pPr marL="1463004" lvl="1" indent="-447029">
              <a:buClr>
                <a:srgbClr val="7D868C"/>
              </a:buClr>
              <a:buSzPct val="25000"/>
            </a:pPr>
            <a:r>
              <a:rPr lang="en" sz="13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Unclosed strings, etc.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Identify style/convention that helps write better code</a:t>
            </a:r>
          </a:p>
          <a:p>
            <a:pPr marL="1463004" lvl="1" indent="-447029">
              <a:buClr>
                <a:srgbClr val="7D868C"/>
              </a:buClr>
              <a:buSzPct val="25000"/>
            </a:pPr>
            <a:r>
              <a:rPr lang="en" sz="13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Single quotes vs. double quotes</a:t>
            </a:r>
          </a:p>
        </p:txBody>
      </p:sp>
      <p:sp>
        <p:nvSpPr>
          <p:cNvPr id="948" name="Shape 948"/>
          <p:cNvSpPr/>
          <p:nvPr/>
        </p:nvSpPr>
        <p:spPr>
          <a:xfrm>
            <a:off x="5173371" y="2256902"/>
            <a:ext cx="4218719" cy="409916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CookStyle</a:t>
            </a:r>
          </a:p>
          <a:p>
            <a:pPr>
              <a:buClr>
                <a:schemeClr val="accent3"/>
              </a:buClr>
              <a:buSzPct val="25000"/>
            </a:pPr>
            <a:r>
              <a:rPr lang="en" sz="19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Validate your Ruby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9889773" y="3032621"/>
            <a:ext cx="4218719" cy="184656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will run 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Testing for more Chef advanced use cases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Useful for regression testing </a:t>
            </a: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sz="1400">
              <a:solidFill>
                <a:srgbClr val="7D868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0" name="Shape 950"/>
          <p:cNvSpPr/>
          <p:nvPr/>
        </p:nvSpPr>
        <p:spPr>
          <a:xfrm>
            <a:off x="9889755" y="2256902"/>
            <a:ext cx="4218719" cy="409916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ChefSpec</a:t>
            </a:r>
          </a:p>
          <a:p>
            <a:pPr>
              <a:buClr>
                <a:schemeClr val="accent3"/>
              </a:buClr>
              <a:buSzPct val="25000"/>
            </a:pPr>
            <a:r>
              <a:rPr lang="en" sz="19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Simulate Chef</a:t>
            </a:r>
          </a:p>
        </p:txBody>
      </p:sp>
      <p:sp>
        <p:nvSpPr>
          <p:cNvPr id="951" name="Shape 951"/>
          <p:cNvSpPr txBox="1"/>
          <p:nvPr/>
        </p:nvSpPr>
        <p:spPr>
          <a:xfrm>
            <a:off x="582022" y="6330536"/>
            <a:ext cx="6191999" cy="1335839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Executes your Chef code on an instance or container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Integrates with Cloud and Virtualization providers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Validate your Chef code locally before sharing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Speed development of Chef Cookbooks</a:t>
            </a:r>
          </a:p>
        </p:txBody>
      </p:sp>
      <p:sp>
        <p:nvSpPr>
          <p:cNvPr id="952" name="Shape 952"/>
          <p:cNvSpPr/>
          <p:nvPr/>
        </p:nvSpPr>
        <p:spPr>
          <a:xfrm>
            <a:off x="582022" y="5554814"/>
            <a:ext cx="6191999" cy="40992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Test Kitchen</a:t>
            </a:r>
          </a:p>
          <a:p>
            <a:pPr>
              <a:buClr>
                <a:schemeClr val="accent3"/>
              </a:buClr>
              <a:buSzPct val="25000"/>
            </a:pPr>
            <a:r>
              <a:rPr lang="en" sz="19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Let’s do this (almost) for real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6921820" y="6335656"/>
            <a:ext cx="7098719" cy="1335839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 marL="345431" indent="-325112"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Assert the intention of your Chef code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Verify on live systems that your Chef code produced the correct result</a:t>
            </a:r>
          </a:p>
          <a:p>
            <a:pPr marL="345431" indent="-325112">
              <a:spcBef>
                <a:spcPts val="800"/>
              </a:spcBef>
              <a:buClr>
                <a:srgbClr val="F18B21"/>
              </a:buClr>
              <a:buSzPct val="100000"/>
              <a:buFont typeface="Noto Sans Symbols"/>
              <a:buChar char="▪"/>
            </a:pPr>
            <a:r>
              <a:rPr lang="en" sz="1400">
                <a:solidFill>
                  <a:srgbClr val="7D868C"/>
                </a:solidFill>
                <a:latin typeface="Raleway"/>
                <a:ea typeface="Raleway"/>
                <a:cs typeface="Raleway"/>
                <a:sym typeface="Raleway"/>
              </a:rPr>
              <a:t>Confirm your Chef code didn’t not produce compliance drift</a:t>
            </a:r>
          </a:p>
        </p:txBody>
      </p:sp>
      <p:sp>
        <p:nvSpPr>
          <p:cNvPr id="954" name="Shape 954"/>
          <p:cNvSpPr/>
          <p:nvPr/>
        </p:nvSpPr>
        <p:spPr>
          <a:xfrm>
            <a:off x="6921772" y="5554814"/>
            <a:ext cx="7098719" cy="409920"/>
          </a:xfrm>
          <a:prstGeom prst="rect">
            <a:avLst/>
          </a:prstGeom>
          <a:noFill/>
          <a:ln>
            <a:noFill/>
          </a:ln>
        </p:spPr>
        <p:txBody>
          <a:bodyPr lIns="109720" tIns="54840" rIns="109720" bIns="5484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F18B21"/>
              </a:buClr>
              <a:buSzPct val="25000"/>
            </a:pPr>
            <a:r>
              <a:rPr lang="en" b="1">
                <a:solidFill>
                  <a:srgbClr val="F18B21"/>
                </a:solidFill>
                <a:latin typeface="Raleway"/>
                <a:ea typeface="Raleway"/>
                <a:cs typeface="Raleway"/>
                <a:sym typeface="Raleway"/>
              </a:rPr>
              <a:t>InSpec</a:t>
            </a:r>
          </a:p>
          <a:p>
            <a:pPr>
              <a:buClr>
                <a:schemeClr val="accent3"/>
              </a:buClr>
              <a:buSzPct val="25000"/>
            </a:pPr>
            <a:r>
              <a:rPr lang="en" sz="19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Verify automation results &amp; ensure compliance</a:t>
            </a:r>
          </a:p>
        </p:txBody>
      </p:sp>
      <p:cxnSp>
        <p:nvCxnSpPr>
          <p:cNvPr id="955" name="Shape 955"/>
          <p:cNvCxnSpPr/>
          <p:nvPr/>
        </p:nvCxnSpPr>
        <p:spPr>
          <a:xfrm>
            <a:off x="352120" y="5117891"/>
            <a:ext cx="1389792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Shape 956"/>
          <p:cNvCxnSpPr/>
          <p:nvPr/>
        </p:nvCxnSpPr>
        <p:spPr>
          <a:xfrm>
            <a:off x="4973160" y="2256921"/>
            <a:ext cx="0" cy="262223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7" name="Shape 957"/>
          <p:cNvCxnSpPr/>
          <p:nvPr/>
        </p:nvCxnSpPr>
        <p:spPr>
          <a:xfrm>
            <a:off x="9699920" y="2256921"/>
            <a:ext cx="0" cy="262223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" name="Shape 958"/>
          <p:cNvCxnSpPr/>
          <p:nvPr/>
        </p:nvCxnSpPr>
        <p:spPr>
          <a:xfrm>
            <a:off x="6148180" y="5554810"/>
            <a:ext cx="0" cy="2272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9" name="Shape 959"/>
          <p:cNvSpPr txBox="1"/>
          <p:nvPr/>
        </p:nvSpPr>
        <p:spPr>
          <a:xfrm>
            <a:off x="609600" y="1869712"/>
            <a:ext cx="2996640" cy="294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13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FAST INEXPENSIVE TESTING</a:t>
            </a:r>
          </a:p>
        </p:txBody>
      </p:sp>
      <p:sp>
        <p:nvSpPr>
          <p:cNvPr id="960" name="Shape 960"/>
          <p:cNvSpPr txBox="1"/>
          <p:nvPr/>
        </p:nvSpPr>
        <p:spPr>
          <a:xfrm>
            <a:off x="609600" y="5179106"/>
            <a:ext cx="2996640" cy="294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46280" tIns="146280" rIns="146280" bIns="14628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13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DEEP INTEGRATION TESTING</a:t>
            </a:r>
          </a:p>
        </p:txBody>
      </p:sp>
      <p:sp>
        <p:nvSpPr>
          <p:cNvPr id="961" name="Shape 961"/>
          <p:cNvSpPr txBox="1">
            <a:spLocks noGrp="1"/>
          </p:cNvSpPr>
          <p:nvPr>
            <p:ph type="body" idx="4294967295"/>
          </p:nvPr>
        </p:nvSpPr>
        <p:spPr>
          <a:xfrm>
            <a:off x="609602" y="1247042"/>
            <a:ext cx="13411199" cy="4430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" sz="2200">
                <a:solidFill>
                  <a:schemeClr val="accent3"/>
                </a:solidFill>
              </a:rPr>
              <a:t>Definitive tooling for local development of Chef code &amp; Infrastructure as Code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908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http://community</a:t>
            </a:r>
            <a:r>
              <a:rPr lang="en-US" dirty="0"/>
              <a:t>-</a:t>
            </a:r>
            <a:r>
              <a:rPr lang="en-US" dirty="0" err="1"/>
              <a:t>slack.chef.io</a:t>
            </a:r>
            <a:endParaRPr lang="en-US" dirty="0"/>
          </a:p>
        </p:txBody>
      </p:sp>
      <p:pic>
        <p:nvPicPr>
          <p:cNvPr id="7" name="Shape 107"/>
          <p:cNvPicPr preferRelativeResize="0">
            <a:picLocks noGrp="1"/>
          </p:cNvPicPr>
          <p:nvPr>
            <p:ph type="media" sz="quarter" idx="4294967295"/>
          </p:nvPr>
        </p:nvPicPr>
        <p:blipFill rotWithShape="1">
          <a:blip r:embed="rId2">
            <a:alphaModFix/>
          </a:blip>
          <a:srcRect l="-89327" r="-89327"/>
          <a:stretch/>
        </p:blipFill>
        <p:spPr>
          <a:xfrm>
            <a:off x="0" y="1670050"/>
            <a:ext cx="13408025" cy="4811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0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IP 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7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</a:t>
            </a:r>
            <a:r>
              <a:rPr lang="en-US" dirty="0" smtClean="0"/>
              <a:t>? yes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</a:t>
            </a:r>
            <a:r>
              <a:rPr lang="en-US" dirty="0" smtClean="0"/>
              <a:t>? Yes</a:t>
            </a:r>
          </a:p>
          <a:p>
            <a:r>
              <a:rPr lang="en-US" dirty="0"/>
              <a:t>Warning: Permanently added '52.54.113.210' (ECDSA) to the list of known hosts.</a:t>
            </a:r>
          </a:p>
          <a:p>
            <a:r>
              <a:rPr lang="en-US" dirty="0"/>
              <a:t>chef@52.54.113.210's password: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4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remote workstation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authenticity of host '52.54.113.210 (52.54.113.210)' can't be established.</a:t>
            </a:r>
          </a:p>
          <a:p>
            <a:r>
              <a:rPr lang="en-US" dirty="0"/>
              <a:t>ECDSA key fingerprint is SHA256:zAtoeO29XbhRNvwg542cuh4qsKCEaX8hNIlEOCbgd3I.</a:t>
            </a:r>
          </a:p>
          <a:p>
            <a:r>
              <a:rPr lang="en-US" dirty="0"/>
              <a:t>Are you sure you want to continue connecting (yes/no)</a:t>
            </a:r>
            <a:r>
              <a:rPr lang="en-US" dirty="0" smtClean="0"/>
              <a:t>? Yes</a:t>
            </a:r>
          </a:p>
          <a:p>
            <a:r>
              <a:rPr lang="en-US" dirty="0"/>
              <a:t>Warning: Permanently added '52.54.113.210' (ECDSA) to the list of known hosts.</a:t>
            </a:r>
          </a:p>
          <a:p>
            <a:r>
              <a:rPr lang="en-US" dirty="0"/>
              <a:t>chef@52.54.113.210's password</a:t>
            </a:r>
            <a:r>
              <a:rPr lang="en-US" dirty="0" smtClean="0"/>
              <a:t>: chef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chef@IP_ADDRESS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3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/bin/</a:t>
            </a:r>
            <a:r>
              <a:rPr lang="en-US" dirty="0" err="1"/>
              <a:t>inspec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inspec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1.11.0</a:t>
            </a:r>
          </a:p>
          <a:p>
            <a:endParaRPr lang="en-US" dirty="0"/>
          </a:p>
          <a:p>
            <a:r>
              <a:rPr lang="en-US" dirty="0"/>
              <a:t>Your version of </a:t>
            </a:r>
            <a:r>
              <a:rPr lang="en-US" dirty="0" err="1"/>
              <a:t>InSpec</a:t>
            </a:r>
            <a:r>
              <a:rPr lang="en-US" dirty="0"/>
              <a:t> is out of date! The latest version is 1.15.0.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/opt/</a:t>
            </a:r>
            <a:r>
              <a:rPr lang="en-US" dirty="0" err="1"/>
              <a:t>chefdk</a:t>
            </a:r>
            <a:r>
              <a:rPr lang="en-US" dirty="0"/>
              <a:t>/bin/chef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205</TotalTime>
  <Words>603</Words>
  <Application>Microsoft Macintosh PowerPoint</Application>
  <PresentationFormat>Custom</PresentationFormat>
  <Paragraphs>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chef2016full</vt:lpstr>
      <vt:lpstr>1_Chef2015v2</vt:lpstr>
      <vt:lpstr>2_Chef2015v2</vt:lpstr>
      <vt:lpstr>Learning Lab</vt:lpstr>
      <vt:lpstr>Find your IP Address</vt:lpstr>
      <vt:lpstr>Login to remote workstation</vt:lpstr>
      <vt:lpstr>Login to remote workstation</vt:lpstr>
      <vt:lpstr>Login to remote workstation</vt:lpstr>
      <vt:lpstr>Login to remote workstation</vt:lpstr>
      <vt:lpstr>Verify the installation</vt:lpstr>
      <vt:lpstr>Verify the installation</vt:lpstr>
      <vt:lpstr>Verify the installation</vt:lpstr>
      <vt:lpstr>Verify the installation</vt:lpstr>
      <vt:lpstr>Chef DK - The Chef Development Kit</vt:lpstr>
      <vt:lpstr>http://community-slack.chef.io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20</cp:revision>
  <dcterms:created xsi:type="dcterms:W3CDTF">2015-04-20T20:56:17Z</dcterms:created>
  <dcterms:modified xsi:type="dcterms:W3CDTF">2017-03-02T16:15:49Z</dcterms:modified>
</cp:coreProperties>
</file>