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  <p:sldMasterId id="2147483900" r:id="rId7"/>
    <p:sldMasterId id="2147483918" r:id="rId8"/>
    <p:sldMasterId id="2147483938" r:id="rId9"/>
    <p:sldMasterId id="2147483951" r:id="rId10"/>
    <p:sldMasterId id="2147483968" r:id="rId11"/>
    <p:sldMasterId id="2147483983" r:id="rId12"/>
  </p:sldMasterIdLst>
  <p:notesMasterIdLst>
    <p:notesMasterId r:id="rId30"/>
  </p:notesMasterIdLst>
  <p:handoutMasterIdLst>
    <p:handoutMasterId r:id="rId31"/>
  </p:handoutMasterIdLst>
  <p:sldIdLst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</p:sldIdLst>
  <p:sldSz cx="16256000" cy="9144000"/>
  <p:notesSz cx="6858000" cy="9144000"/>
  <p:defaultTextStyle>
    <a:defPPr>
      <a:defRPr lang="en-US"/>
    </a:defPPr>
    <a:lvl1pPr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7899" indent="-150784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387" indent="-303157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6875" indent="-455530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361" indent="-607899" algn="l" defTabSz="1217387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7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96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808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923" algn="l" defTabSz="457117" rtl="0" eaLnBrk="1" latinLnBrk="0" hangingPunct="1">
      <a:defRPr sz="2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Paroff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503" autoAdjust="0"/>
  </p:normalViewPr>
  <p:slideViewPr>
    <p:cSldViewPr snapToGrid="0">
      <p:cViewPr varScale="1">
        <p:scale>
          <a:sx n="74" d="100"/>
          <a:sy n="74" d="100"/>
        </p:scale>
        <p:origin x="-112" y="-29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Master" Target="slideMasters/slideMaster5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387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23" indent="-1396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481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819" indent="-195225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000" indent="-152371" algn="l" defTabSz="1217387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238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Shape 1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3" name="Shape 1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16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9" name="Shape 1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00" name="Shape 1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9" name="Shape 1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40" name="Shape 1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9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4" name="Shape 1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65" name="Shape 1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10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" name="Shape 1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83" name="Shape 1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5" name="Shape 1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96" name="Shape 13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29" name="Shape 14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3" name="Shape 1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54" name="Shape 1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14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9" name="Shape 1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70" name="Shape 14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15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0.gi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gi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gi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gi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gi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gi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gi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gi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gi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gi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gi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gif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7.gi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gi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gi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gif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1.gif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gi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gi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emf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76" y="1806576"/>
            <a:ext cx="5048250" cy="496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14948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25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26"/>
            <a:ext cx="12319001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6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5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5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62581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2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19" tIns="121919" rIns="121919" bIns="121919" anchor="ctr"/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2" y="324725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0"/>
            <a:ext cx="12330113" cy="852712"/>
          </a:xfrm>
        </p:spPr>
        <p:txBody>
          <a:bodyPr lIns="91439" tIns="91439" rIns="91439" bIns="91439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5"/>
            <a:ext cx="12330113" cy="2544287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76116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/>
              <a:pPr marL="33860"/>
              <a:t>‹#›</a:t>
            </a:fld>
            <a:endParaRPr lang="en-US" sz="2100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/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None/>
              <a:defRPr b="0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53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77333" y="2438400"/>
            <a:ext cx="14898667" cy="5346133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66" marR="0" lvl="2" indent="-112883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531" marR="0" lvl="3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298" marR="0" lvl="4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289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67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9134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70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8269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836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740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971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6538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272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77335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66" marR="0" lvl="2" indent="-112883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531" marR="0" lvl="3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298" marR="0" lvl="4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568" tIns="2270812" rIns="121904" bIns="60931" anchor="t" anchorCtr="0">
            <a:noAutofit/>
          </a:bodyPr>
          <a:lstStyle/>
          <a:p>
            <a:pPr defTabSz="91439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79030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2207467" cy="1337600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77333" y="4572001"/>
            <a:ext cx="12207467" cy="6154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7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67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9134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70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8269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836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740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971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6538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77333" y="6176334"/>
            <a:ext cx="12207467" cy="5418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3E4346"/>
              </a:buClr>
              <a:buFont typeface="Arial"/>
              <a:buNone/>
              <a:defRPr sz="21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16072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0956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835333" marR="0" lvl="3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061098" marR="0" lvl="4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9824" y="6055909"/>
            <a:ext cx="2529067" cy="24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92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9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89"/>
              </a:spcAft>
              <a:buClr>
                <a:schemeClr val="lt2"/>
              </a:buClr>
              <a:buFont typeface="Arial"/>
              <a:buNone/>
              <a:defRPr sz="27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09567" marR="0" lvl="1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rgbClr val="909192"/>
              </a:buClr>
              <a:buFont typeface="Arial"/>
              <a:buNone/>
              <a:defRPr sz="26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19134" marR="0" lvl="2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702" marR="0" lvl="3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438269" marR="0" lvl="4" indent="-22576" algn="ctr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47836" marR="0" lvl="5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657403" marR="0" lvl="6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266971" marR="0" lvl="7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876538" marR="0" lvl="8" indent="-22576" algn="ctr" rtl="0">
              <a:spcBef>
                <a:spcPts val="533"/>
              </a:spcBef>
              <a:buClr>
                <a:srgbClr val="909192"/>
              </a:buClr>
              <a:buFont typeface="Arial"/>
              <a:buNone/>
              <a:defRPr sz="27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269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92437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5" y="2438400"/>
            <a:ext cx="9243733" cy="5346133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66" marR="0" lvl="2" indent="-112883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531" marR="0" lvl="3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298" marR="0" lvl="4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9920853" y="649"/>
            <a:ext cx="6334932" cy="9142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568" tIns="2270812" rIns="121904" bIns="60931" anchor="t" anchorCtr="0">
            <a:noAutofit/>
          </a:bodyPr>
          <a:lstStyle/>
          <a:p>
            <a:pPr defTabSz="91439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603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5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66" marR="0" lvl="2" indent="-112883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531" marR="0" lvl="3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298" marR="0" lvl="4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568" tIns="2270812" rIns="121904" bIns="60931" anchor="t" anchorCtr="0">
            <a:noAutofit/>
          </a:bodyPr>
          <a:lstStyle/>
          <a:p>
            <a:pPr defTabSz="91439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391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anding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21"/>
          <a:stretch/>
        </p:blipFill>
        <p:spPr>
          <a:xfrm>
            <a:off x="5588000" y="1807202"/>
            <a:ext cx="5080000" cy="50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295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66" marR="0" lvl="2" indent="-112883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531" marR="0" lvl="3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298" marR="0" lvl="4" indent="-13546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1332" marR="0" lvl="5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898" marR="0" lvl="6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60467" marR="0" lvl="7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70034" marR="0" lvl="8" indent="-135460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510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45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Midd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lain transparent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9319" y="1753223"/>
            <a:ext cx="5563733" cy="5501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15138878" y="8031215"/>
            <a:ext cx="906133" cy="87093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101595" tIns="50797" rIns="101595" bIns="50797" anchor="ctr" anchorCtr="0">
            <a:noAutofit/>
          </a:bodyPr>
          <a:lstStyle/>
          <a:p>
            <a:pPr algn="ctr" defTabSz="914391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7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585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3086" y="1856204"/>
            <a:ext cx="7332873" cy="5345954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77338" y="1855613"/>
            <a:ext cx="7332486" cy="53463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058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374195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706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55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7807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808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457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1751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538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0701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8189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76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1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364924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600"/>
            </a:lvl2pPr>
            <a:lvl3pPr lvl="2" indent="0" rtl="0">
              <a:spcBef>
                <a:spcPts val="0"/>
              </a:spcBef>
              <a:buNone/>
              <a:defRPr sz="2600"/>
            </a:lvl3pPr>
            <a:lvl4pPr lvl="3" indent="0" rtl="0">
              <a:spcBef>
                <a:spcPts val="0"/>
              </a:spcBef>
              <a:buNone/>
              <a:defRPr sz="2600"/>
            </a:lvl4pPr>
            <a:lvl5pPr lvl="4" indent="0" rtl="0">
              <a:spcBef>
                <a:spcPts val="0"/>
              </a:spcBef>
              <a:buNone/>
              <a:defRPr sz="2600"/>
            </a:lvl5pPr>
            <a:lvl6pPr lvl="5" indent="0" rtl="0">
              <a:spcBef>
                <a:spcPts val="0"/>
              </a:spcBef>
              <a:buNone/>
              <a:defRPr sz="2600"/>
            </a:lvl6pPr>
            <a:lvl7pPr lvl="6" indent="0" rtl="0">
              <a:spcBef>
                <a:spcPts val="0"/>
              </a:spcBef>
              <a:buNone/>
              <a:defRPr sz="2600"/>
            </a:lvl7pPr>
            <a:lvl8pPr lvl="7" indent="0" rtl="0">
              <a:spcBef>
                <a:spcPts val="0"/>
              </a:spcBef>
              <a:buNone/>
              <a:defRPr sz="2600"/>
            </a:lvl8pPr>
            <a:lvl9pPr lvl="8" indent="0" rtl="0">
              <a:spcBef>
                <a:spcPts val="0"/>
              </a:spcBef>
              <a:buNone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6" y="1896533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-112862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135436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-13543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7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9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228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0520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2415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183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37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251546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6277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6156885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45502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251601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377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6" y="609596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5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600"/>
            </a:lvl2pPr>
            <a:lvl3pPr lvl="2" indent="0" rtl="0">
              <a:spcBef>
                <a:spcPts val="0"/>
              </a:spcBef>
              <a:buFont typeface="Arial"/>
              <a:buNone/>
              <a:defRPr sz="2600"/>
            </a:lvl3pPr>
            <a:lvl4pPr lvl="3" indent="0" rtl="0">
              <a:spcBef>
                <a:spcPts val="0"/>
              </a:spcBef>
              <a:buFont typeface="Arial"/>
              <a:buNone/>
              <a:defRPr sz="2600"/>
            </a:lvl4pPr>
            <a:lvl5pPr lvl="4" indent="0" rtl="0">
              <a:spcBef>
                <a:spcPts val="0"/>
              </a:spcBef>
              <a:buFont typeface="Arial"/>
              <a:buNone/>
              <a:defRPr sz="2600"/>
            </a:lvl5pPr>
            <a:lvl6pPr lvl="5" indent="0" rtl="0">
              <a:spcBef>
                <a:spcPts val="0"/>
              </a:spcBef>
              <a:buFont typeface="Arial"/>
              <a:buNone/>
              <a:defRPr sz="2600"/>
            </a:lvl6pPr>
            <a:lvl7pPr lvl="6" indent="0" rtl="0">
              <a:spcBef>
                <a:spcPts val="0"/>
              </a:spcBef>
              <a:buFont typeface="Arial"/>
              <a:buNone/>
              <a:defRPr sz="2600"/>
            </a:lvl7pPr>
            <a:lvl8pPr lvl="7" indent="0" rtl="0">
              <a:spcBef>
                <a:spcPts val="0"/>
              </a:spcBef>
              <a:buFont typeface="Arial"/>
              <a:buNone/>
              <a:defRPr sz="2600"/>
            </a:lvl8pPr>
            <a:lvl9pPr lvl="8" indent="0" rtl="0">
              <a:spcBef>
                <a:spcPts val="0"/>
              </a:spcBef>
              <a:buFont typeface="Arial"/>
              <a:buNone/>
              <a:defRPr sz="26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6" y="1969022"/>
            <a:ext cx="14901333" cy="3925867"/>
          </a:xfrm>
          <a:prstGeom prst="rect">
            <a:avLst/>
          </a:prstGeom>
          <a:noFill/>
          <a:ln>
            <a:noFill/>
          </a:ln>
        </p:spPr>
        <p:txBody>
          <a:bodyPr lIns="121883" tIns="121883" rIns="121883" bIns="121883" anchor="t" anchorCtr="0"/>
          <a:lstStyle>
            <a:lvl1pPr marL="0" marR="0" lvl="0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Font typeface="Arial"/>
              <a:buNone/>
              <a:defRPr sz="26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25727" marR="0" lvl="2" indent="0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51453" marR="0" lvl="3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77179" marR="0" lvl="4" indent="-45145" algn="l" rtl="0">
              <a:lnSpc>
                <a:spcPct val="90000"/>
              </a:lnSpc>
              <a:spcBef>
                <a:spcPts val="889"/>
              </a:spcBef>
              <a:spcAft>
                <a:spcPts val="889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340749" marR="0" lvl="5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950209" marR="0" lvl="6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559670" marR="0" lvl="7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169131" marR="0" lvl="8" indent="2257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6364222"/>
            <a:ext cx="16256000" cy="2779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97465" tIns="2270413" rIns="121883" bIns="60922" anchor="t" anchorCtr="0">
            <a:noAutofit/>
          </a:bodyPr>
          <a:lstStyle/>
          <a:p>
            <a:pPr defTabSz="91423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05556" y="141777"/>
            <a:ext cx="542400" cy="536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0498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3" y="4187115"/>
            <a:ext cx="10972800" cy="512898"/>
          </a:xfrm>
        </p:spPr>
        <p:txBody>
          <a:bodyPr lIns="91425" tIns="91425" rIns="91425" bIns="91425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8968" indent="0">
              <a:buNone/>
              <a:defRPr sz="2100" b="1"/>
            </a:lvl2pPr>
            <a:lvl3pPr marL="609473" indent="0">
              <a:buNone/>
              <a:defRPr sz="2100" b="1"/>
            </a:lvl3pPr>
            <a:lvl4pPr marL="840139" indent="0">
              <a:buNone/>
              <a:defRPr sz="2100" b="1"/>
            </a:lvl4pPr>
            <a:lvl5pPr marL="1068693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550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03711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tx2"/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9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6343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25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35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1"/>
            <a:ext cx="14934889" cy="288077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1153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9596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25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459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1076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14934856" cy="34108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20" y="4999866"/>
            <a:ext cx="14934889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7" y="2775895"/>
            <a:ext cx="14925909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1802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1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6"/>
            <a:ext cx="730885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9" cy="6667828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8"/>
            <a:ext cx="7310969" cy="6662137"/>
          </a:xfrm>
        </p:spPr>
        <p:txBody>
          <a:bodyPr lIns="91425" tIns="91425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8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7"/>
            <a:ext cx="7376583" cy="83608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650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3882" y="1806576"/>
            <a:ext cx="5048251" cy="49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30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2983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2007" y="11582403"/>
            <a:ext cx="321733" cy="65659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fld id="{81D60167-4931-47E6-BA6A-407CBD079E47}" type="slidenum">
              <a:rPr lang="en-US" sz="2100" smtClean="0">
                <a:solidFill>
                  <a:srgbClr val="3E4346"/>
                </a:solidFill>
              </a:rPr>
              <a:pPr marL="33860"/>
              <a:t>‹#›</a:t>
            </a:fld>
            <a:endParaRPr lang="en-US" sz="2100" dirty="0">
              <a:solidFill>
                <a:srgbClr val="3E4346"/>
              </a:solidFill>
            </a:endParaRPr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2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0"/>
            <a:r>
              <a:rPr lang="en-US" sz="2100" dirty="0">
                <a:solidFill>
                  <a:srgbClr val="3E4346"/>
                </a:solidFill>
              </a:rPr>
              <a:t>1-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56199"/>
            <a:ext cx="14898624" cy="5345954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7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954636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28324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7271" y="215276"/>
            <a:ext cx="244147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3" y="2304150"/>
            <a:ext cx="12310386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75" y="3283869"/>
            <a:ext cx="12315717" cy="4770050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15909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9492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3660" y="94883"/>
            <a:ext cx="2648692" cy="26486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50538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84" cy="6694699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40" y="2775895"/>
            <a:ext cx="14925911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8" y="3444570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1" y="160074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REFERENCE</a:t>
            </a: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3508" y="324733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Documentation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506" y="7164208"/>
            <a:ext cx="8917577" cy="524133"/>
          </a:xfrm>
          <a:prstGeom prst="rect">
            <a:avLst/>
          </a:prstGeom>
        </p:spPr>
        <p:txBody>
          <a:bodyPr lIns="91425" tIns="45714" rIns="91425" bIns="45714" anchor="ctr"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docs.chef.io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05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3" y="144392"/>
            <a:ext cx="1155428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19432" y="324733"/>
            <a:ext cx="2717147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26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40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1392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1" y="144392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9010" y="324733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2132"/>
            <a:ext cx="12319001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32"/>
            <a:ext cx="12319001" cy="1528233"/>
          </a:xfrm>
          <a:prstGeom prst="rect">
            <a:avLst/>
          </a:prstGeom>
        </p:spPr>
        <p:txBody>
          <a:bodyPr lIns="91425" tIns="45714" rIns="91425" bIns="45714" anchor="ctr">
            <a:normAutofit/>
          </a:bodyPr>
          <a:lstStyle>
            <a:lvl1pPr marL="121894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40" y="4917547"/>
            <a:ext cx="117776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121898" rIns="121898" bIns="12189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>
                <a:solidFill>
                  <a:srgbClr val="3E4346"/>
                </a:solidFill>
              </a:rPr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6"/>
            <a:ext cx="12319001" cy="2445486"/>
          </a:xfrm>
          <a:prstGeom prst="rect">
            <a:avLst/>
          </a:prstGeom>
        </p:spPr>
        <p:txBody>
          <a:bodyPr lIns="91425" tIns="45714" rIns="91425" bIns="45714"/>
          <a:lstStyle>
            <a:lvl1pPr marL="0" indent="0">
              <a:buFont typeface="Wingdings" charset="2"/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1789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4050" y="215276"/>
            <a:ext cx="2407900" cy="2407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8"/>
            <a:ext cx="12319001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571395" indent="-571395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23000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2" y="144392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5975" y="-183230"/>
            <a:ext cx="2404062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73288"/>
            <a:ext cx="12330114" cy="3346421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$ cd repo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add .</a:t>
            </a:r>
          </a:p>
          <a:p>
            <a:r>
              <a:rPr lang="en-US" dirty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27366229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7" y="144392"/>
            <a:ext cx="1407645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898" tIns="121898" rIns="121898" bIns="121898" anchor="ctr"/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>
                    <a:lumMod val="95000"/>
                    <a:alpha val="50000"/>
                  </a:srgbClr>
                </a:solidFill>
                <a:latin typeface="Arial"/>
              </a:rPr>
              <a:t>DISCUSSION</a:t>
            </a: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0284" y="324733"/>
            <a:ext cx="281543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5" y="2294626"/>
            <a:ext cx="12330114" cy="852713"/>
          </a:xfrm>
        </p:spPr>
        <p:txBody>
          <a:bodyPr lIns="91425" tIns="91425" rIns="91425" bIns="91425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5" y="3260727"/>
            <a:ext cx="12330114" cy="2544286"/>
          </a:xfrm>
          <a:prstGeom prst="rect">
            <a:avLst/>
          </a:prstGeom>
        </p:spPr>
        <p:txBody>
          <a:bodyPr lIns="91425" tIns="91425" rIns="91425" bIns="91425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207146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1" y="1856199"/>
            <a:ext cx="14898624" cy="5345954"/>
          </a:xfrm>
          <a:prstGeom prst="rect">
            <a:avLst/>
          </a:prstGeom>
        </p:spPr>
        <p:txBody>
          <a:bodyPr lIns="91425" tIns="45714" rIns="91425" bIns="45714"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020194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2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729786"/>
          </a:xfrm>
          <a:prstGeom prst="rect">
            <a:avLst/>
          </a:prstGeom>
          <a:solidFill>
            <a:schemeClr val="tx2"/>
          </a:solidFill>
        </p:spPr>
        <p:txBody>
          <a:bodyPr lIns="91425" tIns="45720" rIns="91439" bIns="4572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91439" tIns="45720" rIns="91439" bIns="45720" anchor="ctr">
            <a:noAutofit/>
          </a:bodyPr>
          <a:lstStyle>
            <a:lvl1pPr algn="l">
              <a:defRPr sz="43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8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54"/>
            <a:ext cx="14423692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8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25" tIns="45720" rIns="91439" bIns="91425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10"/>
            <a:ext cx="14404274" cy="65900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3" y="4206990"/>
            <a:ext cx="14404274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lIns="91439" tIns="45720"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018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7"/>
            <a:ext cx="10972800" cy="1337551"/>
          </a:xfrm>
        </p:spPr>
        <p:txBody>
          <a:bodyPr lIns="91439" tIns="91439" rIns="91439" bIns="91439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6"/>
            <a:ext cx="10972800" cy="512897"/>
          </a:xfrm>
        </p:spPr>
        <p:txBody>
          <a:bodyPr lIns="91439" tIns="91439" rIns="91439" bIns="91439">
            <a:spAutoFit/>
          </a:bodyPr>
          <a:lstStyle>
            <a:lvl1pPr marL="0" indent="0">
              <a:buNone/>
              <a:defRPr sz="21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2" indent="0">
              <a:buNone/>
              <a:defRPr sz="2100" b="1"/>
            </a:lvl2pPr>
            <a:lvl3pPr marL="609579" indent="0">
              <a:buNone/>
              <a:defRPr sz="2100" b="1"/>
            </a:lvl3pPr>
            <a:lvl4pPr marL="840287" indent="0">
              <a:buNone/>
              <a:defRPr sz="2100" b="1"/>
            </a:lvl4pPr>
            <a:lvl5pPr marL="1068878" indent="0">
              <a:buNone/>
              <a:defRPr sz="2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22150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7" y="1348277"/>
            <a:ext cx="7310937" cy="6678418"/>
          </a:xfrm>
          <a:ln w="12700">
            <a:solidFill>
              <a:schemeClr val="tx2"/>
            </a:solidFill>
            <a:prstDash val="dash"/>
          </a:ln>
        </p:spPr>
        <p:txBody>
          <a:bodyPr lIns="91425" tIns="45714" rIns="91425" bIns="45714">
            <a:normAutofit/>
          </a:bodyPr>
          <a:lstStyle>
            <a:lvl1pPr marL="0" marR="0" indent="0" algn="l" defTabSz="121889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nsolas"/>
                <a:cs typeface="Consolas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9" cy="667841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2775895"/>
            <a:ext cx="7281333" cy="659006"/>
          </a:xfrm>
          <a:solidFill>
            <a:srgbClr val="FF0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70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25" bIns="594251">
            <a:noAutofit/>
          </a:bodyPr>
          <a:lstStyle>
            <a:lvl1pPr marL="0" indent="0" algn="r">
              <a:buFontTx/>
              <a:buNone/>
              <a:defRPr sz="43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9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352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tx2"/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1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496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49"/>
            <a:ext cx="14422528" cy="729786"/>
          </a:xfrm>
          <a:solidFill>
            <a:schemeClr val="accent4">
              <a:lumMod val="50000"/>
            </a:schemeClr>
          </a:solidFill>
        </p:spPr>
        <p:txBody>
          <a:bodyPr lIns="91439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4" y="3228516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23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9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037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1" y="1336676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5" y="2113748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5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39" bIns="91439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7" y="3538307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8925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8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4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24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5" y="1348278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2775888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430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2"/>
            <a:ext cx="14935200" cy="827577"/>
          </a:xfrm>
        </p:spPr>
        <p:txBody>
          <a:bodyPr/>
          <a:lstStyle>
            <a:lvl1pPr>
              <a:defRPr sz="59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8"/>
            <a:ext cx="14934856" cy="3410817"/>
          </a:xfrm>
          <a:ln w="12700">
            <a:solidFill>
              <a:schemeClr val="tx2"/>
            </a:solidFill>
            <a:prstDash val="dash"/>
          </a:ln>
        </p:spPr>
        <p:txBody>
          <a:bodyPr lIns="91439" tIns="45720" rIns="91439" bIns="45720">
            <a:normAutofit/>
          </a:bodyPr>
          <a:lstStyle>
            <a:lvl1pPr marL="0" marR="0" indent="0" algn="l" defTabSz="121910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4" y="4999858"/>
            <a:ext cx="14934888" cy="3010556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6" y="2775888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4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39" bIns="594354">
            <a:noAutofit/>
          </a:bodyPr>
          <a:lstStyle>
            <a:lvl1pPr marL="0" indent="0" algn="r">
              <a:buFontTx/>
              <a:buNone/>
              <a:defRPr sz="4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13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4" tIns="60956" rIns="121914" bIns="60956" anchor="ctr"/>
          <a:lstStyle/>
          <a:p>
            <a:pPr algn="ctr" defTabSz="1218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9" tIns="121919" rIns="121919" bIns="121919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217601"/>
            <a:endParaRPr lang="en-US" sz="3200">
              <a:solidFill>
                <a:srgbClr val="3E434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6"/>
            <a:ext cx="7312026" cy="9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1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6" y="1358868"/>
            <a:ext cx="7310968" cy="6667827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4" y="1348278"/>
            <a:ext cx="7310968" cy="6662136"/>
          </a:xfrm>
        </p:spPr>
        <p:txBody>
          <a:bodyPr lIns="91439" tIns="91439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1" y="268019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3" y="259542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900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09897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2.xml"/><Relationship Id="rId15" Type="http://schemas.openxmlformats.org/officeDocument/2006/relationships/theme" Target="../theme/theme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77335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77335" y="1841632"/>
            <a:ext cx="14901333" cy="5768000"/>
          </a:xfrm>
          <a:prstGeom prst="rect">
            <a:avLst/>
          </a:prstGeom>
          <a:noFill/>
          <a:ln>
            <a:noFill/>
          </a:ln>
        </p:spPr>
        <p:txBody>
          <a:bodyPr lIns="121904" tIns="121904" rIns="121904" bIns="121904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756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3" r:id="rId11"/>
    <p:sldLayoutId id="214748391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2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9" r:id="rId10"/>
    <p:sldLayoutId id="2147483950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7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38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7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5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6"/>
          </a:xfrm>
          <a:prstGeom prst="rect">
            <a:avLst/>
          </a:prstGeom>
        </p:spPr>
        <p:txBody>
          <a:bodyPr lIns="91425" tIns="91425" rIns="91425" bIns="91425">
            <a:normAutofit fontScale="92500" lnSpcReduction="20000"/>
          </a:bodyPr>
          <a:lstStyle/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Arial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Arial"/>
              </a:rPr>
              <a:t>2017 </a:t>
            </a:r>
            <a:r>
              <a:rPr lang="en-US" dirty="0">
                <a:solidFill>
                  <a:srgbClr val="7D868C"/>
                </a:solidFill>
                <a:latin typeface="Arial"/>
              </a:rPr>
              <a:t>Chef Software Inc</a:t>
            </a:r>
            <a:r>
              <a:rPr lang="en-US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88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4"/>
            <a:ext cx="1435100" cy="522286"/>
          </a:xfrm>
          <a:prstGeom prst="rect">
            <a:avLst/>
          </a:prstGeom>
        </p:spPr>
        <p:txBody>
          <a:bodyPr lIns="91425" tIns="91425" rIns="91425" bIns="91425">
            <a:normAutofit fontScale="92500" lnSpcReduction="10000"/>
          </a:bodyPr>
          <a:lstStyle/>
          <a:p>
            <a:pPr algn="ctr" defTabSz="12188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Arial"/>
              </a:rPr>
              <a:pPr algn="ctr" defTabSz="121889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7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 defTabSz="121854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4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ransition xmlns:p14="http://schemas.microsoft.com/office/powerpoint/2010/main" spd="med">
    <p:fade/>
  </p:transition>
  <p:hf hdr="0" dt="0"/>
  <p:txStyles>
    <p:titleStyle>
      <a:lvl1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9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17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234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346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462" algn="l" defTabSz="121738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9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18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7899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633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6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192" algn="l" defTabSz="1217387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1962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8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4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3" algn="l" defTabSz="121889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4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6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43164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4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4"/>
            <a:ext cx="5394326" cy="477837"/>
          </a:xfrm>
          <a:prstGeom prst="rect">
            <a:avLst/>
          </a:prstGeom>
        </p:spPr>
        <p:txBody>
          <a:bodyPr lIns="91439" tIns="91439" rIns="91439" bIns="91439">
            <a:normAutofit fontScale="92500" lnSpcReduction="20000"/>
          </a:bodyPr>
          <a:lstStyle/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D868C"/>
                </a:solidFill>
                <a:latin typeface="Arial"/>
              </a:rPr>
              <a:t>©2016 Chef Software Inc</a:t>
            </a:r>
            <a:r>
              <a:rPr lang="en-US" sz="2400" dirty="0">
                <a:solidFill>
                  <a:srgbClr val="3E4346"/>
                </a:solidFill>
                <a:latin typeface="Arial"/>
              </a:rPr>
              <a:t>.</a:t>
            </a:r>
          </a:p>
          <a:p>
            <a:pPr defTabSz="121910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3E4346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lIns="91439" tIns="91439" rIns="91439" bIns="91439">
            <a:normAutofit lnSpcReduction="10000"/>
          </a:bodyPr>
          <a:lstStyle/>
          <a:p>
            <a:pPr algn="ctr" defTabSz="12191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7F7F7F"/>
                </a:solidFill>
                <a:latin typeface="Arial"/>
              </a:rPr>
              <a:t>3-</a:t>
            </a:r>
            <a:fld id="{F0B79B2F-E1DD-4D43-95B3-EA08C411D807}" type="slidenum">
              <a:rPr lang="en-US" sz="2400" smtClean="0">
                <a:solidFill>
                  <a:srgbClr val="7F7F7F"/>
                </a:solidFill>
                <a:latin typeface="Arial"/>
              </a:rPr>
              <a:pPr algn="ctr" defTabSz="12191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4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2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</p:sldLayoutIdLst>
  <p:transition xmlns:p14="http://schemas.microsoft.com/office/powerpoint/2010/main" spd="med">
    <p:fade/>
  </p:transition>
  <p:hf hdr="0" dt="0"/>
  <p:txStyles>
    <p:titleStyle>
      <a:lvl1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195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391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586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782" algn="l" defTabSz="121760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2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0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79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77" algn="l" defTabSz="1217601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49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3" indent="-304777" algn="l" defTabSz="121910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3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1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>
            <a:spLocks noGrp="1"/>
          </p:cNvSpPr>
          <p:nvPr>
            <p:ph type="ctrTitle"/>
          </p:nvPr>
        </p:nvSpPr>
        <p:spPr>
          <a:xfrm>
            <a:off x="677333" y="3234448"/>
            <a:ext cx="10972800" cy="1337600"/>
          </a:xfrm>
          <a:prstGeom prst="rect">
            <a:avLst/>
          </a:prstGeom>
        </p:spPr>
        <p:txBody>
          <a:bodyPr lIns="121899" tIns="121899" rIns="121899" bIns="121899" anchor="ctr" anchorCtr="0">
            <a:noAutofit/>
          </a:bodyPr>
          <a:lstStyle/>
          <a:p>
            <a:r>
              <a:rPr lang="en-US"/>
              <a:t>InSpec</a:t>
            </a:r>
          </a:p>
        </p:txBody>
      </p:sp>
      <p:sp>
        <p:nvSpPr>
          <p:cNvPr id="1296" name="Shape 1296"/>
          <p:cNvSpPr txBox="1">
            <a:spLocks noGrp="1"/>
          </p:cNvSpPr>
          <p:nvPr>
            <p:ph type="subTitle" idx="1"/>
          </p:nvPr>
        </p:nvSpPr>
        <p:spPr>
          <a:xfrm>
            <a:off x="677333" y="5437631"/>
            <a:ext cx="10972800" cy="615467"/>
          </a:xfrm>
          <a:prstGeom prst="rect">
            <a:avLst/>
          </a:prstGeom>
        </p:spPr>
        <p:txBody>
          <a:bodyPr lIns="121899" tIns="121899" rIns="121899" bIns="121899" anchor="t" anchorCtr="0">
            <a:noAutofit/>
          </a:bodyPr>
          <a:lstStyle/>
          <a:p>
            <a:r>
              <a:rPr lang="en-US"/>
              <a:t>Compliance as Code</a:t>
            </a:r>
          </a:p>
        </p:txBody>
      </p:sp>
    </p:spTree>
    <p:extLst>
      <p:ext uri="{BB962C8B-B14F-4D97-AF65-F5344CB8AC3E}">
        <p14:creationId xmlns:p14="http://schemas.microsoft.com/office/powerpoint/2010/main" val="187640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77333" y="2167469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ONE LANGUAGE</a:t>
            </a:r>
          </a:p>
        </p:txBody>
      </p:sp>
      <p:sp>
        <p:nvSpPr>
          <p:cNvPr id="1368" name="Shape 1368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 err="1"/>
              <a:t>InSpec</a:t>
            </a:r>
            <a:endParaRPr lang="en-US" sz="5300" dirty="0"/>
          </a:p>
        </p:txBody>
      </p:sp>
      <p:pic>
        <p:nvPicPr>
          <p:cNvPr id="1369" name="Shape 1369" descr="Image result for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6" y="2911022"/>
            <a:ext cx="2229556" cy="123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Shape 1370" descr="Image result for window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34" y="4386424"/>
            <a:ext cx="2918620" cy="64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Shape 1371" descr="Image result for bs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33" y="5479558"/>
            <a:ext cx="2524800" cy="91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Shape 13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34" y="6669558"/>
            <a:ext cx="2439154" cy="4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 descr="Image result for aix logo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3" y="7260415"/>
            <a:ext cx="1010311" cy="1010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Shape 1374"/>
          <p:cNvSpPr txBox="1">
            <a:spLocks noGrp="1"/>
          </p:cNvSpPr>
          <p:nvPr>
            <p:ph type="body" idx="1"/>
          </p:nvPr>
        </p:nvSpPr>
        <p:spPr>
          <a:xfrm>
            <a:off x="5702178" y="2167469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InSpec for Windows</a:t>
            </a:r>
          </a:p>
        </p:txBody>
      </p:sp>
      <p:sp>
        <p:nvSpPr>
          <p:cNvPr id="1375" name="Shape 1375"/>
          <p:cNvSpPr/>
          <p:nvPr/>
        </p:nvSpPr>
        <p:spPr>
          <a:xfrm>
            <a:off x="5702269" y="3074221"/>
            <a:ext cx="9396267" cy="4564267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'windows-base-201'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impact </a:t>
            </a:r>
            <a:r>
              <a:rPr lang="en-US" sz="2000" b="1" kern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title 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'Strong Windows NTLMv2 Authentication Enabled; Weak LM       </a:t>
            </a:r>
          </a:p>
          <a:p>
            <a:pPr marL="812721" indent="812721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Disabled'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 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@link: http://support.microsoft.com/en-us/kb/823659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registry_key</a:t>
            </a:r>
          </a:p>
          <a:p>
            <a:pPr indent="812721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'HKLM\System\CurrentControlSet\Control\Lsa'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 { should exist }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its(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'LmCompatibilityLevel'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eq </a:t>
            </a:r>
            <a:r>
              <a:rPr lang="en-US" sz="2000" b="1" kern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 end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702180" y="2775557"/>
            <a:ext cx="9396267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5840736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6146692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6452647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5224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/>
              <a:t>InSpec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3913386" y="2979469"/>
            <a:ext cx="4710933" cy="16954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Baremetal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VMs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</a:p>
        </p:txBody>
      </p:sp>
      <p:pic>
        <p:nvPicPr>
          <p:cNvPr id="1387" name="Shape 1387" descr="Image result for linux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77336" y="2911022"/>
            <a:ext cx="2229556" cy="123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Shape 1388" descr="Image result for windows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77334" y="4386424"/>
            <a:ext cx="2918620" cy="64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Shape 1389" descr="Image result for bsd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77333" y="5479558"/>
            <a:ext cx="2524800" cy="91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Shape 1390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77334" y="6669558"/>
            <a:ext cx="2439154" cy="4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Shape 1391" descr="Image result for aix logo"/>
          <p:cNvPicPr preferRelativeResize="0"/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3" y="7260415"/>
            <a:ext cx="1010311" cy="1010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Shape 1392"/>
          <p:cNvSpPr txBox="1">
            <a:spLocks noGrp="1"/>
          </p:cNvSpPr>
          <p:nvPr>
            <p:ph type="body" idx="1"/>
          </p:nvPr>
        </p:nvSpPr>
        <p:spPr>
          <a:xfrm>
            <a:off x="677333" y="2167469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ONE LANGUAGE</a:t>
            </a:r>
          </a:p>
        </p:txBody>
      </p:sp>
    </p:spTree>
    <p:extLst>
      <p:ext uri="{BB962C8B-B14F-4D97-AF65-F5344CB8AC3E}">
        <p14:creationId xmlns:p14="http://schemas.microsoft.com/office/powerpoint/2010/main" val="21998999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/>
              <a:t>Different ways to run InSpec</a:t>
            </a:r>
          </a:p>
        </p:txBody>
      </p:sp>
      <p:sp>
        <p:nvSpPr>
          <p:cNvPr id="1399" name="Shape 1399"/>
          <p:cNvSpPr/>
          <p:nvPr/>
        </p:nvSpPr>
        <p:spPr>
          <a:xfrm>
            <a:off x="799066" y="2685219"/>
            <a:ext cx="9893333" cy="689067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</a:t>
            </a:r>
          </a:p>
        </p:txBody>
      </p:sp>
      <p:sp>
        <p:nvSpPr>
          <p:cNvPr id="1400" name="Shape 1400"/>
          <p:cNvSpPr/>
          <p:nvPr/>
        </p:nvSpPr>
        <p:spPr>
          <a:xfrm>
            <a:off x="799066" y="2369157"/>
            <a:ext cx="9893333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937596" y="24709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1243550" y="24709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549506" y="24709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 txBox="1">
            <a:spLocks noGrp="1"/>
          </p:cNvSpPr>
          <p:nvPr>
            <p:ph type="body" idx="1"/>
          </p:nvPr>
        </p:nvSpPr>
        <p:spPr>
          <a:xfrm>
            <a:off x="799016" y="3559022"/>
            <a:ext cx="82245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1241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>
                <a:solidFill>
                  <a:srgbClr val="333333"/>
                </a:solidFill>
              </a:rPr>
              <a:t>Test a machine remotely via SSH</a:t>
            </a:r>
          </a:p>
          <a:p>
            <a:pPr indent="-1241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799066" y="4483169"/>
            <a:ext cx="9893333" cy="689067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20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inspec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test.rb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-US" sz="20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identity.key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-t </a:t>
            </a:r>
            <a:r>
              <a:rPr lang="en-US" sz="20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</a:t>
            </a:r>
            <a:r>
              <a:rPr lang="en-US" sz="20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://root@172.17.0.1</a:t>
            </a:r>
          </a:p>
        </p:txBody>
      </p:sp>
      <p:sp>
        <p:nvSpPr>
          <p:cNvPr id="1406" name="Shape 1406"/>
          <p:cNvSpPr/>
          <p:nvPr/>
        </p:nvSpPr>
        <p:spPr>
          <a:xfrm>
            <a:off x="799066" y="4167105"/>
            <a:ext cx="9893333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Shape 1407"/>
          <p:cNvSpPr/>
          <p:nvPr/>
        </p:nvSpPr>
        <p:spPr>
          <a:xfrm>
            <a:off x="937596" y="4268949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1243550" y="4268949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1549506" y="4268949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 txBox="1">
            <a:spLocks noGrp="1"/>
          </p:cNvSpPr>
          <p:nvPr>
            <p:ph type="body" idx="1"/>
          </p:nvPr>
        </p:nvSpPr>
        <p:spPr>
          <a:xfrm>
            <a:off x="799037" y="1727022"/>
            <a:ext cx="5110398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your machine locally</a:t>
            </a:r>
          </a:p>
        </p:txBody>
      </p:sp>
      <p:sp>
        <p:nvSpPr>
          <p:cNvPr id="1411" name="Shape 1411"/>
          <p:cNvSpPr/>
          <p:nvPr/>
        </p:nvSpPr>
        <p:spPr>
          <a:xfrm>
            <a:off x="799089" y="6315875"/>
            <a:ext cx="9893333" cy="689067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 -t winrm://Admin@192.168.1.2 --password super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799089" y="5999810"/>
            <a:ext cx="9893333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937618" y="6101660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1243573" y="6101660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Shape 1415"/>
          <p:cNvSpPr/>
          <p:nvPr/>
        </p:nvSpPr>
        <p:spPr>
          <a:xfrm>
            <a:off x="1549529" y="6101660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799036" y="7189690"/>
            <a:ext cx="82245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Docker Container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17" name="Shape 1417"/>
          <p:cNvSpPr/>
          <p:nvPr/>
        </p:nvSpPr>
        <p:spPr>
          <a:xfrm>
            <a:off x="799089" y="8113824"/>
            <a:ext cx="9893333" cy="689067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20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 -t docker://5cc8837bb6a8</a:t>
            </a:r>
          </a:p>
        </p:txBody>
      </p:sp>
      <p:sp>
        <p:nvSpPr>
          <p:cNvPr id="1418" name="Shape 1418"/>
          <p:cNvSpPr/>
          <p:nvPr/>
        </p:nvSpPr>
        <p:spPr>
          <a:xfrm>
            <a:off x="799089" y="7797760"/>
            <a:ext cx="9893333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937618" y="7899616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1243573" y="7899616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1549529" y="7899616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799070" y="5357690"/>
            <a:ext cx="74592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a machine remotely via WinRM</a:t>
            </a:r>
          </a:p>
        </p:txBody>
      </p:sp>
      <p:sp>
        <p:nvSpPr>
          <p:cNvPr id="1423" name="Shape 1423"/>
          <p:cNvSpPr txBox="1">
            <a:spLocks noGrp="1"/>
          </p:cNvSpPr>
          <p:nvPr>
            <p:ph type="title"/>
          </p:nvPr>
        </p:nvSpPr>
        <p:spPr>
          <a:xfrm>
            <a:off x="10901067" y="4167068"/>
            <a:ext cx="4740800" cy="1005333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ctr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800">
                <a:solidFill>
                  <a:schemeClr val="accent1"/>
                </a:solidFill>
              </a:rPr>
              <a:t>No ruby/agent on the node</a:t>
            </a:r>
          </a:p>
        </p:txBody>
      </p:sp>
      <p:sp>
        <p:nvSpPr>
          <p:cNvPr id="1424" name="Shape 1424"/>
          <p:cNvSpPr txBox="1">
            <a:spLocks noGrp="1"/>
          </p:cNvSpPr>
          <p:nvPr>
            <p:ph type="title"/>
          </p:nvPr>
        </p:nvSpPr>
        <p:spPr>
          <a:xfrm>
            <a:off x="10901067" y="5999822"/>
            <a:ext cx="4740800" cy="1005333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ctr" anchorCtr="0">
            <a:noAutofit/>
          </a:bodyPr>
          <a:lstStyle/>
          <a:p>
            <a:pPr indent="-124165">
              <a:buClr>
                <a:schemeClr val="dk2"/>
              </a:buClr>
              <a:buSzPct val="68750"/>
            </a:pPr>
            <a:r>
              <a:rPr lang="en-US" sz="2800">
                <a:solidFill>
                  <a:schemeClr val="accent1"/>
                </a:solidFill>
              </a:rPr>
              <a:t>No ruby/agent on the node</a:t>
            </a:r>
          </a:p>
        </p:txBody>
      </p:sp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10901067" y="7797779"/>
            <a:ext cx="4740800" cy="1005333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ctr" anchorCtr="0">
            <a:noAutofit/>
          </a:bodyPr>
          <a:lstStyle/>
          <a:p>
            <a:pPr indent="-124165">
              <a:buClr>
                <a:schemeClr val="dk2"/>
              </a:buClr>
              <a:buSzPct val="68750"/>
            </a:pPr>
            <a:r>
              <a:rPr lang="en-US" sz="2800">
                <a:solidFill>
                  <a:schemeClr val="accent1"/>
                </a:solidFill>
              </a:rPr>
              <a:t>no SSH/agent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7893862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3913379" y="2979467"/>
            <a:ext cx="4710933" cy="2243200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Baremetal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VMs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Databases </a:t>
            </a:r>
          </a:p>
          <a:p>
            <a:pPr marL="812721" indent="-586966"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9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API endpoints (e.g. cloud)</a:t>
            </a:r>
          </a:p>
        </p:txBody>
      </p:sp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 err="1"/>
              <a:t>InSpec</a:t>
            </a:r>
            <a:endParaRPr lang="en-US" sz="5300" dirty="0"/>
          </a:p>
        </p:txBody>
      </p:sp>
      <p:pic>
        <p:nvPicPr>
          <p:cNvPr id="1433" name="Shape 1433" descr="Image result for linux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77336" y="2911022"/>
            <a:ext cx="2229556" cy="123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Shape 1434" descr="Image result for windows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77334" y="4386424"/>
            <a:ext cx="2918620" cy="64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Shape 1435" descr="Image result for bsd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77333" y="5479558"/>
            <a:ext cx="2524800" cy="91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Shape 1436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77334" y="6669558"/>
            <a:ext cx="2439154" cy="4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Shape 1437" descr="Image result for aix logo"/>
          <p:cNvPicPr preferRelativeResize="0"/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3" y="7260415"/>
            <a:ext cx="1010311" cy="1010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8817911" y="2167469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Database Testing</a:t>
            </a:r>
          </a:p>
        </p:txBody>
      </p:sp>
      <p:sp>
        <p:nvSpPr>
          <p:cNvPr id="1439" name="Shape 1439"/>
          <p:cNvSpPr/>
          <p:nvPr/>
        </p:nvSpPr>
        <p:spPr>
          <a:xfrm>
            <a:off x="8817956" y="3074222"/>
            <a:ext cx="6697600" cy="1720533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describe mysql_session.query(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"SELECT user,host FROM mysql.user WHERE host = '%'"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its(</a:t>
            </a:r>
            <a:r>
              <a:rPr lang="en-US" sz="2000" b="1" kern="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:stdout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be empty }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440" name="Shape 1440"/>
          <p:cNvSpPr/>
          <p:nvPr/>
        </p:nvSpPr>
        <p:spPr>
          <a:xfrm>
            <a:off x="8817911" y="2775557"/>
            <a:ext cx="6697600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8956469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9262426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9568380" y="2877394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 txBox="1">
            <a:spLocks noGrp="1"/>
          </p:cNvSpPr>
          <p:nvPr>
            <p:ph type="body" idx="1"/>
          </p:nvPr>
        </p:nvSpPr>
        <p:spPr>
          <a:xfrm>
            <a:off x="8817911" y="5164001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1241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>
                <a:solidFill>
                  <a:srgbClr val="333333"/>
                </a:solidFill>
              </a:rPr>
              <a:t>Cloud Provider Testing</a:t>
            </a:r>
          </a:p>
          <a:p>
            <a:pPr indent="-1241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8817956" y="6070756"/>
            <a:ext cx="6697600" cy="224320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security_groups.each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|security_group|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security_group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 { should_not have_inbound_rule().with_source(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'0.0.0.0/0'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}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 end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8817911" y="5772089"/>
            <a:ext cx="6697600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8956469" y="5873927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9262426" y="5873927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9568380" y="5873927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 txBox="1">
            <a:spLocks noGrp="1"/>
          </p:cNvSpPr>
          <p:nvPr>
            <p:ph type="body" idx="1"/>
          </p:nvPr>
        </p:nvSpPr>
        <p:spPr>
          <a:xfrm>
            <a:off x="677333" y="2167469"/>
            <a:ext cx="5110400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ONE LANGUAGE</a:t>
            </a:r>
          </a:p>
        </p:txBody>
      </p:sp>
    </p:spTree>
    <p:extLst>
      <p:ext uri="{BB962C8B-B14F-4D97-AF65-F5344CB8AC3E}">
        <p14:creationId xmlns:p14="http://schemas.microsoft.com/office/powerpoint/2010/main" val="24449998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 err="1"/>
              <a:t>InSpec</a:t>
            </a:r>
            <a:endParaRPr lang="en-US" sz="5300" dirty="0"/>
          </a:p>
        </p:txBody>
      </p:sp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677336" y="2167469"/>
            <a:ext cx="6069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ONE WORKFLOW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2"/>
                </a:solidFill>
              </a:rPr>
              <a:t>Security meets operations</a:t>
            </a:r>
          </a:p>
        </p:txBody>
      </p:sp>
      <p:sp>
        <p:nvSpPr>
          <p:cNvPr id="1458" name="Shape 1458"/>
          <p:cNvSpPr/>
          <p:nvPr/>
        </p:nvSpPr>
        <p:spPr>
          <a:xfrm>
            <a:off x="677333" y="4224977"/>
            <a:ext cx="2233067" cy="2233067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9" name="Shape 1459"/>
          <p:cNvSpPr txBox="1"/>
          <p:nvPr/>
        </p:nvSpPr>
        <p:spPr>
          <a:xfrm>
            <a:off x="786933" y="4657600"/>
            <a:ext cx="2013867" cy="555200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COMPLIANCE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880622" y="4224977"/>
            <a:ext cx="2233067" cy="2233067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1" name="Shape 1461"/>
          <p:cNvSpPr txBox="1"/>
          <p:nvPr/>
        </p:nvSpPr>
        <p:spPr>
          <a:xfrm>
            <a:off x="4990222" y="4657600"/>
            <a:ext cx="2013867" cy="555200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</a:p>
        </p:txBody>
      </p:sp>
      <p:sp>
        <p:nvSpPr>
          <p:cNvPr id="1462" name="Shape 1462"/>
          <p:cNvSpPr/>
          <p:nvPr/>
        </p:nvSpPr>
        <p:spPr>
          <a:xfrm>
            <a:off x="9083912" y="4224977"/>
            <a:ext cx="2233067" cy="2233067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3" name="Shape 1463"/>
          <p:cNvSpPr txBox="1"/>
          <p:nvPr/>
        </p:nvSpPr>
        <p:spPr>
          <a:xfrm>
            <a:off x="9193512" y="4657600"/>
            <a:ext cx="2013867" cy="555200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DEVOPS</a:t>
            </a:r>
          </a:p>
        </p:txBody>
      </p:sp>
      <p:pic>
        <p:nvPicPr>
          <p:cNvPr id="1464" name="Shape 1464" descr="Image result for team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014" y="5100944"/>
            <a:ext cx="1198288" cy="119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Shape 1465" descr="Image result for team ic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300" y="5100944"/>
            <a:ext cx="1198288" cy="119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Shape 1466" descr="Image result for team ic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725" y="5100944"/>
            <a:ext cx="1198288" cy="119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5874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Shape 1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635" y="5524200"/>
            <a:ext cx="1593554" cy="159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Shape 1473"/>
          <p:cNvSpPr/>
          <p:nvPr/>
        </p:nvSpPr>
        <p:spPr>
          <a:xfrm>
            <a:off x="4193466" y="4948011"/>
            <a:ext cx="1593600" cy="15936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4" name="Shape 1474"/>
          <p:cNvSpPr/>
          <p:nvPr/>
        </p:nvSpPr>
        <p:spPr>
          <a:xfrm>
            <a:off x="4193339" y="6894766"/>
            <a:ext cx="1593600" cy="159360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5" name="Shape 1475"/>
          <p:cNvSpPr/>
          <p:nvPr/>
        </p:nvSpPr>
        <p:spPr>
          <a:xfrm>
            <a:off x="4193371" y="3001298"/>
            <a:ext cx="1593600" cy="15936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6" name="Shape 1476" descr="Image result for tools icon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600" y="5228191"/>
            <a:ext cx="1033376" cy="103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Shape 1477" descr="Image result for tools icon"/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600" y="3281468"/>
            <a:ext cx="1033376" cy="103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Shape 1478" descr="Image result for tools icon"/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600" y="7174952"/>
            <a:ext cx="1033376" cy="103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Shape 1479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 err="1"/>
              <a:t>InSpec</a:t>
            </a:r>
            <a:endParaRPr lang="en-US" sz="5300" dirty="0"/>
          </a:p>
        </p:txBody>
      </p:sp>
      <p:sp>
        <p:nvSpPr>
          <p:cNvPr id="1480" name="Shape 1480"/>
          <p:cNvSpPr txBox="1">
            <a:spLocks noGrp="1"/>
          </p:cNvSpPr>
          <p:nvPr>
            <p:ph type="body" idx="1"/>
          </p:nvPr>
        </p:nvSpPr>
        <p:spPr>
          <a:xfrm>
            <a:off x="677336" y="2167469"/>
            <a:ext cx="6069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2"/>
                </a:solidFill>
              </a:rPr>
              <a:t>Each team uses separate tools</a:t>
            </a:r>
          </a:p>
        </p:txBody>
      </p:sp>
      <p:sp>
        <p:nvSpPr>
          <p:cNvPr id="1481" name="Shape 1481"/>
          <p:cNvSpPr/>
          <p:nvPr/>
        </p:nvSpPr>
        <p:spPr>
          <a:xfrm>
            <a:off x="1637044" y="4948011"/>
            <a:ext cx="1593600" cy="15936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1715265" y="5256773"/>
            <a:ext cx="1437333" cy="3962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</a:p>
        </p:txBody>
      </p:sp>
      <p:pic>
        <p:nvPicPr>
          <p:cNvPr id="1483" name="Shape 1483" descr="Image result for team icon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304" y="5573187"/>
            <a:ext cx="855218" cy="85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Shape 1484"/>
          <p:cNvSpPr/>
          <p:nvPr/>
        </p:nvSpPr>
        <p:spPr>
          <a:xfrm>
            <a:off x="1636918" y="6894766"/>
            <a:ext cx="1593598" cy="159360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Shape 1485"/>
          <p:cNvSpPr txBox="1"/>
          <p:nvPr/>
        </p:nvSpPr>
        <p:spPr>
          <a:xfrm>
            <a:off x="1715139" y="7203530"/>
            <a:ext cx="1437333" cy="3962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DEVOPS</a:t>
            </a:r>
          </a:p>
        </p:txBody>
      </p:sp>
      <p:pic>
        <p:nvPicPr>
          <p:cNvPr id="1486" name="Shape 1486" descr="Image result for team icon"/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177" y="7519941"/>
            <a:ext cx="855218" cy="85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Shape 1487"/>
          <p:cNvSpPr/>
          <p:nvPr/>
        </p:nvSpPr>
        <p:spPr>
          <a:xfrm>
            <a:off x="1636948" y="3001298"/>
            <a:ext cx="1593600" cy="15936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8" name="Shape 1488"/>
          <p:cNvSpPr txBox="1"/>
          <p:nvPr/>
        </p:nvSpPr>
        <p:spPr>
          <a:xfrm>
            <a:off x="1715170" y="3310061"/>
            <a:ext cx="1437333" cy="3962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COMPLIANCE</a:t>
            </a:r>
          </a:p>
        </p:txBody>
      </p:sp>
      <p:pic>
        <p:nvPicPr>
          <p:cNvPr id="1489" name="Shape 1489" descr="Image result for team icon"/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208" y="3626475"/>
            <a:ext cx="855218" cy="85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0" name="Shape 1490"/>
          <p:cNvCxnSpPr/>
          <p:nvPr/>
        </p:nvCxnSpPr>
        <p:spPr>
          <a:xfrm>
            <a:off x="3230689" y="3798123"/>
            <a:ext cx="38613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1" name="Shape 1491"/>
          <p:cNvCxnSpPr/>
          <p:nvPr/>
        </p:nvCxnSpPr>
        <p:spPr>
          <a:xfrm>
            <a:off x="3230689" y="5744857"/>
            <a:ext cx="386133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2" name="Shape 1492"/>
          <p:cNvCxnSpPr/>
          <p:nvPr/>
        </p:nvCxnSpPr>
        <p:spPr>
          <a:xfrm>
            <a:off x="3230689" y="7691568"/>
            <a:ext cx="386133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3" name="Shape 1493"/>
          <p:cNvSpPr/>
          <p:nvPr/>
        </p:nvSpPr>
        <p:spPr>
          <a:xfrm>
            <a:off x="11687732" y="5375332"/>
            <a:ext cx="1891200" cy="1891200"/>
          </a:xfrm>
          <a:prstGeom prst="ellipse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8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4" name="Shape 1494"/>
          <p:cNvSpPr txBox="1">
            <a:spLocks noGrp="1"/>
          </p:cNvSpPr>
          <p:nvPr>
            <p:ph type="body" idx="1"/>
          </p:nvPr>
        </p:nvSpPr>
        <p:spPr>
          <a:xfrm>
            <a:off x="9472800" y="2167469"/>
            <a:ext cx="6069333" cy="7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2"/>
                </a:solidFill>
              </a:rPr>
              <a:t>Unified language</a:t>
            </a:r>
          </a:p>
        </p:txBody>
      </p:sp>
      <p:grpSp>
        <p:nvGrpSpPr>
          <p:cNvPr id="1495" name="Shape 1495"/>
          <p:cNvGrpSpPr/>
          <p:nvPr/>
        </p:nvGrpSpPr>
        <p:grpSpPr>
          <a:xfrm>
            <a:off x="9563756" y="7165766"/>
            <a:ext cx="6139250" cy="1593600"/>
            <a:chOff x="5074812" y="4030743"/>
            <a:chExt cx="3453328" cy="896400"/>
          </a:xfrm>
        </p:grpSpPr>
        <p:grpSp>
          <p:nvGrpSpPr>
            <p:cNvPr id="1496" name="Shape 1496"/>
            <p:cNvGrpSpPr/>
            <p:nvPr/>
          </p:nvGrpSpPr>
          <p:grpSpPr>
            <a:xfrm>
              <a:off x="5074812" y="4030743"/>
              <a:ext cx="896400" cy="896400"/>
              <a:chOff x="5563487" y="2859456"/>
              <a:chExt cx="896400" cy="896400"/>
            </a:xfrm>
          </p:grpSpPr>
          <p:sp>
            <p:nvSpPr>
              <p:cNvPr id="1497" name="Shape 1497"/>
              <p:cNvSpPr/>
              <p:nvPr/>
            </p:nvSpPr>
            <p:spPr>
              <a:xfrm>
                <a:off x="5563487" y="2859456"/>
                <a:ext cx="896400" cy="896400"/>
              </a:xfrm>
              <a:prstGeom prst="ellipse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625513" fontAlgn="auto">
                  <a:spcBef>
                    <a:spcPts val="0"/>
                  </a:spcBef>
                  <a:spcAft>
                    <a:spcPts val="0"/>
                  </a:spcAft>
                </a:pPr>
                <a:endParaRPr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98" name="Shape 1498"/>
              <p:cNvSpPr txBox="1"/>
              <p:nvPr/>
            </p:nvSpPr>
            <p:spPr>
              <a:xfrm>
                <a:off x="5607486" y="3033135"/>
                <a:ext cx="808500" cy="22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62551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SECURITY</a:t>
                </a:r>
              </a:p>
            </p:txBody>
          </p:sp>
          <p:pic>
            <p:nvPicPr>
              <p:cNvPr id="1499" name="Shape 1499" descr="Image result for team icon"/>
              <p:cNvPicPr preferRelativeResize="0"/>
              <p:nvPr/>
            </p:nvPicPr>
            <p:blipFill>
              <a:blip r:embed="rId7" cstate="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71196" y="3211117"/>
                <a:ext cx="481060" cy="481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Shape 1500"/>
            <p:cNvGrpSpPr/>
            <p:nvPr/>
          </p:nvGrpSpPr>
          <p:grpSpPr>
            <a:xfrm>
              <a:off x="7631740" y="4030743"/>
              <a:ext cx="896400" cy="896400"/>
              <a:chOff x="5563415" y="4030706"/>
              <a:chExt cx="896400" cy="896400"/>
            </a:xfrm>
          </p:grpSpPr>
          <p:sp>
            <p:nvSpPr>
              <p:cNvPr id="1501" name="Shape 1501"/>
              <p:cNvSpPr/>
              <p:nvPr/>
            </p:nvSpPr>
            <p:spPr>
              <a:xfrm>
                <a:off x="5563415" y="4030706"/>
                <a:ext cx="896400" cy="896400"/>
              </a:xfrm>
              <a:prstGeom prst="ellipse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625513" fontAlgn="auto">
                  <a:spcBef>
                    <a:spcPts val="0"/>
                  </a:spcBef>
                  <a:spcAft>
                    <a:spcPts val="0"/>
                  </a:spcAft>
                </a:pPr>
                <a:endParaRPr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502" name="Shape 1502"/>
              <p:cNvSpPr txBox="1"/>
              <p:nvPr/>
            </p:nvSpPr>
            <p:spPr>
              <a:xfrm>
                <a:off x="5607415" y="4204385"/>
                <a:ext cx="808500" cy="22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62551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DEVOPS</a:t>
                </a:r>
              </a:p>
            </p:txBody>
          </p:sp>
          <p:pic>
            <p:nvPicPr>
              <p:cNvPr id="1503" name="Shape 1503" descr="Image result for team icon"/>
              <p:cNvPicPr preferRelativeResize="0"/>
              <p:nvPr/>
            </p:nvPicPr>
            <p:blipFill>
              <a:blip r:embed="rId8" cstate="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71124" y="4382367"/>
                <a:ext cx="481060" cy="481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4" name="Shape 1504"/>
          <p:cNvGrpSpPr/>
          <p:nvPr/>
        </p:nvGrpSpPr>
        <p:grpSpPr>
          <a:xfrm>
            <a:off x="11836580" y="3001298"/>
            <a:ext cx="1593600" cy="1593600"/>
            <a:chOff x="5563433" y="1688230"/>
            <a:chExt cx="896400" cy="896400"/>
          </a:xfrm>
        </p:grpSpPr>
        <p:sp>
          <p:nvSpPr>
            <p:cNvPr id="1505" name="Shape 1505"/>
            <p:cNvSpPr/>
            <p:nvPr/>
          </p:nvSpPr>
          <p:spPr>
            <a:xfrm>
              <a:off x="5563433" y="1688230"/>
              <a:ext cx="896400" cy="8964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</a:pPr>
              <a:endParaRPr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06" name="Shape 1506"/>
            <p:cNvSpPr txBox="1"/>
            <p:nvPr/>
          </p:nvSpPr>
          <p:spPr>
            <a:xfrm>
              <a:off x="5607433" y="1861909"/>
              <a:ext cx="808500" cy="22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COMPLIANCE</a:t>
              </a:r>
            </a:p>
          </p:txBody>
        </p:sp>
        <p:pic>
          <p:nvPicPr>
            <p:cNvPr id="1507" name="Shape 1507" descr="Image result for team icon"/>
            <p:cNvPicPr preferRelativeResize="0"/>
            <p:nvPr/>
          </p:nvPicPr>
          <p:blipFill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1142" y="2039892"/>
              <a:ext cx="481060" cy="4810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8" name="Shape 1508"/>
          <p:cNvCxnSpPr>
            <a:stCxn id="1505" idx="4"/>
            <a:endCxn id="1493" idx="0"/>
          </p:cNvCxnSpPr>
          <p:nvPr/>
        </p:nvCxnSpPr>
        <p:spPr>
          <a:xfrm>
            <a:off x="12633380" y="4594900"/>
            <a:ext cx="0" cy="78026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9" name="Shape 1509"/>
          <p:cNvCxnSpPr>
            <a:stCxn id="1497" idx="7"/>
            <a:endCxn id="1493" idx="3"/>
          </p:cNvCxnSpPr>
          <p:nvPr/>
        </p:nvCxnSpPr>
        <p:spPr>
          <a:xfrm rot="10800000" flipH="1">
            <a:off x="10923980" y="6989543"/>
            <a:ext cx="1040532" cy="40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0" name="Shape 1510"/>
          <p:cNvCxnSpPr>
            <a:stCxn id="1501" idx="1"/>
            <a:endCxn id="1493" idx="5"/>
          </p:cNvCxnSpPr>
          <p:nvPr/>
        </p:nvCxnSpPr>
        <p:spPr>
          <a:xfrm rot="10800000">
            <a:off x="13301715" y="6989543"/>
            <a:ext cx="1041067" cy="409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1" name="Shape 1511"/>
          <p:cNvCxnSpPr/>
          <p:nvPr/>
        </p:nvCxnSpPr>
        <p:spPr>
          <a:xfrm>
            <a:off x="7945333" y="3458980"/>
            <a:ext cx="0" cy="44522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486192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 algn="ctr">
              <a:buClr>
                <a:schemeClr val="accent1"/>
              </a:buClr>
              <a:buSzPct val="25000"/>
            </a:pPr>
            <a:r>
              <a:rPr lang="en-US" sz="5300"/>
              <a:t>Continuous Workflow</a:t>
            </a:r>
          </a:p>
        </p:txBody>
      </p:sp>
      <p:grpSp>
        <p:nvGrpSpPr>
          <p:cNvPr id="1567" name="Shape 1567"/>
          <p:cNvGrpSpPr/>
          <p:nvPr/>
        </p:nvGrpSpPr>
        <p:grpSpPr>
          <a:xfrm>
            <a:off x="3094157" y="1532945"/>
            <a:ext cx="10067666" cy="7180612"/>
            <a:chOff x="2784741" y="1379649"/>
            <a:chExt cx="9060900" cy="6462551"/>
          </a:xfrm>
        </p:grpSpPr>
        <p:pic>
          <p:nvPicPr>
            <p:cNvPr id="1568" name="Shape 1568" descr="detect-correc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4741" y="1379649"/>
              <a:ext cx="9060900" cy="6462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9" name="Shape 1569"/>
            <p:cNvSpPr/>
            <p:nvPr/>
          </p:nvSpPr>
          <p:spPr>
            <a:xfrm>
              <a:off x="7978000" y="2887850"/>
              <a:ext cx="3486300" cy="3471300"/>
            </a:xfrm>
            <a:prstGeom prst="ellipse">
              <a:avLst/>
            </a:prstGeom>
            <a:solidFill>
              <a:srgbClr val="B4A7D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6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Correct</a:t>
              </a: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3052425" y="2887850"/>
              <a:ext cx="3486300" cy="3471300"/>
            </a:xfrm>
            <a:prstGeom prst="ellipse">
              <a:avLst/>
            </a:prstGeom>
            <a:solidFill>
              <a:srgbClr val="6BB2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6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Detect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1408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>
            <a:off x="8669868" y="649"/>
            <a:ext cx="7586133" cy="9142933"/>
          </a:xfrm>
          <a:prstGeom prst="rect">
            <a:avLst/>
          </a:prstGeom>
          <a:solidFill>
            <a:srgbClr val="435464"/>
          </a:solidFill>
          <a:ln>
            <a:noFill/>
          </a:ln>
        </p:spPr>
        <p:txBody>
          <a:bodyPr lIns="597541" tIns="2270712" rIns="121899" bIns="60928" anchor="t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18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8669868" y="2299350"/>
            <a:ext cx="7586133" cy="643198"/>
          </a:xfrm>
          <a:prstGeom prst="rect">
            <a:avLst/>
          </a:prstGeom>
          <a:noFill/>
          <a:ln>
            <a:noFill/>
          </a:ln>
        </p:spPr>
        <p:txBody>
          <a:bodyPr lIns="121899" tIns="121899" rIns="121899" bIns="121899" anchor="t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</a:pPr>
            <a:r>
              <a:rPr lang="en" sz="20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PART OF A PROCESS OF CONTINUOUS COMPLIANCE</a:t>
            </a:r>
          </a:p>
        </p:txBody>
      </p:sp>
      <p:grpSp>
        <p:nvGrpSpPr>
          <p:cNvPr id="916" name="Shape 916"/>
          <p:cNvGrpSpPr/>
          <p:nvPr/>
        </p:nvGrpSpPr>
        <p:grpSpPr>
          <a:xfrm>
            <a:off x="9018876" y="3346028"/>
            <a:ext cx="6888866" cy="907451"/>
            <a:chOff x="6136642" y="2357925"/>
            <a:chExt cx="8591989" cy="1131799"/>
          </a:xfrm>
        </p:grpSpPr>
        <p:pic>
          <p:nvPicPr>
            <p:cNvPr id="917" name="Shape 9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2436" y="2795067"/>
              <a:ext cx="700213" cy="694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Shape 9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45082" y="2800625"/>
              <a:ext cx="916947" cy="68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Shape 9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14459" y="2833968"/>
              <a:ext cx="939176" cy="655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Shape 9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06065" y="2789510"/>
              <a:ext cx="700213" cy="700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Shape 9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358709" y="2761725"/>
              <a:ext cx="928062" cy="72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Shape 922"/>
            <p:cNvSpPr/>
            <p:nvPr/>
          </p:nvSpPr>
          <p:spPr>
            <a:xfrm>
              <a:off x="7653117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9422493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11214100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2766745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6" name="Shape 926"/>
            <p:cNvSpPr txBox="1"/>
            <p:nvPr/>
          </p:nvSpPr>
          <p:spPr>
            <a:xfrm>
              <a:off x="6136642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</a:pPr>
              <a:r>
                <a:rPr lang="en" sz="16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Scan for Compliance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7797642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</a:pPr>
              <a:r>
                <a:rPr lang="en" sz="16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Build &amp; Test Locally</a:t>
              </a:r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9578128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</a:pPr>
              <a:r>
                <a:rPr lang="en" sz="16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Build &amp; Test CI/CD</a:t>
              </a:r>
            </a:p>
          </p:txBody>
        </p:sp>
        <p:sp>
          <p:nvSpPr>
            <p:cNvPr id="929" name="Shape 929"/>
            <p:cNvSpPr txBox="1"/>
            <p:nvPr/>
          </p:nvSpPr>
          <p:spPr>
            <a:xfrm>
              <a:off x="11250254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</a:pPr>
              <a:r>
                <a:rPr lang="en" sz="16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Remediate</a:t>
              </a:r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12916817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</a:pPr>
              <a:r>
                <a:rPr lang="en" sz="16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Verify</a:t>
              </a:r>
            </a:p>
          </p:txBody>
        </p:sp>
      </p:grpSp>
      <p:sp>
        <p:nvSpPr>
          <p:cNvPr id="931" name="Shape 931"/>
          <p:cNvSpPr txBox="1"/>
          <p:nvPr/>
        </p:nvSpPr>
        <p:spPr>
          <a:xfrm>
            <a:off x="8669868" y="4565078"/>
            <a:ext cx="7586133" cy="643198"/>
          </a:xfrm>
          <a:prstGeom prst="rect">
            <a:avLst/>
          </a:prstGeom>
          <a:noFill/>
          <a:ln>
            <a:noFill/>
          </a:ln>
        </p:spPr>
        <p:txBody>
          <a:bodyPr lIns="121899" tIns="121899" rIns="121899" bIns="121899" anchor="t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0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SIMPLE EXAMPLE OF AN INSPEC CIS RULE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9243518" cy="7386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" dirty="0"/>
              <a:t>InSpec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77333" y="2622711"/>
            <a:ext cx="7479467" cy="516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83784" lvl="2" indent="-383784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 dirty="0"/>
              <a:t>Translate </a:t>
            </a:r>
            <a:r>
              <a:rPr lang="en" sz="2600" b="1" dirty="0">
                <a:solidFill>
                  <a:schemeClr val="accent1"/>
                </a:solidFill>
              </a:rPr>
              <a:t>compliance</a:t>
            </a:r>
            <a:r>
              <a:rPr lang="en" sz="2600" dirty="0"/>
              <a:t> into Code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b="1" dirty="0">
                <a:solidFill>
                  <a:schemeClr val="accent1"/>
                </a:solidFill>
              </a:rPr>
              <a:t>Clearly</a:t>
            </a:r>
            <a:r>
              <a:rPr lang="en" sz="2600" dirty="0"/>
              <a:t> express statements of policy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dirty="0"/>
              <a:t>Move risk to build/test from </a:t>
            </a:r>
            <a:r>
              <a:rPr lang="en" sz="2600" b="1" dirty="0">
                <a:solidFill>
                  <a:schemeClr val="accent1"/>
                </a:solidFill>
              </a:rPr>
              <a:t>runtime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dirty="0"/>
              <a:t>Find issues </a:t>
            </a:r>
            <a:r>
              <a:rPr lang="en" sz="2600" b="1" dirty="0">
                <a:solidFill>
                  <a:schemeClr val="accent1"/>
                </a:solidFill>
              </a:rPr>
              <a:t>early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dirty="0"/>
              <a:t>Write code </a:t>
            </a:r>
            <a:r>
              <a:rPr lang="en" sz="2600" b="1" dirty="0">
                <a:solidFill>
                  <a:schemeClr val="accent1"/>
                </a:solidFill>
              </a:rPr>
              <a:t>quickly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dirty="0"/>
              <a:t>Run code </a:t>
            </a:r>
            <a:r>
              <a:rPr lang="en" sz="2600" b="1" dirty="0">
                <a:solidFill>
                  <a:schemeClr val="accent1"/>
                </a:solidFill>
              </a:rPr>
              <a:t>anywhere</a:t>
            </a:r>
          </a:p>
          <a:p>
            <a:pPr marL="383784" lvl="2" indent="-383784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2600" b="1" dirty="0">
                <a:solidFill>
                  <a:schemeClr val="accent1"/>
                </a:solidFill>
              </a:rPr>
              <a:t>Inspect</a:t>
            </a:r>
            <a:r>
              <a:rPr lang="en" sz="2600" dirty="0"/>
              <a:t> machines, data</a:t>
            </a:r>
            <a:r>
              <a:rPr lang="en-US" sz="2600" dirty="0"/>
              <a:t>,</a:t>
            </a:r>
            <a:r>
              <a:rPr lang="en" sz="2600" dirty="0"/>
              <a:t> and APIs</a:t>
            </a:r>
          </a:p>
        </p:txBody>
      </p:sp>
      <p:sp>
        <p:nvSpPr>
          <p:cNvPr id="934" name="Shape 934"/>
          <p:cNvSpPr txBox="1">
            <a:spLocks noGrp="1"/>
          </p:cNvSpPr>
          <p:nvPr>
            <p:ph type="body" idx="4294967295"/>
          </p:nvPr>
        </p:nvSpPr>
        <p:spPr>
          <a:xfrm>
            <a:off x="677334" y="1385603"/>
            <a:ext cx="4638944" cy="443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</a:pPr>
            <a:r>
              <a:rPr lang="en">
                <a:solidFill>
                  <a:schemeClr val="accent3"/>
                </a:solidFill>
              </a:rPr>
              <a:t>Turn security and compliance into code</a:t>
            </a:r>
          </a:p>
        </p:txBody>
      </p:sp>
      <p:sp>
        <p:nvSpPr>
          <p:cNvPr id="935" name="Shape 935"/>
          <p:cNvSpPr/>
          <p:nvPr/>
        </p:nvSpPr>
        <p:spPr>
          <a:xfrm>
            <a:off x="8669868" y="650"/>
            <a:ext cx="7586133" cy="1828149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txBody>
          <a:bodyPr lIns="121944" tIns="60972" rIns="121944" bIns="121899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8669868" y="1782751"/>
            <a:ext cx="7586133" cy="1219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44" tIns="60972" rIns="121944" bIns="121899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7" name="Shape 937" descr="white-inspec.png"/>
          <p:cNvPicPr preferRelativeResize="0"/>
          <p:nvPr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6932" y="557813"/>
            <a:ext cx="3024000" cy="74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8" name="Shape 938"/>
          <p:cNvGrpSpPr/>
          <p:nvPr/>
        </p:nvGrpSpPr>
        <p:grpSpPr>
          <a:xfrm>
            <a:off x="9159814" y="5559380"/>
            <a:ext cx="6606988" cy="3278000"/>
            <a:chOff x="5358431" y="1240625"/>
            <a:chExt cx="3716431" cy="1843875"/>
          </a:xfrm>
        </p:grpSpPr>
        <p:sp>
          <p:nvSpPr>
            <p:cNvPr id="939" name="Shape 939"/>
            <p:cNvSpPr/>
            <p:nvPr/>
          </p:nvSpPr>
          <p:spPr>
            <a:xfrm>
              <a:off x="5358462" y="1427900"/>
              <a:ext cx="3716400" cy="1656600"/>
            </a:xfrm>
            <a:prstGeom prst="roundRect">
              <a:avLst>
                <a:gd name="adj" fmla="val 2074"/>
              </a:avLst>
            </a:prstGeom>
            <a:solidFill>
              <a:srgbClr val="3E4346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control 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‘cis-1.4.1’</a:t>
              </a: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400" b="1" kern="0" dirty="0">
                  <a:solidFill>
                    <a:srgbClr val="FDB714"/>
                  </a:solidFill>
                  <a:latin typeface="Consolas"/>
                  <a:ea typeface="Consolas"/>
                  <a:cs typeface="Consolas"/>
                  <a:sym typeface="Consolas"/>
                </a:rPr>
                <a:t>do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title 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‘1.4.1 Enable SELinux in /etc/grub.conf’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desc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 ‘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	Do not disable SELinux and enforcing in your GRUB configuration. These are important security features that prevent attackers from escalating their access to your systems. For reference see …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‘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impact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 1.0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expect(grub_conf.param ‘selinux’).to_not eq 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‘0’</a:t>
              </a:r>
            </a:p>
            <a:p>
              <a:pPr indent="812721"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expect(grub_conf.param ‘enforcing’).to_not eq </a:t>
              </a:r>
              <a:r>
                <a:rPr lang="en" sz="14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‘0’</a:t>
              </a:r>
            </a:p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" sz="1400" b="1" kern="0" dirty="0">
                  <a:solidFill>
                    <a:srgbClr val="FDB714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5358431" y="1240625"/>
              <a:ext cx="3716400" cy="225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4E6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4363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6084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7805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625513" fontAlgn="auto">
                <a:spcBef>
                  <a:spcPts val="0"/>
                </a:spcBef>
                <a:spcAft>
                  <a:spcPts val="0"/>
                </a:spcAft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662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5" descr="InSpec_Regula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102" y="408854"/>
            <a:ext cx="10761804" cy="2638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7102" y="3464085"/>
            <a:ext cx="10761804" cy="4103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5300" kern="0" dirty="0" err="1">
                <a:solidFill>
                  <a:srgbClr val="435464"/>
                </a:solidFill>
                <a:latin typeface="Gill Sans Light"/>
                <a:ea typeface="Arial"/>
                <a:cs typeface="Gill Sans Light"/>
                <a:sym typeface="Arial"/>
              </a:rPr>
              <a:t>InSpec</a:t>
            </a:r>
            <a:r>
              <a:rPr lang="en-US" sz="5300" kern="0" dirty="0">
                <a:solidFill>
                  <a:srgbClr val="435464"/>
                </a:solidFill>
                <a:latin typeface="Gill Sans Light"/>
                <a:ea typeface="Arial"/>
                <a:cs typeface="Gill Sans Light"/>
                <a:sym typeface="Arial"/>
              </a:rPr>
              <a:t> is compliance as code – a human-readable language for automating the continuous testing and compliance auditing of your entire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38338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/>
          <p:nvPr/>
        </p:nvSpPr>
        <p:spPr>
          <a:xfrm>
            <a:off x="9909665" y="3673854"/>
            <a:ext cx="2493332" cy="34880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Shape 1303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 dirty="0"/>
              <a:t>Compliance as Code</a:t>
            </a:r>
          </a:p>
        </p:txBody>
      </p:sp>
      <p:sp>
        <p:nvSpPr>
          <p:cNvPr id="1304" name="Shape 1304"/>
          <p:cNvSpPr/>
          <p:nvPr/>
        </p:nvSpPr>
        <p:spPr>
          <a:xfrm>
            <a:off x="0" y="7569200"/>
            <a:ext cx="16256000" cy="1629333"/>
          </a:xfrm>
          <a:prstGeom prst="rect">
            <a:avLst/>
          </a:prstGeom>
          <a:solidFill>
            <a:srgbClr val="F18B21"/>
          </a:solidFill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32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6650533" y="1844482"/>
            <a:ext cx="8928000" cy="689600"/>
          </a:xfrm>
          <a:prstGeom prst="rect">
            <a:avLst/>
          </a:prstGeom>
          <a:noFill/>
          <a:ln>
            <a:noFill/>
          </a:ln>
        </p:spPr>
        <p:txBody>
          <a:bodyPr lIns="243799" tIns="121899" rIns="121899" bIns="121899" anchor="t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ROLE OF THE COMPLIANCE OFFICER</a:t>
            </a:r>
          </a:p>
        </p:txBody>
      </p:sp>
      <p:cxnSp>
        <p:nvCxnSpPr>
          <p:cNvPr id="1306" name="Shape 1306"/>
          <p:cNvCxnSpPr/>
          <p:nvPr/>
        </p:nvCxnSpPr>
        <p:spPr>
          <a:xfrm>
            <a:off x="6626990" y="2030924"/>
            <a:ext cx="0" cy="4464532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Shape 1307"/>
          <p:cNvSpPr/>
          <p:nvPr/>
        </p:nvSpPr>
        <p:spPr>
          <a:xfrm>
            <a:off x="557469" y="1844476"/>
            <a:ext cx="5641067" cy="689600"/>
          </a:xfrm>
          <a:prstGeom prst="rect">
            <a:avLst/>
          </a:prstGeom>
          <a:noFill/>
          <a:ln>
            <a:noFill/>
          </a:ln>
        </p:spPr>
        <p:txBody>
          <a:bodyPr lIns="243799" tIns="121899" rIns="121899" bIns="121899" anchor="t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ACCELERATED CYCLE</a:t>
            </a:r>
          </a:p>
        </p:txBody>
      </p:sp>
      <p:sp>
        <p:nvSpPr>
          <p:cNvPr id="1308" name="Shape 1308"/>
          <p:cNvSpPr/>
          <p:nvPr/>
        </p:nvSpPr>
        <p:spPr>
          <a:xfrm>
            <a:off x="2294932" y="2575967"/>
            <a:ext cx="2410667" cy="2410667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2351537" y="3356723"/>
            <a:ext cx="2292620" cy="8490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INFRASTRUCTURE </a:t>
            </a:r>
          </a:p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0" name="Shape 1310"/>
          <p:cNvSpPr/>
          <p:nvPr/>
        </p:nvSpPr>
        <p:spPr>
          <a:xfrm>
            <a:off x="1296372" y="4372262"/>
            <a:ext cx="2410667" cy="2410667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1735428" y="5153060"/>
            <a:ext cx="1532267" cy="8490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POLICY </a:t>
            </a:r>
          </a:p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2" name="Shape 1312"/>
          <p:cNvSpPr/>
          <p:nvPr/>
        </p:nvSpPr>
        <p:spPr>
          <a:xfrm>
            <a:off x="3290447" y="4372262"/>
            <a:ext cx="2410667" cy="2410667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3622228" y="5153060"/>
            <a:ext cx="1746667" cy="8490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PRACTICE </a:t>
            </a:r>
          </a:p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4" name="Shape 1314"/>
          <p:cNvSpPr/>
          <p:nvPr/>
        </p:nvSpPr>
        <p:spPr>
          <a:xfrm>
            <a:off x="1025910" y="3455480"/>
            <a:ext cx="1309867" cy="8490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Separate certification &amp; testing</a:t>
            </a:r>
          </a:p>
        </p:txBody>
      </p:sp>
      <p:sp>
        <p:nvSpPr>
          <p:cNvPr id="1315" name="Shape 1315"/>
          <p:cNvSpPr/>
          <p:nvPr/>
        </p:nvSpPr>
        <p:spPr>
          <a:xfrm>
            <a:off x="4587315" y="3455480"/>
            <a:ext cx="1697067" cy="8490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Common language for describing &amp; applying policy</a:t>
            </a:r>
          </a:p>
        </p:txBody>
      </p:sp>
      <p:sp>
        <p:nvSpPr>
          <p:cNvPr id="1316" name="Shape 1316"/>
          <p:cNvSpPr/>
          <p:nvPr/>
        </p:nvSpPr>
        <p:spPr>
          <a:xfrm>
            <a:off x="2253422" y="6764183"/>
            <a:ext cx="2493333" cy="530667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Compliance at velocity</a:t>
            </a:r>
          </a:p>
        </p:txBody>
      </p:sp>
      <p:sp>
        <p:nvSpPr>
          <p:cNvPr id="1317" name="Shape 1317"/>
          <p:cNvSpPr/>
          <p:nvPr/>
        </p:nvSpPr>
        <p:spPr>
          <a:xfrm>
            <a:off x="10904264" y="2667600"/>
            <a:ext cx="4674133" cy="512000"/>
          </a:xfrm>
          <a:prstGeom prst="homePlate">
            <a:avLst>
              <a:gd name="adj" fmla="val 50000"/>
            </a:avLst>
          </a:prstGeom>
          <a:solidFill>
            <a:srgbClr val="F18B21"/>
          </a:solidFill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algn="r"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Compliance at Velocity</a:t>
            </a:r>
          </a:p>
        </p:txBody>
      </p:sp>
      <p:sp>
        <p:nvSpPr>
          <p:cNvPr id="1318" name="Shape 1318"/>
          <p:cNvSpPr/>
          <p:nvPr/>
        </p:nvSpPr>
        <p:spPr>
          <a:xfrm flipH="1">
            <a:off x="6969514" y="2667600"/>
            <a:ext cx="4061333" cy="512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Manual Compliance</a:t>
            </a:r>
          </a:p>
        </p:txBody>
      </p:sp>
      <p:sp>
        <p:nvSpPr>
          <p:cNvPr id="1319" name="Shape 1319"/>
          <p:cNvSpPr/>
          <p:nvPr/>
        </p:nvSpPr>
        <p:spPr>
          <a:xfrm>
            <a:off x="7717028" y="3673854"/>
            <a:ext cx="1782400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Reactive engagement</a:t>
            </a:r>
          </a:p>
        </p:txBody>
      </p:sp>
      <p:sp>
        <p:nvSpPr>
          <p:cNvPr id="1320" name="Shape 1320"/>
          <p:cNvSpPr/>
          <p:nvPr/>
        </p:nvSpPr>
        <p:spPr>
          <a:xfrm>
            <a:off x="12965833" y="3673854"/>
            <a:ext cx="1746667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algn="r"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Proactive engagement</a:t>
            </a:r>
          </a:p>
        </p:txBody>
      </p:sp>
      <p:sp>
        <p:nvSpPr>
          <p:cNvPr id="1321" name="Shape 1321"/>
          <p:cNvSpPr/>
          <p:nvPr/>
        </p:nvSpPr>
        <p:spPr>
          <a:xfrm>
            <a:off x="7717029" y="4945540"/>
            <a:ext cx="2120533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Checking implementations by hand</a:t>
            </a:r>
          </a:p>
        </p:txBody>
      </p:sp>
      <p:sp>
        <p:nvSpPr>
          <p:cNvPr id="1322" name="Shape 1322"/>
          <p:cNvSpPr/>
          <p:nvPr/>
        </p:nvSpPr>
        <p:spPr>
          <a:xfrm>
            <a:off x="12380355" y="4945540"/>
            <a:ext cx="2332267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algn="r"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Expressing policy as testable code</a:t>
            </a:r>
          </a:p>
        </p:txBody>
      </p:sp>
      <p:sp>
        <p:nvSpPr>
          <p:cNvPr id="1323" name="Shape 1323"/>
          <p:cNvSpPr/>
          <p:nvPr/>
        </p:nvSpPr>
        <p:spPr>
          <a:xfrm>
            <a:off x="7717028" y="6280354"/>
            <a:ext cx="1931733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Short term compliance</a:t>
            </a:r>
          </a:p>
        </p:txBody>
      </p:sp>
      <p:sp>
        <p:nvSpPr>
          <p:cNvPr id="1324" name="Shape 1324"/>
          <p:cNvSpPr/>
          <p:nvPr/>
        </p:nvSpPr>
        <p:spPr>
          <a:xfrm>
            <a:off x="12301822" y="6280354"/>
            <a:ext cx="2410667" cy="348800"/>
          </a:xfrm>
          <a:prstGeom prst="rect">
            <a:avLst/>
          </a:prstGeom>
          <a:noFill/>
          <a:ln>
            <a:noFill/>
          </a:ln>
        </p:spPr>
        <p:txBody>
          <a:bodyPr lIns="121899" tIns="60928" rIns="121899" bIns="60928" anchor="ctr" anchorCtr="0">
            <a:noAutofit/>
          </a:bodyPr>
          <a:lstStyle/>
          <a:p>
            <a:pPr algn="r" defTabSz="1625513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Long term process improvement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7053652" y="3605322"/>
            <a:ext cx="485867" cy="485867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14712500" y="3605322"/>
            <a:ext cx="485867" cy="485867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7053652" y="4877007"/>
            <a:ext cx="485867" cy="485867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14712500" y="4877007"/>
            <a:ext cx="485867" cy="485867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9" name="Shape 1329"/>
          <p:cNvSpPr/>
          <p:nvPr/>
        </p:nvSpPr>
        <p:spPr>
          <a:xfrm>
            <a:off x="7053652" y="6211821"/>
            <a:ext cx="485867" cy="485867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14712500" y="6211821"/>
            <a:ext cx="485867" cy="485867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60928" rIns="0" bIns="60928" anchor="b" anchorCtr="0">
            <a:noAutofit/>
          </a:bodyPr>
          <a:lstStyle/>
          <a:p>
            <a:pPr algn="ctr" defTabSz="1625513" fontAlgn="auto"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9909665" y="4945540"/>
            <a:ext cx="2493332" cy="34880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9909665" y="6280354"/>
            <a:ext cx="2493332" cy="34880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Shape 1333"/>
          <p:cNvGrpSpPr/>
          <p:nvPr/>
        </p:nvGrpSpPr>
        <p:grpSpPr>
          <a:xfrm>
            <a:off x="677327" y="7813687"/>
            <a:ext cx="1141109" cy="1141221"/>
            <a:chOff x="380998" y="4393138"/>
            <a:chExt cx="632700" cy="632700"/>
          </a:xfrm>
        </p:grpSpPr>
        <p:sp>
          <p:nvSpPr>
            <p:cNvPr id="1334" name="Shape 1334"/>
            <p:cNvSpPr/>
            <p:nvPr/>
          </p:nvSpPr>
          <p:spPr>
            <a:xfrm>
              <a:off x="380998" y="4393138"/>
              <a:ext cx="632700" cy="632700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defTabSz="1625513" fontAlgn="auto">
                <a:spcBef>
                  <a:spcPts val="0"/>
                </a:spcBef>
                <a:spcAft>
                  <a:spcPts val="0"/>
                </a:spcAft>
              </a:pPr>
              <a:endParaRPr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335" name="Shape 1335" descr="Image result for lightbulb icon"/>
            <p:cNvPicPr preferRelativeResize="0"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437" y="4406800"/>
              <a:ext cx="593825" cy="593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6" name="Shape 1336"/>
          <p:cNvSpPr txBox="1"/>
          <p:nvPr/>
        </p:nvSpPr>
        <p:spPr>
          <a:xfrm>
            <a:off x="2253422" y="7930533"/>
            <a:ext cx="13505600" cy="906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One language, One workflow</a:t>
            </a:r>
          </a:p>
        </p:txBody>
      </p:sp>
    </p:spTree>
    <p:extLst>
      <p:ext uri="{BB962C8B-B14F-4D97-AF65-F5344CB8AC3E}">
        <p14:creationId xmlns:p14="http://schemas.microsoft.com/office/powerpoint/2010/main" val="27808151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SSH Control</a:t>
            </a:r>
            <a:endParaRPr lang="en-US" sz="5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7334" y="1856204"/>
            <a:ext cx="14898624" cy="5345954"/>
          </a:xfrm>
          <a:prstGeom prst="rect">
            <a:avLst/>
          </a:prstGeom>
        </p:spPr>
        <p:txBody>
          <a:bodyPr lIns="101591" tIns="50795" rIns="101591" bIns="50795"/>
          <a:lstStyle/>
          <a:p>
            <a:pPr algn="ctr"/>
            <a:r>
              <a:rPr lang="en-US" sz="7300" dirty="0"/>
              <a:t>SSH supports two different protocol versions. The original version, SSHv1, was subject to a number of security issues. Please use SSHv2 instead to avoid these.</a:t>
            </a:r>
          </a:p>
        </p:txBody>
      </p:sp>
    </p:spTree>
    <p:extLst>
      <p:ext uri="{BB962C8B-B14F-4D97-AF65-F5344CB8AC3E}">
        <p14:creationId xmlns:p14="http://schemas.microsoft.com/office/powerpoint/2010/main" val="3786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Mapping Compliance Document to </a:t>
            </a:r>
            <a:r>
              <a:rPr lang="en-US" sz="5300" dirty="0" err="1" smtClean="0"/>
              <a:t>InSpec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control </a:t>
            </a:r>
            <a:r>
              <a:rPr lang="en-US" sz="2600" dirty="0">
                <a:solidFill>
                  <a:srgbClr val="4E9A06"/>
                </a:solidFill>
                <a:latin typeface="Consolas"/>
                <a:cs typeface="Consolas"/>
              </a:rPr>
              <a:t>'ssh-6.2.1'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ro-RO" sz="2600" b="1" dirty="0">
              <a:solidFill>
                <a:srgbClr val="0000CF"/>
              </a:solidFill>
              <a:latin typeface="Consolas"/>
              <a:cs typeface="Consolas"/>
            </a:endParaRP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title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'Set SSH Protocol to 2'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ro-RO" sz="2600" dirty="0">
              <a:solidFill>
                <a:srgbClr val="4E9A06"/>
              </a:solidFill>
              <a:latin typeface="Consolas"/>
              <a:cs typeface="Consolas"/>
            </a:endParaRPr>
          </a:p>
          <a:p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     </a:t>
            </a:r>
          </a:p>
          <a:p>
            <a:r>
              <a:rPr lang="mr-IN" sz="2600" dirty="0">
                <a:solidFill>
                  <a:srgbClr val="4E9A06"/>
                </a:solidFill>
                <a:latin typeface="Consolas"/>
                <a:cs typeface="Consolas"/>
              </a:rPr>
              <a:t> </a:t>
            </a:r>
            <a:r>
              <a:rPr lang="en-US" sz="2600" dirty="0">
                <a:solidFill>
                  <a:srgbClr val="4E9A06"/>
                </a:solidFill>
                <a:latin typeface="Consolas"/>
                <a:cs typeface="Consolas"/>
              </a:rPr>
              <a:t> </a:t>
            </a:r>
            <a:endParaRPr lang="mr-IN" sz="2600" dirty="0">
              <a:solidFill>
                <a:srgbClr val="4E9A06"/>
              </a:solidFill>
              <a:latin typeface="Consolas"/>
              <a:cs typeface="Consolas"/>
            </a:endParaRPr>
          </a:p>
          <a:p>
            <a:endParaRPr lang="mr-IN" sz="2600" dirty="0"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</a:t>
            </a:r>
            <a:endParaRPr lang="en-US" sz="2600" b="1" dirty="0">
              <a:solidFill>
                <a:srgbClr val="204A87"/>
              </a:solidFill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 </a:t>
            </a:r>
            <a:endParaRPr lang="en-US" sz="26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2600" dirty="0">
                <a:latin typeface="Consolas"/>
                <a:cs typeface="Consolas"/>
              </a:rPr>
              <a:t> 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 </a:t>
            </a:r>
            <a:endParaRPr lang="mr-IN" sz="2600" b="1" dirty="0">
              <a:solidFill>
                <a:srgbClr val="204A87"/>
              </a:solidFill>
              <a:latin typeface="Consolas"/>
              <a:cs typeface="Consolas"/>
            </a:endParaRPr>
          </a:p>
          <a:p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9" name="Picture Placeholder 8" descr="CIS_CentOS_Linux_6_Benchmark_v1_1_0_pdf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3" r="-4073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556386" y="2116939"/>
            <a:ext cx="3686700" cy="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6384" y="2116940"/>
            <a:ext cx="3997344" cy="1200473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Mapping Compliance Document to </a:t>
            </a:r>
            <a:r>
              <a:rPr lang="en-US" sz="5300" dirty="0" err="1" smtClean="0"/>
              <a:t>InSpec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control </a:t>
            </a:r>
            <a:r>
              <a:rPr lang="en-US" sz="2600" dirty="0">
                <a:solidFill>
                  <a:srgbClr val="4E9A06"/>
                </a:solidFill>
                <a:latin typeface="Consolas"/>
                <a:cs typeface="Consolas"/>
              </a:rPr>
              <a:t>'ssh-6.2.1'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ro-RO" sz="2600" b="1" dirty="0">
              <a:solidFill>
                <a:srgbClr val="0000CF"/>
              </a:solidFill>
              <a:latin typeface="Consolas"/>
              <a:cs typeface="Consolas"/>
            </a:endParaRP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title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'Set SSH Protocol to 2'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desc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"</a:t>
            </a:r>
          </a:p>
          <a:p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    SSH supports two different ...</a:t>
            </a:r>
          </a:p>
          <a:p>
            <a:r>
              <a:rPr lang="mr-IN" sz="2600" dirty="0">
                <a:solidFill>
                  <a:srgbClr val="4E9A06"/>
                </a:solidFill>
                <a:latin typeface="Consolas"/>
                <a:cs typeface="Consolas"/>
              </a:rPr>
              <a:t>  "</a:t>
            </a:r>
          </a:p>
          <a:p>
            <a:endParaRPr lang="mr-IN" sz="2600" dirty="0"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600" b="1" dirty="0">
              <a:solidFill>
                <a:srgbClr val="204A87"/>
              </a:solidFill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6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2600" dirty="0">
                <a:latin typeface="Consolas"/>
                <a:cs typeface="Consolas"/>
              </a:rPr>
              <a:t> 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 </a:t>
            </a:r>
            <a:endParaRPr lang="mr-IN" sz="2600" b="1" dirty="0">
              <a:solidFill>
                <a:srgbClr val="204A87"/>
              </a:solidFill>
              <a:latin typeface="Consolas"/>
              <a:cs typeface="Consolas"/>
            </a:endParaRPr>
          </a:p>
          <a:p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9" name="Picture Placeholder 8" descr="CIS_CentOS_Linux_6_Benchmark_v1_1_0_pdf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3" r="-4073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580379" y="3194545"/>
            <a:ext cx="6199822" cy="1151879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6386" y="2116939"/>
            <a:ext cx="3686700" cy="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56384" y="2116940"/>
            <a:ext cx="3997344" cy="1200473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Mapping Compliance Document to </a:t>
            </a:r>
            <a:r>
              <a:rPr lang="en-US" sz="5300" dirty="0" err="1" smtClean="0"/>
              <a:t>InSpec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control </a:t>
            </a:r>
            <a:r>
              <a:rPr lang="en-US" sz="2600" dirty="0">
                <a:solidFill>
                  <a:srgbClr val="4E9A06"/>
                </a:solidFill>
                <a:latin typeface="Consolas"/>
                <a:cs typeface="Consolas"/>
              </a:rPr>
              <a:t>'ssh-6.2.1'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ro-RO" sz="2600" b="1" dirty="0">
              <a:solidFill>
                <a:srgbClr val="0000CF"/>
              </a:solidFill>
              <a:latin typeface="Consolas"/>
              <a:cs typeface="Consolas"/>
            </a:endParaRP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title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'Set SSH Protocol to 2'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desc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"</a:t>
            </a:r>
          </a:p>
          <a:p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    SSH supports two different ...</a:t>
            </a:r>
          </a:p>
          <a:p>
            <a:r>
              <a:rPr lang="mr-IN" sz="2600" dirty="0">
                <a:solidFill>
                  <a:srgbClr val="4E9A06"/>
                </a:solidFill>
                <a:latin typeface="Consolas"/>
                <a:cs typeface="Consolas"/>
              </a:rPr>
              <a:t>  "</a:t>
            </a:r>
          </a:p>
          <a:p>
            <a:endParaRPr lang="mr-IN" sz="2600" dirty="0"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describe </a:t>
            </a:r>
            <a:r>
              <a:rPr lang="en-US" sz="2600" dirty="0" err="1">
                <a:solidFill>
                  <a:srgbClr val="000000"/>
                </a:solidFill>
                <a:latin typeface="Consolas"/>
                <a:cs typeface="Consolas"/>
              </a:rPr>
              <a:t>sshd_config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sz="2600" dirty="0">
                <a:latin typeface="Consolas"/>
                <a:cs typeface="Consolas"/>
              </a:rPr>
              <a:t>  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its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600" b="1" dirty="0">
                <a:solidFill>
                  <a:srgbClr val="4E9A06"/>
                </a:solidFill>
                <a:latin typeface="Consolas"/>
                <a:cs typeface="Consolas"/>
              </a:rPr>
              <a:t>'Protocol'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) { should </a:t>
            </a:r>
            <a:r>
              <a:rPr lang="en-US" sz="2600" b="1" dirty="0" err="1">
                <a:solidFill>
                  <a:srgbClr val="000000"/>
                </a:solidFill>
                <a:latin typeface="Consolas"/>
                <a:cs typeface="Consolas"/>
              </a:rPr>
              <a:t>cmp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600" b="1" dirty="0">
                <a:solidFill>
                  <a:srgbClr val="4E9A06"/>
                </a:solidFill>
                <a:latin typeface="Consolas"/>
                <a:cs typeface="Consolas"/>
              </a:rPr>
              <a:t>'2'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) }</a:t>
            </a:r>
          </a:p>
          <a:p>
            <a:r>
              <a:rPr lang="mr-IN" sz="2600" dirty="0">
                <a:latin typeface="Consolas"/>
                <a:cs typeface="Consolas"/>
              </a:rPr>
              <a:t>  </a:t>
            </a:r>
            <a:r>
              <a:rPr lang="mr-IN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9" name="Picture Placeholder 8" descr="CIS_CentOS_Linux_6_Benchmark_v1_1_0_pdf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3" r="-4073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133407" y="5822797"/>
            <a:ext cx="4420326" cy="32056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80379" y="3194545"/>
            <a:ext cx="6199822" cy="1151879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6386" y="2116939"/>
            <a:ext cx="3686700" cy="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56384" y="2116940"/>
            <a:ext cx="3997344" cy="1200473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Mapping Compliance Document to </a:t>
            </a:r>
            <a:r>
              <a:rPr lang="en-US" sz="5300" dirty="0" err="1" smtClean="0"/>
              <a:t>InSpec</a:t>
            </a:r>
            <a:endParaRPr lang="en-US" sz="5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control </a:t>
            </a:r>
            <a:r>
              <a:rPr lang="en-US" sz="2600" dirty="0">
                <a:solidFill>
                  <a:srgbClr val="4E9A06"/>
                </a:solidFill>
                <a:latin typeface="Consolas"/>
                <a:cs typeface="Consolas"/>
              </a:rPr>
              <a:t>'ssh-6.2.1'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impact </a:t>
            </a:r>
            <a:r>
              <a:rPr lang="ro-RO" sz="2600" b="1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lang="ro-RO" sz="2600" b="1" dirty="0">
                <a:solidFill>
                  <a:srgbClr val="CE5C00"/>
                </a:solidFill>
                <a:latin typeface="Consolas"/>
                <a:cs typeface="Consolas"/>
              </a:rPr>
              <a:t>.</a:t>
            </a:r>
            <a:r>
              <a:rPr lang="ro-RO" sz="2600" b="1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title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'Set SSH Protocol to 2'</a:t>
            </a:r>
          </a:p>
          <a:p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ro-RO" sz="2600" dirty="0">
                <a:solidFill>
                  <a:srgbClr val="000000"/>
                </a:solidFill>
                <a:latin typeface="Consolas"/>
                <a:cs typeface="Consolas"/>
              </a:rPr>
              <a:t>desc </a:t>
            </a:r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"</a:t>
            </a:r>
          </a:p>
          <a:p>
            <a:r>
              <a:rPr lang="ro-RO" sz="2600" dirty="0">
                <a:solidFill>
                  <a:srgbClr val="4E9A06"/>
                </a:solidFill>
                <a:latin typeface="Consolas"/>
                <a:cs typeface="Consolas"/>
              </a:rPr>
              <a:t>    SSH supports two different ...</a:t>
            </a:r>
          </a:p>
          <a:p>
            <a:r>
              <a:rPr lang="mr-IN" sz="2600" dirty="0">
                <a:solidFill>
                  <a:srgbClr val="4E9A06"/>
                </a:solidFill>
                <a:latin typeface="Consolas"/>
                <a:cs typeface="Consolas"/>
              </a:rPr>
              <a:t>  "</a:t>
            </a:r>
          </a:p>
          <a:p>
            <a:endParaRPr lang="mr-IN" sz="2600" dirty="0">
              <a:latin typeface="Consolas"/>
              <a:cs typeface="Consolas"/>
            </a:endParaRPr>
          </a:p>
          <a:p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describe </a:t>
            </a:r>
            <a:r>
              <a:rPr lang="en-US" sz="2600" dirty="0" err="1">
                <a:solidFill>
                  <a:srgbClr val="000000"/>
                </a:solidFill>
                <a:latin typeface="Consolas"/>
                <a:cs typeface="Consolas"/>
              </a:rPr>
              <a:t>sshd_config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do</a:t>
            </a:r>
          </a:p>
          <a:p>
            <a:r>
              <a:rPr lang="en-US" sz="2600" dirty="0">
                <a:latin typeface="Consolas"/>
                <a:cs typeface="Consolas"/>
              </a:rPr>
              <a:t>    </a:t>
            </a:r>
            <a:r>
              <a:rPr lang="en-US" sz="2600" dirty="0">
                <a:solidFill>
                  <a:srgbClr val="000000"/>
                </a:solidFill>
                <a:latin typeface="Consolas"/>
                <a:cs typeface="Consolas"/>
              </a:rPr>
              <a:t>its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600" b="1" dirty="0">
                <a:solidFill>
                  <a:srgbClr val="4E9A06"/>
                </a:solidFill>
                <a:latin typeface="Consolas"/>
                <a:cs typeface="Consolas"/>
              </a:rPr>
              <a:t>'Protocol'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) { should </a:t>
            </a:r>
            <a:r>
              <a:rPr lang="en-US" sz="2600" b="1" dirty="0" err="1">
                <a:solidFill>
                  <a:srgbClr val="000000"/>
                </a:solidFill>
                <a:latin typeface="Consolas"/>
                <a:cs typeface="Consolas"/>
              </a:rPr>
              <a:t>cmp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600" b="1" dirty="0">
                <a:solidFill>
                  <a:srgbClr val="4E9A06"/>
                </a:solidFill>
                <a:latin typeface="Consolas"/>
                <a:cs typeface="Consolas"/>
              </a:rPr>
              <a:t>'2'</a:t>
            </a:r>
            <a:r>
              <a:rPr lang="en-US" sz="2600" b="1" dirty="0">
                <a:solidFill>
                  <a:srgbClr val="000000"/>
                </a:solidFill>
                <a:latin typeface="Consolas"/>
                <a:cs typeface="Consolas"/>
              </a:rPr>
              <a:t>) }</a:t>
            </a:r>
          </a:p>
          <a:p>
            <a:r>
              <a:rPr lang="mr-IN" sz="2600" dirty="0">
                <a:latin typeface="Consolas"/>
                <a:cs typeface="Consolas"/>
              </a:rPr>
              <a:t>  </a:t>
            </a:r>
            <a:r>
              <a:rPr lang="mr-IN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r>
              <a:rPr lang="en-US" sz="2600" b="1" dirty="0">
                <a:solidFill>
                  <a:srgbClr val="204A87"/>
                </a:solidFill>
                <a:latin typeface="Consolas"/>
                <a:cs typeface="Consolas"/>
              </a:rPr>
              <a:t>end</a:t>
            </a:r>
          </a:p>
          <a:p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9" name="Picture Placeholder 8" descr="CIS_CentOS_Linux_6_Benchmark_v1_1_0_pdf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3" r="-4073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33407" y="5822797"/>
            <a:ext cx="4420326" cy="32056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0379" y="3194545"/>
            <a:ext cx="6199822" cy="1151879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56386" y="2116939"/>
            <a:ext cx="3686700" cy="0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56384" y="2116940"/>
            <a:ext cx="3997344" cy="1200473"/>
          </a:xfrm>
          <a:prstGeom prst="straightConnector1">
            <a:avLst/>
          </a:prstGeom>
          <a:ln w="101600" cmpd="sng">
            <a:solidFill>
              <a:schemeClr val="accent4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title"/>
          </p:nvPr>
        </p:nvSpPr>
        <p:spPr>
          <a:xfrm>
            <a:off x="677336" y="609599"/>
            <a:ext cx="14901333" cy="738667"/>
          </a:xfrm>
          <a:prstGeom prst="rect">
            <a:avLst/>
          </a:prstGeom>
          <a:noFill/>
          <a:ln>
            <a:noFill/>
          </a:ln>
        </p:spPr>
        <p:txBody>
          <a:bodyPr lIns="121811" tIns="121811" rIns="121811" bIns="121811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5300"/>
              <a:t>Differences in verifying compliance policy</a:t>
            </a:r>
          </a:p>
        </p:txBody>
      </p:sp>
      <p:sp>
        <p:nvSpPr>
          <p:cNvPr id="1343" name="Shape 1343"/>
          <p:cNvSpPr/>
          <p:nvPr/>
        </p:nvSpPr>
        <p:spPr>
          <a:xfrm>
            <a:off x="687518" y="4463158"/>
            <a:ext cx="5391466" cy="1561066"/>
          </a:xfrm>
          <a:prstGeom prst="roundRect">
            <a:avLst>
              <a:gd name="adj" fmla="val 5320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grep "^Protocol" /etc/ssh/sshd_config | sed 's/Protocol //'</a:t>
            </a:r>
          </a:p>
          <a:p>
            <a:pPr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687469" y="4164489"/>
            <a:ext cx="5391467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826026" y="4266340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1131980" y="4266340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1437939" y="4266340"/>
            <a:ext cx="196798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687467" y="1777511"/>
            <a:ext cx="14891200" cy="1734400"/>
          </a:xfrm>
          <a:prstGeom prst="rect">
            <a:avLst/>
          </a:prstGeom>
          <a:noFill/>
          <a:ln>
            <a:noFill/>
          </a:ln>
        </p:spPr>
        <p:txBody>
          <a:bodyPr lIns="0" tIns="121899" rIns="121899" bIns="121899" anchor="t" anchorCtr="0">
            <a:noAutofit/>
          </a:bodyPr>
          <a:lstStyle/>
          <a:p>
            <a:pPr indent="-124165"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111"/>
            </a:pPr>
            <a:r>
              <a:rPr lang="en-US" sz="32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</a:p>
          <a:p>
            <a:pPr indent="-124165" defTabSz="1625513" fontAlgn="auto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SSH supports two different protocol versions. The original version, SSHv1, was subject to a number of security issues. Please use SSHv2 instead to avoid these.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77389" y="7098788"/>
            <a:ext cx="5391467" cy="1561067"/>
          </a:xfrm>
          <a:prstGeom prst="roundRect">
            <a:avLst>
              <a:gd name="adj" fmla="val 6414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describe sshd_config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its(</a:t>
            </a:r>
            <a:r>
              <a:rPr lang="en-US" sz="20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'Protocol'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eq </a:t>
            </a:r>
            <a:r>
              <a:rPr lang="en-US" sz="2000" b="1" kern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62551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77337" y="6800119"/>
            <a:ext cx="5391466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815892" y="6901972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1121847" y="6901972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1427805" y="6901972"/>
            <a:ext cx="196798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6933867" y="4485988"/>
            <a:ext cx="8644800" cy="4173867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'ssh-1234'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impact </a:t>
            </a:r>
            <a:r>
              <a:rPr lang="en-US" sz="20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title </a:t>
            </a: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'Server: Set protocol version to SSHv2'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Set the SSH protocol version to 2. Don't use legacy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insecure SSHv1 connections anymore...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b="1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</a:t>
            </a:r>
            <a:r>
              <a:rPr lang="en-US" sz="20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sshd_config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its(</a:t>
            </a:r>
            <a:r>
              <a:rPr lang="en-US" sz="20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'Protocol'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</a:t>
            </a:r>
            <a:r>
              <a:rPr lang="en-US" sz="20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625513" fontAlgn="auto">
              <a:spcBef>
                <a:spcPts val="0"/>
              </a:spcBef>
              <a:spcAft>
                <a:spcPts val="0"/>
              </a:spcAft>
            </a:pPr>
            <a:endParaRPr sz="2000" b="1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6933778" y="4187319"/>
            <a:ext cx="8644800" cy="40053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7072336" y="4289172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7378292" y="4289172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7684247" y="4289172"/>
            <a:ext cx="196800" cy="196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62517" tIns="162517" rIns="162517" bIns="162517" anchor="t" anchorCtr="0">
            <a:noAutofit/>
          </a:bodyPr>
          <a:lstStyle/>
          <a:p>
            <a:pPr defTabSz="16255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3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677336" y="3722352"/>
            <a:ext cx="5333333" cy="400533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SCRIPTING TOOLS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677336" y="6361241"/>
            <a:ext cx="5333333" cy="400533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COMPLIANCE LANGUAGE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6933868" y="3717087"/>
            <a:ext cx="5333333" cy="400533"/>
          </a:xfrm>
          <a:prstGeom prst="rect">
            <a:avLst/>
          </a:prstGeom>
          <a:noFill/>
          <a:ln>
            <a:noFill/>
          </a:ln>
        </p:spPr>
        <p:txBody>
          <a:bodyPr lIns="162517" tIns="162517" rIns="162517" bIns="162517" anchor="ctr" anchorCtr="0">
            <a:noAutofit/>
          </a:bodyPr>
          <a:lstStyle/>
          <a:p>
            <a:pPr defTabSz="16255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COMPLIANCE LANGUAGE</a:t>
            </a:r>
          </a:p>
        </p:txBody>
      </p:sp>
    </p:spTree>
    <p:extLst>
      <p:ext uri="{BB962C8B-B14F-4D97-AF65-F5344CB8AC3E}">
        <p14:creationId xmlns:p14="http://schemas.microsoft.com/office/powerpoint/2010/main" val="11886186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3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5.xml><?xml version="1.0" encoding="utf-8"?>
<a:theme xmlns:a="http://schemas.openxmlformats.org/drawingml/2006/main" name="1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6.xml><?xml version="1.0" encoding="utf-8"?>
<a:theme xmlns:a="http://schemas.openxmlformats.org/drawingml/2006/main" name="2_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7.xml><?xml version="1.0" encoding="utf-8"?>
<a:theme xmlns:a="http://schemas.openxmlformats.org/drawingml/2006/main" name="2_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8.xml><?xml version="1.0" encoding="utf-8"?>
<a:theme xmlns:a="http://schemas.openxmlformats.org/drawingml/2006/main" name="3_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1963</TotalTime>
  <Words>838</Words>
  <Application>Microsoft Macintosh PowerPoint</Application>
  <PresentationFormat>Custom</PresentationFormat>
  <Paragraphs>203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Base</vt:lpstr>
      <vt:lpstr>Interaction</vt:lpstr>
      <vt:lpstr>3_Chef template 2017</vt:lpstr>
      <vt:lpstr>1_Base</vt:lpstr>
      <vt:lpstr>1_Interaction</vt:lpstr>
      <vt:lpstr>2_Base</vt:lpstr>
      <vt:lpstr>2_Interaction</vt:lpstr>
      <vt:lpstr>3_Base</vt:lpstr>
      <vt:lpstr>InSpec</vt:lpstr>
      <vt:lpstr>PowerPoint Presentation</vt:lpstr>
      <vt:lpstr>Compliance as Code</vt:lpstr>
      <vt:lpstr>SSH Control</vt:lpstr>
      <vt:lpstr>Mapping Compliance Document to InSpec</vt:lpstr>
      <vt:lpstr>Mapping Compliance Document to InSpec</vt:lpstr>
      <vt:lpstr>Mapping Compliance Document to InSpec</vt:lpstr>
      <vt:lpstr>Mapping Compliance Document to InSpec</vt:lpstr>
      <vt:lpstr>Differences in verifying compliance policy</vt:lpstr>
      <vt:lpstr>InSpec</vt:lpstr>
      <vt:lpstr>InSpec</vt:lpstr>
      <vt:lpstr>Different ways to run InSpec</vt:lpstr>
      <vt:lpstr>InSpec</vt:lpstr>
      <vt:lpstr>InSpec</vt:lpstr>
      <vt:lpstr>InSpec</vt:lpstr>
      <vt:lpstr>Continuous Workflow</vt:lpstr>
      <vt:lpstr>InSpec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273</cp:revision>
  <cp:lastPrinted>2017-01-25T22:54:33Z</cp:lastPrinted>
  <dcterms:created xsi:type="dcterms:W3CDTF">2015-11-10T15:58:30Z</dcterms:created>
  <dcterms:modified xsi:type="dcterms:W3CDTF">2017-01-26T17:49:36Z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