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0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  <p:sldMasterId id="2147483870" r:id="rId7"/>
    <p:sldMasterId id="2147483885" r:id="rId8"/>
    <p:sldMasterId id="2147483918" r:id="rId9"/>
    <p:sldMasterId id="2147483938" r:id="rId10"/>
    <p:sldMasterId id="2147483951" r:id="rId11"/>
    <p:sldMasterId id="2147483968" r:id="rId12"/>
    <p:sldMasterId id="2147483983" r:id="rId13"/>
    <p:sldMasterId id="2147484026" r:id="rId14"/>
    <p:sldMasterId id="2147484038" r:id="rId15"/>
    <p:sldMasterId id="2147484056" r:id="rId16"/>
  </p:sldMasterIdLst>
  <p:notesMasterIdLst>
    <p:notesMasterId r:id="rId47"/>
  </p:notesMasterIdLst>
  <p:handoutMasterIdLst>
    <p:handoutMasterId r:id="rId48"/>
  </p:handoutMasterIdLst>
  <p:sldIdLst>
    <p:sldId id="365" r:id="rId17"/>
    <p:sldId id="366" r:id="rId18"/>
    <p:sldId id="367" r:id="rId19"/>
    <p:sldId id="368" r:id="rId20"/>
    <p:sldId id="369" r:id="rId21"/>
    <p:sldId id="370" r:id="rId22"/>
    <p:sldId id="373" r:id="rId23"/>
    <p:sldId id="374" r:id="rId24"/>
    <p:sldId id="371" r:id="rId25"/>
    <p:sldId id="372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5" r:id="rId35"/>
    <p:sldId id="384" r:id="rId36"/>
    <p:sldId id="383" r:id="rId37"/>
    <p:sldId id="388" r:id="rId38"/>
    <p:sldId id="386" r:id="rId39"/>
    <p:sldId id="389" r:id="rId40"/>
    <p:sldId id="390" r:id="rId41"/>
    <p:sldId id="387" r:id="rId42"/>
    <p:sldId id="391" r:id="rId43"/>
    <p:sldId id="398" r:id="rId44"/>
    <p:sldId id="397" r:id="rId45"/>
    <p:sldId id="399" r:id="rId46"/>
  </p:sldIdLst>
  <p:sldSz cx="16256000" cy="9144000"/>
  <p:notesSz cx="6858000" cy="9144000"/>
  <p:defaultTextStyle>
    <a:defPPr>
      <a:defRPr lang="en-US"/>
    </a:defPPr>
    <a:lvl1pPr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7899" indent="-150784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387" indent="-303157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6875" indent="-455530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361" indent="-607899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7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96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80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923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Paroff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93529" autoAdjust="0"/>
  </p:normalViewPr>
  <p:slideViewPr>
    <p:cSldViewPr snapToGrid="0">
      <p:cViewPr varScale="1">
        <p:scale>
          <a:sx n="74" d="100"/>
          <a:sy n="74" d="100"/>
        </p:scale>
        <p:origin x="-112" y="-29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16" y="407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9.xml"/><Relationship Id="rId14" Type="http://schemas.openxmlformats.org/officeDocument/2006/relationships/slideMaster" Target="slideMasters/slideMaster10.xml"/><Relationship Id="rId15" Type="http://schemas.openxmlformats.org/officeDocument/2006/relationships/slideMaster" Target="slideMasters/slideMaster11.xml"/><Relationship Id="rId16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Relationship Id="rId46" Type="http://schemas.openxmlformats.org/officeDocument/2006/relationships/slide" Target="slides/slide30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387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23" indent="-1396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481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819" indent="-195225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000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238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We will be focused on Integration Testing for now</a:t>
            </a:r>
            <a:endParaRPr dirty="0"/>
          </a:p>
        </p:txBody>
      </p:sp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We will be focused on Integration </a:t>
            </a:r>
            <a:r>
              <a:rPr lang="en-US" smtClean="0"/>
              <a:t>Testing for now</a:t>
            </a:r>
            <a:endParaRPr dirty="0"/>
          </a:p>
        </p:txBody>
      </p:sp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6172198" y="8685213"/>
            <a:ext cx="6843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ct val="25000"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 sz="9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screen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runner = </a:t>
            </a:r>
            <a:r>
              <a:rPr lang="en-US" dirty="0" err="1" smtClean="0"/>
              <a:t>ChefSpec</a:t>
            </a:r>
            <a:r>
              <a:rPr lang="en-US" dirty="0" smtClean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(:platform =&gt; 'centos', :version =&gt; '6.8')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exec </a:t>
            </a:r>
            <a:r>
              <a:rPr lang="en-US" dirty="0" err="1" smtClean="0"/>
              <a:t>ssh</a:t>
            </a:r>
            <a:r>
              <a:rPr lang="en-US" dirty="0" smtClean="0"/>
              <a:t> -t </a:t>
            </a:r>
            <a:r>
              <a:rPr lang="en-US" dirty="0" err="1" smtClean="0"/>
              <a:t>docker</a:t>
            </a:r>
            <a:r>
              <a:rPr lang="en-US" dirty="0" smtClean="0"/>
              <a:t>://65280217fe65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4.emf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5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0.gif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7.gi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8.gif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9.gif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6.gif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0.gif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1.gif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2.gif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3.gif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emf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emf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emf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.pn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6.gif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emf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emf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6.gif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3.gif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gi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gi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gi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8.gi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gif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0.gi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gif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gi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gi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6.gi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gif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7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7.gif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8.gif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9.gif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6.gi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0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1.gif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2.gif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3.gif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emf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49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39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23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9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00377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6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48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39" bIns="91439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7" y="3538307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8925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8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4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324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4" y="1348278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8" y="2775888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4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1430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8"/>
            <a:ext cx="14934888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6" y="2775888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4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135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4" tIns="60956" rIns="121914" bIns="60956" anchor="ctr"/>
          <a:lstStyle/>
          <a:p>
            <a:pPr algn="ctr" defTabSz="1218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8" cy="6667827"/>
          </a:xfrm>
        </p:spPr>
        <p:txBody>
          <a:bodyPr lIns="91439" tIns="91439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4" y="1348278"/>
            <a:ext cx="7310968" cy="6662136"/>
          </a:xfrm>
        </p:spPr>
        <p:txBody>
          <a:bodyPr lIns="91439" tIns="91439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9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2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09897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76" y="1806576"/>
            <a:ext cx="5048250" cy="496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14948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19" tIns="121919" rIns="121919" bIns="121919" anchor="ctr"/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25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26"/>
            <a:ext cx="12319001" cy="852712"/>
          </a:xfrm>
        </p:spPr>
        <p:txBody>
          <a:bodyPr lIns="91439" tIns="91439" rIns="91439" bIns="91439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6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5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5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62581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2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19" tIns="121919" rIns="121919" bIns="121919" anchor="ctr"/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2" y="324725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0"/>
            <a:ext cx="12330113" cy="852712"/>
          </a:xfrm>
        </p:spPr>
        <p:txBody>
          <a:bodyPr lIns="91439" tIns="91439" rIns="91439" bIns="91439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5"/>
            <a:ext cx="12330113" cy="2544287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7761166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4630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4360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9247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81626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36897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05309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330545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7533264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53187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89483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41915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547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454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2662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0518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88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1226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145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5297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5999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49231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9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48818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77854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2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063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13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7417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514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/>
              <a:pPr marL="33860"/>
              <a:t>‹#›</a:t>
            </a:fld>
            <a:endParaRPr lang="en-US" sz="2100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/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3042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9533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94336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510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2381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92472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24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5172070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6" y="1896533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59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prstGeom prst="rect">
            <a:avLst/>
          </a:prstGeom>
          <a:solidFill>
            <a:schemeClr val="tx2"/>
          </a:solidFill>
        </p:spPr>
        <p:txBody>
          <a:bodyPr lIns="91425" tIns="45720" rIns="91439" bIns="4572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91439" tIns="45720" rIns="91439" bIns="45720"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5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365375" y="1916903"/>
            <a:ext cx="11525333" cy="30362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Font typeface="Cabin"/>
              <a:buNone/>
              <a:defRPr sz="5300" b="0" i="0" u="none" strike="noStrike" cap="none">
                <a:solidFill>
                  <a:srgbClr val="43546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15800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68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3160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68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4514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68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5868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68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74489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68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9254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68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106091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68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119634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68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365375" y="4941090"/>
            <a:ext cx="11525333" cy="12144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15800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3160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4514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5868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abin"/>
              <a:buNone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28382" marR="0" lvl="5" indent="158007" algn="l" rtl="0">
              <a:lnSpc>
                <a:spcPct val="100000"/>
              </a:lnSpc>
              <a:spcBef>
                <a:spcPts val="2489"/>
              </a:spcBef>
              <a:spcAft>
                <a:spcPts val="0"/>
              </a:spcAft>
              <a:buClr>
                <a:srgbClr val="535353"/>
              </a:buClr>
              <a:buSzPct val="80000"/>
              <a:buFont typeface="Cabin"/>
              <a:buChar char="•"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21827" marR="0" lvl="6" indent="135436" algn="l" rtl="0">
              <a:lnSpc>
                <a:spcPct val="100000"/>
              </a:lnSpc>
              <a:spcBef>
                <a:spcPts val="2489"/>
              </a:spcBef>
              <a:spcAft>
                <a:spcPts val="0"/>
              </a:spcAft>
              <a:buClr>
                <a:srgbClr val="535353"/>
              </a:buClr>
              <a:buSzPct val="80000"/>
              <a:buFont typeface="Cabin"/>
              <a:buChar char="•"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15273" marR="0" lvl="7" indent="112862" algn="l" rtl="0">
              <a:lnSpc>
                <a:spcPct val="100000"/>
              </a:lnSpc>
              <a:spcBef>
                <a:spcPts val="2489"/>
              </a:spcBef>
              <a:spcAft>
                <a:spcPts val="0"/>
              </a:spcAft>
              <a:buClr>
                <a:srgbClr val="535353"/>
              </a:buClr>
              <a:buSzPct val="80000"/>
              <a:buFont typeface="Cabin"/>
              <a:buChar char="•"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686142" marR="0" lvl="8" indent="158007" algn="l" rtl="0">
              <a:lnSpc>
                <a:spcPct val="100000"/>
              </a:lnSpc>
              <a:spcBef>
                <a:spcPts val="2489"/>
              </a:spcBef>
              <a:spcAft>
                <a:spcPts val="0"/>
              </a:spcAft>
              <a:buClr>
                <a:srgbClr val="535353"/>
              </a:buClr>
              <a:buSzPct val="80000"/>
              <a:buFont typeface="Cabin"/>
              <a:buChar char="•"/>
              <a:defRPr sz="3600" b="0" i="0" u="none" strike="noStrike" cap="non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968585" y="8691562"/>
            <a:ext cx="306667" cy="332267"/>
          </a:xfrm>
          <a:prstGeom prst="rect">
            <a:avLst/>
          </a:prstGeom>
          <a:noFill/>
          <a:ln>
            <a:noFill/>
          </a:ln>
        </p:spPr>
        <p:txBody>
          <a:bodyPr lIns="57144" tIns="57144" rIns="57144" bIns="57144" anchor="t" anchorCtr="0">
            <a:noAutofit/>
          </a:bodyPr>
          <a:lstStyle/>
          <a:p>
            <a:pPr algn="ctr" defTabSz="914234" fontAlgn="auto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</a:pPr>
            <a:fld id="{00000000-1234-1234-1234-123412341234}" type="slidenum">
              <a:rPr lang="en" sz="1600" kern="0" smtClean="0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pPr algn="ctr" defTabSz="914234" fontAlgn="auto"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</a:pPr>
              <a:t>‹#›</a:t>
            </a:fld>
            <a:endParaRPr lang="en" sz="1600" kern="0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30221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170560" y="3903159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Font typeface="Cabin"/>
              <a:buNone/>
              <a:defRPr sz="4800" b="1" i="0" u="none" strike="noStrike" cap="none">
                <a:solidFill>
                  <a:srgbClr val="43546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000"/>
            </a:lvl2pPr>
            <a:lvl3pPr lvl="2" indent="0" rtl="0">
              <a:spcBef>
                <a:spcPts val="0"/>
              </a:spcBef>
              <a:buFont typeface="Arial"/>
              <a:buNone/>
              <a:defRPr sz="2000"/>
            </a:lvl3pPr>
            <a:lvl4pPr lvl="3" indent="0" rtl="0">
              <a:spcBef>
                <a:spcPts val="0"/>
              </a:spcBef>
              <a:buFont typeface="Arial"/>
              <a:buNone/>
              <a:defRPr sz="2000"/>
            </a:lvl4pPr>
            <a:lvl5pPr lvl="4" indent="0" rtl="0">
              <a:spcBef>
                <a:spcPts val="0"/>
              </a:spcBef>
              <a:buFont typeface="Arial"/>
              <a:buNone/>
              <a:defRPr sz="2000"/>
            </a:lvl5pPr>
            <a:lvl6pPr lvl="5" indent="0" rtl="0">
              <a:spcBef>
                <a:spcPts val="0"/>
              </a:spcBef>
              <a:buFont typeface="Arial"/>
              <a:buNone/>
              <a:defRPr sz="2000"/>
            </a:lvl6pPr>
            <a:lvl7pPr lvl="6" indent="0" rtl="0">
              <a:spcBef>
                <a:spcPts val="0"/>
              </a:spcBef>
              <a:buFont typeface="Arial"/>
              <a:buNone/>
              <a:defRPr sz="2000"/>
            </a:lvl7pPr>
            <a:lvl8pPr lvl="7" indent="0" rtl="0">
              <a:spcBef>
                <a:spcPts val="0"/>
              </a:spcBef>
              <a:buFont typeface="Arial"/>
              <a:buNone/>
              <a:defRPr sz="2000"/>
            </a:lvl8pPr>
            <a:lvl9pPr lvl="8" indent="0" rtl="0">
              <a:spcBef>
                <a:spcPts val="0"/>
              </a:spcBef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562421" y="5052142"/>
            <a:ext cx="10972800" cy="5605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Font typeface="Arial"/>
              <a:buNone/>
              <a:defRPr sz="2700" b="0" i="0" u="none" strike="noStrike" cap="none">
                <a:solidFill>
                  <a:srgbClr val="43546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09461" marR="0" lvl="1" indent="-22576" algn="l" rtl="0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sz="27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218921" marR="0" lvl="2" indent="-22576" algn="l" rtl="0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sz="23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382" marR="0" lvl="3" indent="0" algn="l" rtl="0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sz="2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437842" marR="0" lvl="4" indent="0" algn="l" rtl="0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sz="2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303" marR="0" lvl="5" indent="-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6763" marR="0" lvl="6" indent="-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224" marR="0" lvl="7" indent="-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5685" marR="0" lvl="8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310" y="471339"/>
            <a:ext cx="2933333" cy="29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685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170560" y="3903159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Font typeface="Cabin"/>
              <a:buNone/>
              <a:defRPr sz="4800" b="1" i="0" u="none" strike="noStrike" cap="none">
                <a:solidFill>
                  <a:srgbClr val="43546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000"/>
            </a:lvl2pPr>
            <a:lvl3pPr lvl="2" indent="0" rtl="0">
              <a:spcBef>
                <a:spcPts val="0"/>
              </a:spcBef>
              <a:buFont typeface="Arial"/>
              <a:buNone/>
              <a:defRPr sz="2000"/>
            </a:lvl3pPr>
            <a:lvl4pPr lvl="3" indent="0" rtl="0">
              <a:spcBef>
                <a:spcPts val="0"/>
              </a:spcBef>
              <a:buFont typeface="Arial"/>
              <a:buNone/>
              <a:defRPr sz="2000"/>
            </a:lvl4pPr>
            <a:lvl5pPr lvl="4" indent="0" rtl="0">
              <a:spcBef>
                <a:spcPts val="0"/>
              </a:spcBef>
              <a:buFont typeface="Arial"/>
              <a:buNone/>
              <a:defRPr sz="2000"/>
            </a:lvl5pPr>
            <a:lvl6pPr lvl="5" indent="0" rtl="0">
              <a:spcBef>
                <a:spcPts val="0"/>
              </a:spcBef>
              <a:buFont typeface="Arial"/>
              <a:buNone/>
              <a:defRPr sz="2000"/>
            </a:lvl6pPr>
            <a:lvl7pPr lvl="6" indent="0" rtl="0">
              <a:spcBef>
                <a:spcPts val="0"/>
              </a:spcBef>
              <a:buFont typeface="Arial"/>
              <a:buNone/>
              <a:defRPr sz="2000"/>
            </a:lvl7pPr>
            <a:lvl8pPr lvl="7" indent="0" rtl="0">
              <a:spcBef>
                <a:spcPts val="0"/>
              </a:spcBef>
              <a:buFont typeface="Arial"/>
              <a:buNone/>
              <a:defRPr sz="2000"/>
            </a:lvl8pPr>
            <a:lvl9pPr lvl="8" indent="0" rtl="0">
              <a:spcBef>
                <a:spcPts val="0"/>
              </a:spcBef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562421" y="5052142"/>
            <a:ext cx="10972800" cy="5605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Font typeface="Arial"/>
              <a:buNone/>
              <a:defRPr sz="2700" b="0" i="0" u="none" strike="noStrike" cap="none">
                <a:solidFill>
                  <a:srgbClr val="43546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09461" marR="0" lvl="1" indent="-22576" algn="l" rtl="0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sz="27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218921" marR="0" lvl="2" indent="-22576" algn="l" rtl="0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sz="23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382" marR="0" lvl="3" indent="0" algn="l" rtl="0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sz="2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437842" marR="0" lvl="4" indent="0" algn="l" rtl="0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None/>
              <a:defRPr sz="2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303" marR="0" lvl="5" indent="-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6763" marR="0" lvl="6" indent="-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224" marR="0" lvl="7" indent="-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5685" marR="0" lvl="8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310" y="471339"/>
            <a:ext cx="2933333" cy="29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535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77333" y="3234446"/>
            <a:ext cx="12207467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aleway"/>
              <a:buNone/>
              <a:defRPr sz="5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677333" y="4572001"/>
            <a:ext cx="12207467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rgbClr val="3E4346"/>
              </a:buClr>
              <a:buFont typeface="Arial"/>
              <a:buNone/>
              <a:defRPr sz="27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3" y="6176334"/>
            <a:ext cx="12207467" cy="541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3E4346"/>
              </a:buClr>
              <a:buFont typeface="Arial"/>
              <a:buNone/>
              <a:defRPr sz="21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16015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09461" marR="0" lvl="2" indent="-2257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835186" marR="0" lvl="3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060914" marR="0" lvl="4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9822" y="6055909"/>
            <a:ext cx="2529067" cy="24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368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ullets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92437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77336" y="2438400"/>
            <a:ext cx="9243733" cy="53461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9920853" y="649"/>
            <a:ext cx="6334932" cy="9142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3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7229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anding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321"/>
          <a:stretch/>
        </p:blipFill>
        <p:spPr>
          <a:xfrm>
            <a:off x="5588000" y="1807202"/>
            <a:ext cx="5080000" cy="50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31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77333" y="2438400"/>
            <a:ext cx="14898667" cy="53461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7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088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None/>
              <a:defRPr b="0" i="0" u="none" strike="noStrike" cap="none">
                <a:solidFill>
                  <a:schemeClr val="accent2"/>
                </a:solidFill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77333" y="2438400"/>
            <a:ext cx="14898667" cy="53461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15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Slide">
    <p:bg>
      <p:bgPr>
        <a:solidFill>
          <a:schemeClr val="accen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9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chemeClr val="lt2"/>
              </a:buClr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360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77336" y="1969022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630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2207467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aleway"/>
              <a:buNone/>
              <a:defRPr sz="5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77333" y="4572001"/>
            <a:ext cx="12207467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rgbClr val="3E4346"/>
              </a:buClr>
              <a:buFont typeface="Arial"/>
              <a:buNone/>
              <a:defRPr sz="27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77333" y="6176334"/>
            <a:ext cx="12207467" cy="541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3E4346"/>
              </a:buClr>
              <a:buFont typeface="Arial"/>
              <a:buNone/>
              <a:defRPr sz="21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16015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09461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835186" marR="0" lvl="3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060914" marR="0" lvl="4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9824" y="6055909"/>
            <a:ext cx="2529067" cy="24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317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9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chemeClr val="lt2"/>
              </a:buClr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0174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anding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321"/>
          <a:stretch/>
        </p:blipFill>
        <p:spPr>
          <a:xfrm>
            <a:off x="5588000" y="1807202"/>
            <a:ext cx="5080000" cy="50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657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6" y="1841632"/>
            <a:ext cx="14901333" cy="57680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73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77336" y="609602"/>
            <a:ext cx="14901333" cy="6768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35464"/>
              </a:buClr>
              <a:buNone/>
              <a:defRPr b="0" i="0" u="none" strike="noStrike" cap="none">
                <a:solidFill>
                  <a:srgbClr val="435464"/>
                </a:solidFill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297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Midd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plain transparent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9319" y="1753223"/>
            <a:ext cx="5563733" cy="5501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15138879" y="8031215"/>
            <a:ext cx="906133" cy="87093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lIns="101577" tIns="50791" rIns="101577" bIns="50791" anchor="ctr" anchorCtr="0">
            <a:noAutofit/>
          </a:bodyPr>
          <a:lstStyle/>
          <a:p>
            <a:pPr algn="ctr" defTabSz="91427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7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7785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2058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374195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3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7064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55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7807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0808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4457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1751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5538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0701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8189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76183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1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364924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6" y="1896533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0228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0520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92415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3183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37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251546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6277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6156885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1455020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251601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prstGeom prst="rect">
            <a:avLst/>
          </a:prstGeom>
          <a:solidFill>
            <a:schemeClr val="tx2"/>
          </a:solidFill>
        </p:spPr>
        <p:txBody>
          <a:bodyPr lIns="91425" tIns="45720" rIns="91439" bIns="4572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91439" tIns="45720" rIns="91439" bIns="45720"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4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25" tIns="45720" rIns="91439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3377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s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77336" y="1969022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3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7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0498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550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03711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9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6343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35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1153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9596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459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1076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1802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6504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30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2983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17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954636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6" y="1896533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3445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15909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50538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905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1392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178909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823000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27366229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0207146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020194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prstGeom prst="rect">
            <a:avLst/>
          </a:prstGeom>
          <a:solidFill>
            <a:schemeClr val="tx2"/>
          </a:solidFill>
        </p:spPr>
        <p:txBody>
          <a:bodyPr lIns="91425" tIns="45720" rIns="91439" bIns="4572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91439" tIns="45720" rIns="91439" bIns="45720"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6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25" tIns="45720" rIns="91439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7018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7"/>
            <a:ext cx="10972800" cy="1337551"/>
          </a:xfrm>
        </p:spPr>
        <p:txBody>
          <a:bodyPr lIns="91439" tIns="91439" rIns="91439" bIns="91439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6"/>
            <a:ext cx="10972800" cy="512897"/>
          </a:xfrm>
        </p:spPr>
        <p:txBody>
          <a:bodyPr lIns="91439" tIns="91439" rIns="91439" bIns="91439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2" indent="0">
              <a:buNone/>
              <a:defRPr sz="2100" b="1"/>
            </a:lvl2pPr>
            <a:lvl3pPr marL="609579" indent="0">
              <a:buNone/>
              <a:defRPr sz="2100" b="1"/>
            </a:lvl3pPr>
            <a:lvl4pPr marL="840287" indent="0">
              <a:buNone/>
              <a:defRPr sz="2100" b="1"/>
            </a:lvl4pPr>
            <a:lvl5pPr marL="1068878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22150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9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352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49"/>
            <a:ext cx="14422528" cy="729786"/>
          </a:xfrm>
          <a:solidFill>
            <a:schemeClr val="tx2"/>
          </a:solidFill>
        </p:spPr>
        <p:txBody>
          <a:bodyPr lIns="91439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1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9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496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18.xml"/><Relationship Id="rId10" Type="http://schemas.openxmlformats.org/officeDocument/2006/relationships/theme" Target="../theme/theme10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<Relationship Id="rId15" Type="http://schemas.openxmlformats.org/officeDocument/2006/relationships/theme" Target="../theme/theme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47.xml"/><Relationship Id="rId16" Type="http://schemas.openxmlformats.org/officeDocument/2006/relationships/slideLayout" Target="../slideLayouts/slideLayout148.xml"/><Relationship Id="rId17" Type="http://schemas.openxmlformats.org/officeDocument/2006/relationships/theme" Target="../theme/theme12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6.xml"/><Relationship Id="rId17" Type="http://schemas.openxmlformats.org/officeDocument/2006/relationships/theme" Target="../theme/theme5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<Relationship Id="rId17" Type="http://schemas.openxmlformats.org/officeDocument/2006/relationships/theme" Target="../theme/theme7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09.xml"/><Relationship Id="rId15" Type="http://schemas.openxmlformats.org/officeDocument/2006/relationships/theme" Target="../theme/theme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72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44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  <p:sldLayoutId id="2147483915" r:id="rId10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7826"/>
              <a:buFont typeface="Raleway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1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1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1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1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1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1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1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7336" y="1841633"/>
            <a:ext cx="14901333" cy="5767998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16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88888"/>
              <a:buFont typeface="Noto Sans Symbols"/>
              <a:buChar char="▪"/>
              <a:defRPr sz="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90500" marR="0" lvl="3" indent="-127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87500"/>
              <a:buFont typeface="Noto Sans Symbols"/>
              <a:buChar char="▪"/>
              <a:defRPr sz="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92100" marR="0" lvl="4" indent="-254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87500"/>
              <a:buFont typeface="Noto Sans Symbols"/>
              <a:buChar char="▪"/>
              <a:defRPr sz="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409700" marR="0" lvl="5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1663700" marR="0" lvl="6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1930400" marR="0" lvl="7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184400" marR="0" lvl="8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7184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80" r:id="rId4"/>
    <p:sldLayoutId id="2147483881" r:id="rId5"/>
    <p:sldLayoutId id="2147483883" r:id="rId6"/>
    <p:sldLayoutId id="21474838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77336" y="1841632"/>
            <a:ext cx="14901333" cy="57680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662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90" r:id="rId4"/>
    <p:sldLayoutId id="2147483891" r:id="rId5"/>
    <p:sldLayoutId id="2147483894" r:id="rId6"/>
    <p:sldLayoutId id="2147483895" r:id="rId7"/>
    <p:sldLayoutId id="2147483897" r:id="rId8"/>
    <p:sldLayoutId id="214748389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1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2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38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46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7"/>
          </a:xfrm>
          <a:prstGeom prst="rect">
            <a:avLst/>
          </a:prstGeom>
        </p:spPr>
        <p:txBody>
          <a:bodyPr lIns="91439" tIns="91439" rIns="91439" bIns="91439">
            <a:normAutofit fontScale="92500" lnSpcReduction="20000"/>
          </a:bodyPr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7D868C"/>
                </a:solidFill>
                <a:latin typeface="Arial"/>
              </a:rPr>
              <a:t>©2016 Chef Software Inc</a:t>
            </a:r>
            <a:r>
              <a:rPr lang="en-US" sz="2400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lIns="91439" tIns="91439" rIns="91439" bIns="91439">
            <a:normAutofit lnSpcReduction="10000"/>
          </a:bodyPr>
          <a:lstStyle/>
          <a:p>
            <a:pPr algn="ctr"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7F7F7F"/>
                </a:solidFill>
                <a:latin typeface="Arial"/>
              </a:rPr>
              <a:t>3-</a:t>
            </a:r>
            <a:fld id="{F0B79B2F-E1DD-4D43-95B3-EA08C411D807}" type="slidenum">
              <a:rPr lang="en-US" sz="2400" smtClean="0">
                <a:solidFill>
                  <a:srgbClr val="7F7F7F"/>
                </a:solidFill>
                <a:latin typeface="Arial"/>
              </a:rPr>
              <a:pPr algn="ctr" defTabSz="121910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400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82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</p:sldLayoutIdLst>
  <p:transition xmlns:p14="http://schemas.microsoft.com/office/powerpoint/2010/main" spd="med">
    <p:fade/>
  </p:transition>
  <p:hf hdr="0" dt="0"/>
  <p:txStyles>
    <p:titleStyle>
      <a:lvl1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95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391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586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782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2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07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79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77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49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3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3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3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1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for Integration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</p:spPr>
        <p:txBody>
          <a:bodyPr lIns="121878" tIns="121878" rIns="121878" bIns="121878" anchor="t" anchorCtr="0">
            <a:noAutofit/>
          </a:bodyPr>
          <a:lstStyle/>
          <a:p>
            <a:r>
              <a:rPr lang="en-US" sz="5300" dirty="0"/>
              <a:t>Software Testing and Why it Matters</a:t>
            </a:r>
          </a:p>
        </p:txBody>
      </p:sp>
      <p:grpSp>
        <p:nvGrpSpPr>
          <p:cNvPr id="681" name="Shape 681"/>
          <p:cNvGrpSpPr/>
          <p:nvPr/>
        </p:nvGrpSpPr>
        <p:grpSpPr>
          <a:xfrm>
            <a:off x="1246043" y="2154015"/>
            <a:ext cx="6156800" cy="4463852"/>
            <a:chOff x="1227624" y="1287825"/>
            <a:chExt cx="3463200" cy="3227400"/>
          </a:xfrm>
        </p:grpSpPr>
        <p:cxnSp>
          <p:nvCxnSpPr>
            <p:cNvPr id="682" name="Shape 682"/>
            <p:cNvCxnSpPr/>
            <p:nvPr/>
          </p:nvCxnSpPr>
          <p:spPr>
            <a:xfrm>
              <a:off x="1246888" y="1287825"/>
              <a:ext cx="0" cy="32274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83" name="Shape 683"/>
            <p:cNvCxnSpPr/>
            <p:nvPr/>
          </p:nvCxnSpPr>
          <p:spPr>
            <a:xfrm>
              <a:off x="1227624" y="4495960"/>
              <a:ext cx="3463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84" name="Shape 684"/>
          <p:cNvSpPr txBox="1"/>
          <p:nvPr/>
        </p:nvSpPr>
        <p:spPr>
          <a:xfrm>
            <a:off x="3607912" y="6677439"/>
            <a:ext cx="1433067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quantity</a:t>
            </a:r>
          </a:p>
        </p:txBody>
      </p:sp>
      <p:sp>
        <p:nvSpPr>
          <p:cNvPr id="685" name="Shape 685"/>
          <p:cNvSpPr txBox="1"/>
          <p:nvPr/>
        </p:nvSpPr>
        <p:spPr>
          <a:xfrm rot="-5400000">
            <a:off x="204757" y="5583421"/>
            <a:ext cx="1550933" cy="5178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t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less time</a:t>
            </a:r>
          </a:p>
        </p:txBody>
      </p:sp>
      <p:sp>
        <p:nvSpPr>
          <p:cNvPr id="686" name="Shape 686"/>
          <p:cNvSpPr txBox="1"/>
          <p:nvPr/>
        </p:nvSpPr>
        <p:spPr>
          <a:xfrm rot="-5400000">
            <a:off x="20222" y="2854970"/>
            <a:ext cx="1920000" cy="5178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t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more time</a:t>
            </a:r>
          </a:p>
        </p:txBody>
      </p:sp>
      <p:sp>
        <p:nvSpPr>
          <p:cNvPr id="687" name="Shape 687"/>
          <p:cNvSpPr/>
          <p:nvPr/>
        </p:nvSpPr>
        <p:spPr>
          <a:xfrm>
            <a:off x="1468044" y="2251235"/>
            <a:ext cx="5804800" cy="4216532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2820844" y="3210414"/>
            <a:ext cx="0" cy="32506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89" name="Shape 689"/>
          <p:cNvCxnSpPr/>
          <p:nvPr/>
        </p:nvCxnSpPr>
        <p:spPr>
          <a:xfrm>
            <a:off x="5697600" y="5315289"/>
            <a:ext cx="0" cy="1145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90" name="Shape 690"/>
          <p:cNvCxnSpPr/>
          <p:nvPr/>
        </p:nvCxnSpPr>
        <p:spPr>
          <a:xfrm>
            <a:off x="4324444" y="4302823"/>
            <a:ext cx="0" cy="21578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91" name="Shape 691"/>
          <p:cNvSpPr txBox="1"/>
          <p:nvPr/>
        </p:nvSpPr>
        <p:spPr>
          <a:xfrm>
            <a:off x="1468047" y="3946364"/>
            <a:ext cx="1352533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manual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896380" y="4629064"/>
            <a:ext cx="1352532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automated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GUI tests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4334735" y="5315289"/>
            <a:ext cx="1352533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integration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5697580" y="6011199"/>
            <a:ext cx="1352532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unit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grpSp>
        <p:nvGrpSpPr>
          <p:cNvPr id="695" name="Shape 695"/>
          <p:cNvGrpSpPr/>
          <p:nvPr/>
        </p:nvGrpSpPr>
        <p:grpSpPr>
          <a:xfrm>
            <a:off x="8448579" y="2153941"/>
            <a:ext cx="6681554" cy="4936807"/>
            <a:chOff x="4752325" y="1287775"/>
            <a:chExt cx="3758374" cy="3569349"/>
          </a:xfrm>
        </p:grpSpPr>
        <p:grpSp>
          <p:nvGrpSpPr>
            <p:cNvPr id="696" name="Shape 696"/>
            <p:cNvGrpSpPr/>
            <p:nvPr/>
          </p:nvGrpSpPr>
          <p:grpSpPr>
            <a:xfrm>
              <a:off x="5047499" y="1287825"/>
              <a:ext cx="3463199" cy="3227400"/>
              <a:chOff x="1227624" y="1287825"/>
              <a:chExt cx="3463200" cy="3227400"/>
            </a:xfrm>
          </p:grpSpPr>
          <p:cxnSp>
            <p:nvCxnSpPr>
              <p:cNvPr id="697" name="Shape 697"/>
              <p:cNvCxnSpPr/>
              <p:nvPr/>
            </p:nvCxnSpPr>
            <p:spPr>
              <a:xfrm>
                <a:off x="1246888" y="1287825"/>
                <a:ext cx="0" cy="32274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98" name="Shape 698"/>
              <p:cNvCxnSpPr/>
              <p:nvPr/>
            </p:nvCxnSpPr>
            <p:spPr>
              <a:xfrm>
                <a:off x="1227624" y="4495960"/>
                <a:ext cx="34632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99" name="Shape 699"/>
            <p:cNvSpPr txBox="1"/>
            <p:nvPr/>
          </p:nvSpPr>
          <p:spPr>
            <a:xfrm>
              <a:off x="6376050" y="4558325"/>
              <a:ext cx="806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quantity</a:t>
              </a:r>
            </a:p>
          </p:txBody>
        </p:sp>
        <p:sp>
          <p:nvSpPr>
            <p:cNvPr id="700" name="Shape 700"/>
            <p:cNvSpPr txBox="1"/>
            <p:nvPr/>
          </p:nvSpPr>
          <p:spPr>
            <a:xfrm rot="-5400000">
              <a:off x="4337425" y="3809028"/>
              <a:ext cx="11211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less time</a:t>
              </a:r>
            </a:p>
          </p:txBody>
        </p:sp>
        <p:sp>
          <p:nvSpPr>
            <p:cNvPr id="701" name="Shape 701"/>
            <p:cNvSpPr txBox="1"/>
            <p:nvPr/>
          </p:nvSpPr>
          <p:spPr>
            <a:xfrm rot="-5400000">
              <a:off x="4321525" y="1718575"/>
              <a:ext cx="11529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more time</a:t>
              </a:r>
            </a:p>
          </p:txBody>
        </p:sp>
        <p:sp>
          <p:nvSpPr>
            <p:cNvPr id="702" name="Shape 702"/>
            <p:cNvSpPr/>
            <p:nvPr/>
          </p:nvSpPr>
          <p:spPr>
            <a:xfrm rot="-5400000">
              <a:off x="5266275" y="1254625"/>
              <a:ext cx="3058200" cy="3246000"/>
            </a:xfrm>
            <a:prstGeom prst="rtTriangle">
              <a:avLst/>
            </a:prstGeom>
            <a:solidFill>
              <a:srgbClr val="FADA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1625299" fontAlgn="auto">
                <a:spcBef>
                  <a:spcPts val="0"/>
                </a:spcBef>
                <a:spcAft>
                  <a:spcPts val="0"/>
                </a:spcAft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3" name="Shape 703"/>
            <p:cNvCxnSpPr/>
            <p:nvPr/>
          </p:nvCxnSpPr>
          <p:spPr>
            <a:xfrm>
              <a:off x="7667075" y="2051625"/>
              <a:ext cx="0" cy="2350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704" name="Shape 704"/>
            <p:cNvCxnSpPr/>
            <p:nvPr/>
          </p:nvCxnSpPr>
          <p:spPr>
            <a:xfrm>
              <a:off x="6029625" y="3573475"/>
              <a:ext cx="0" cy="8283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705" name="Shape 705"/>
            <p:cNvCxnSpPr/>
            <p:nvPr/>
          </p:nvCxnSpPr>
          <p:spPr>
            <a:xfrm>
              <a:off x="6848350" y="2841450"/>
              <a:ext cx="0" cy="15603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sp>
          <p:nvSpPr>
            <p:cNvPr id="706" name="Shape 706"/>
            <p:cNvSpPr txBox="1"/>
            <p:nvPr/>
          </p:nvSpPr>
          <p:spPr>
            <a:xfrm>
              <a:off x="5172375" y="4006625"/>
              <a:ext cx="8574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manual session based tests</a:t>
              </a: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6058575" y="383822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GUI tests</a:t>
              </a: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6877300" y="282047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API tests</a:t>
              </a:r>
            </a:p>
          </p:txBody>
        </p:sp>
        <p:sp>
          <p:nvSpPr>
            <p:cNvPr id="709" name="Shape 709"/>
            <p:cNvSpPr txBox="1"/>
            <p:nvPr/>
          </p:nvSpPr>
          <p:spPr>
            <a:xfrm>
              <a:off x="7667062" y="307732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automated unit tests</a:t>
              </a:r>
            </a:p>
          </p:txBody>
        </p:sp>
        <p:sp>
          <p:nvSpPr>
            <p:cNvPr id="710" name="Shape 710"/>
            <p:cNvSpPr txBox="1"/>
            <p:nvPr/>
          </p:nvSpPr>
          <p:spPr>
            <a:xfrm>
              <a:off x="6877300" y="3363857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integration tests</a:t>
              </a: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6877300" y="3965478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component tests</a:t>
              </a:r>
            </a:p>
          </p:txBody>
        </p:sp>
      </p:grpSp>
      <p:sp>
        <p:nvSpPr>
          <p:cNvPr id="712" name="Shape 712"/>
          <p:cNvSpPr/>
          <p:nvPr/>
        </p:nvSpPr>
        <p:spPr>
          <a:xfrm>
            <a:off x="17111" y="7397380"/>
            <a:ext cx="16256000" cy="174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771780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 </a:t>
            </a: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builds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safety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through feedback loops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4325069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Inexpensive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experiments to provide validation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7906712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Reduces risk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11986533" y="7622447"/>
            <a:ext cx="33562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Optimize Testing: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Do more of the inexpensive testing first!</a:t>
            </a:r>
          </a:p>
        </p:txBody>
      </p:sp>
      <p:cxnSp>
        <p:nvCxnSpPr>
          <p:cNvPr id="717" name="Shape 717"/>
          <p:cNvCxnSpPr/>
          <p:nvPr/>
        </p:nvCxnSpPr>
        <p:spPr>
          <a:xfrm>
            <a:off x="11180178" y="7688580"/>
            <a:ext cx="0" cy="116426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29993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d</a:t>
            </a:r>
            <a:r>
              <a:rPr lang="mr-IN" sz="1700" dirty="0"/>
              <a:t>elivery-local                                                                                                                 </a:t>
            </a:r>
          </a:p>
          <a:p>
            <a:r>
              <a:rPr lang="mr-IN" sz="1700" dirty="0"/>
              <a:t>Run Delivery phases on your local workstation.                                                                                 </a:t>
            </a:r>
          </a:p>
          <a:p>
            <a:r>
              <a:rPr lang="mr-IN" sz="1700" dirty="0"/>
              <a:t>                                                                                                                               </a:t>
            </a:r>
          </a:p>
          <a:p>
            <a:r>
              <a:rPr lang="mr-IN" sz="1700" dirty="0"/>
              <a:t>USAGE:                                                                                                                         </a:t>
            </a:r>
          </a:p>
          <a:p>
            <a:r>
              <a:rPr lang="mr-IN" sz="1700" dirty="0"/>
              <a:t>    delivery local [FLAGS] &lt;phase&gt;                                                                                             </a:t>
            </a:r>
          </a:p>
          <a:p>
            <a:r>
              <a:rPr lang="mr-IN" sz="1700" dirty="0"/>
              <a:t>                                                                                                                               </a:t>
            </a:r>
          </a:p>
          <a:p>
            <a:r>
              <a:rPr lang="mr-IN" sz="1700" dirty="0"/>
              <a:t>FLAGS:                                                                                                                         </a:t>
            </a:r>
          </a:p>
          <a:p>
            <a:r>
              <a:rPr lang="mr-IN" sz="1700" dirty="0"/>
              <a:t>    -h, --help               Prints help information                                                                           </a:t>
            </a:r>
          </a:p>
          <a:p>
            <a:r>
              <a:rPr lang="mr-IN" sz="1700" dirty="0"/>
              <a:t>        --no-spinner         Disable the spinner                                                                               </a:t>
            </a:r>
          </a:p>
          <a:p>
            <a:r>
              <a:rPr lang="mr-IN" sz="1700" dirty="0"/>
              <a:t>        --non-interactive    Disable cli interactions                                                                          </a:t>
            </a:r>
          </a:p>
          <a:p>
            <a:r>
              <a:rPr lang="mr-IN" sz="1700" dirty="0"/>
              <a:t>    -V, --version            Prints version information                                                                        </a:t>
            </a:r>
          </a:p>
          <a:p>
            <a:r>
              <a:rPr lang="mr-IN" sz="1700" dirty="0"/>
              <a:t>                                                                                                                               </a:t>
            </a:r>
          </a:p>
          <a:p>
            <a:r>
              <a:rPr lang="mr-IN" sz="1700" dirty="0"/>
              <a:t>ARGS:                                                                                                                          </a:t>
            </a:r>
          </a:p>
          <a:p>
            <a:r>
              <a:rPr lang="mr-IN" sz="1700" dirty="0"/>
              <a:t>    &lt;phase&gt;    Delivery phase to execute [values: unit, lint, syntax, provision, deploy, smoke, cleanup] </a:t>
            </a:r>
            <a:endParaRPr lang="en-US" sz="1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delivery local --help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delivery local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793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kitchen list</a:t>
            </a:r>
          </a:p>
          <a:p>
            <a:r>
              <a:rPr lang="en-US" dirty="0" smtClean="0"/>
              <a:t>kitchen create</a:t>
            </a:r>
          </a:p>
          <a:p>
            <a:r>
              <a:rPr lang="en-US" dirty="0" smtClean="0"/>
              <a:t>kitchen converge</a:t>
            </a:r>
          </a:p>
          <a:p>
            <a:r>
              <a:rPr lang="en-US" dirty="0" smtClean="0"/>
              <a:t>kitchen verify</a:t>
            </a:r>
          </a:p>
          <a:p>
            <a:r>
              <a:rPr lang="en-US" dirty="0" smtClean="0"/>
              <a:t>kitchen destroy</a:t>
            </a:r>
          </a:p>
          <a:p>
            <a:r>
              <a:rPr lang="en-US" dirty="0"/>
              <a:t>kitchen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kitchen login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18B21"/>
                </a:solidFill>
              </a:rPr>
              <a:t>[No matching delivery command</a:t>
            </a:r>
            <a:r>
              <a:rPr lang="en-US" dirty="0" smtClean="0">
                <a:solidFill>
                  <a:srgbClr val="F18B21"/>
                </a:solidFill>
              </a:rPr>
              <a:t>]</a:t>
            </a:r>
            <a:endParaRPr lang="en-US" dirty="0" smtClean="0"/>
          </a:p>
          <a:p>
            <a:r>
              <a:rPr lang="en-US" dirty="0" smtClean="0"/>
              <a:t>delivery </a:t>
            </a:r>
            <a:r>
              <a:rPr lang="en-US" dirty="0"/>
              <a:t>local provision</a:t>
            </a:r>
          </a:p>
          <a:p>
            <a:r>
              <a:rPr lang="en-US" dirty="0"/>
              <a:t>delivery local </a:t>
            </a:r>
            <a:r>
              <a:rPr lang="en-US" dirty="0" smtClean="0"/>
              <a:t>deploy</a:t>
            </a:r>
            <a:endParaRPr lang="en-US" dirty="0"/>
          </a:p>
          <a:p>
            <a:r>
              <a:rPr lang="en-US" dirty="0"/>
              <a:t>delivery local </a:t>
            </a:r>
            <a:r>
              <a:rPr lang="en-US" dirty="0" smtClean="0"/>
              <a:t>smoke</a:t>
            </a:r>
            <a:endParaRPr lang="en-US" dirty="0"/>
          </a:p>
          <a:p>
            <a:r>
              <a:rPr lang="en-US" dirty="0"/>
              <a:t>delivery local </a:t>
            </a:r>
            <a:r>
              <a:rPr lang="en-US" dirty="0" smtClean="0"/>
              <a:t>cleanup</a:t>
            </a:r>
            <a:endParaRPr lang="en-US" dirty="0"/>
          </a:p>
          <a:p>
            <a:r>
              <a:rPr lang="en-US" dirty="0" smtClean="0">
                <a:solidFill>
                  <a:srgbClr val="F18B21"/>
                </a:solidFill>
              </a:rPr>
              <a:t>[No matching delivery command]</a:t>
            </a:r>
          </a:p>
          <a:p>
            <a:r>
              <a:rPr lang="en-US" dirty="0">
                <a:solidFill>
                  <a:srgbClr val="F18B21"/>
                </a:solidFill>
              </a:rPr>
              <a:t>[No matching delivery command]</a:t>
            </a:r>
          </a:p>
          <a:p>
            <a:endParaRPr lang="en-US" dirty="0" smtClean="0">
              <a:solidFill>
                <a:srgbClr val="F18B2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Test Kitchen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 bwMode="white">
          <a:xfrm>
            <a:off x="5348942" y="7769413"/>
            <a:ext cx="2569883" cy="268941"/>
          </a:xfrm>
          <a:prstGeom prst="rect">
            <a:avLst/>
          </a:prstGeom>
        </p:spPr>
        <p:txBody>
          <a:bodyPr vert="horz" wrap="square" lIns="91439" tIns="91439" rIns="91439" bIns="91439" rtlCol="0">
            <a:normAutofit fontScale="25000" lnSpcReduction="20000"/>
          </a:bodyPr>
          <a:lstStyle/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 bwMode="white">
          <a:xfrm>
            <a:off x="5722471" y="7186706"/>
            <a:ext cx="914400" cy="914400"/>
          </a:xfrm>
          <a:prstGeom prst="rect">
            <a:avLst/>
          </a:prstGeom>
        </p:spPr>
        <p:txBody>
          <a:bodyPr vert="horz" wrap="none" lIns="91439" tIns="91439" rIns="91439" bIns="91439" rtlCol="0">
            <a:normAutofit/>
          </a:bodyPr>
          <a:lstStyle/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 bwMode="white">
          <a:xfrm>
            <a:off x="4474883" y="7560237"/>
            <a:ext cx="7306236" cy="597646"/>
          </a:xfrm>
          <a:prstGeom prst="rect">
            <a:avLst/>
          </a:prstGeom>
        </p:spPr>
        <p:txBody>
          <a:bodyPr vert="horz" wrap="none" lIns="91439" tIns="91439" rIns="91439" bIns="91439" rtlCol="0">
            <a:norm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~/cookbooks/apache/.delivery/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project.toml</a:t>
            </a:r>
            <a:endParaRPr lang="en-US" dirty="0" smtClean="0">
              <a:solidFill>
                <a:schemeClr val="accent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15017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Kitchen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mr-IN" sz="3600" dirty="0">
                <a:solidFill>
                  <a:srgbClr val="000000"/>
                </a:solidFill>
              </a:rPr>
              <a:t>---</a:t>
            </a:r>
          </a:p>
          <a:p>
            <a:r>
              <a:rPr lang="en-US" sz="3600" dirty="0">
                <a:solidFill>
                  <a:srgbClr val="000000"/>
                </a:solidFill>
              </a:rPr>
              <a:t>driver</a:t>
            </a:r>
            <a:r>
              <a:rPr lang="en-US" sz="3600" b="1" dirty="0">
                <a:solidFill>
                  <a:srgbClr val="000000"/>
                </a:solidFill>
              </a:rPr>
              <a:t>:</a:t>
            </a:r>
          </a:p>
          <a:p>
            <a:r>
              <a:rPr lang="en-US" sz="3600" dirty="0"/>
              <a:t>  </a:t>
            </a:r>
            <a:r>
              <a:rPr lang="en-US" sz="3600" dirty="0">
                <a:solidFill>
                  <a:srgbClr val="000000"/>
                </a:solidFill>
              </a:rPr>
              <a:t>name</a:t>
            </a:r>
            <a:r>
              <a:rPr lang="en-US" sz="3600" b="1" dirty="0">
                <a:solidFill>
                  <a:srgbClr val="000000"/>
                </a:solidFill>
              </a:rPr>
              <a:t>: vagrant</a:t>
            </a:r>
          </a:p>
          <a:p>
            <a:r>
              <a:rPr lang="en-US" sz="3600" dirty="0"/>
              <a:t>  </a:t>
            </a:r>
            <a:r>
              <a:rPr lang="en-US" sz="3600" dirty="0">
                <a:solidFill>
                  <a:srgbClr val="000000"/>
                </a:solidFill>
              </a:rPr>
              <a:t>name</a:t>
            </a:r>
            <a:r>
              <a:rPr lang="en-US" sz="3600" b="1" dirty="0">
                <a:solidFill>
                  <a:srgbClr val="000000"/>
                </a:solidFill>
              </a:rPr>
              <a:t>: </a:t>
            </a:r>
            <a:r>
              <a:rPr lang="en-US" sz="3600" b="1" dirty="0" err="1">
                <a:solidFill>
                  <a:srgbClr val="000000"/>
                </a:solidFill>
              </a:rPr>
              <a:t>docker</a:t>
            </a:r>
            <a:endParaRPr lang="en-US" sz="3600" b="1" dirty="0">
              <a:solidFill>
                <a:srgbClr val="000000"/>
              </a:solidFill>
            </a:endParaRPr>
          </a:p>
          <a:p>
            <a:r>
              <a:rPr lang="en-US" sz="3600" dirty="0"/>
              <a:t>  </a:t>
            </a:r>
            <a:r>
              <a:rPr lang="en-US" sz="3600" dirty="0" err="1">
                <a:solidFill>
                  <a:srgbClr val="000000"/>
                </a:solidFill>
              </a:rPr>
              <a:t>use_sudo</a:t>
            </a:r>
            <a:r>
              <a:rPr lang="en-US" sz="3600" b="1" dirty="0">
                <a:solidFill>
                  <a:srgbClr val="000000"/>
                </a:solidFill>
              </a:rPr>
              <a:t>: false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~/cookbooks/apache/.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24446" y="3538310"/>
            <a:ext cx="14404274" cy="5406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5043" y="4206990"/>
            <a:ext cx="14404274" cy="12764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588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Kitchen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platforms</a:t>
            </a:r>
            <a:r>
              <a:rPr lang="en-US" sz="3600" b="1" dirty="0">
                <a:solidFill>
                  <a:srgbClr val="000000"/>
                </a:solidFill>
              </a:rPr>
              <a:t>:</a:t>
            </a:r>
          </a:p>
          <a:p>
            <a:r>
              <a:rPr lang="mr-IN" sz="3600" dirty="0"/>
              <a:t>  </a:t>
            </a:r>
            <a:r>
              <a:rPr lang="mr-IN" sz="3600" b="1" dirty="0">
                <a:solidFill>
                  <a:srgbClr val="000000"/>
                </a:solidFill>
              </a:rPr>
              <a:t>- name: ubuntu-16.04</a:t>
            </a:r>
          </a:p>
          <a:p>
            <a:r>
              <a:rPr lang="mr-IN" sz="3600" dirty="0"/>
              <a:t>  </a:t>
            </a:r>
            <a:r>
              <a:rPr lang="mr-IN" sz="3600" b="1" dirty="0">
                <a:solidFill>
                  <a:srgbClr val="000000"/>
                </a:solidFill>
              </a:rPr>
              <a:t>- name: centos-7.2</a:t>
            </a:r>
            <a:endParaRPr lang="en-US" sz="3600" b="1" dirty="0">
              <a:solidFill>
                <a:srgbClr val="000000"/>
              </a:solidFill>
            </a:endParaRPr>
          </a:p>
          <a:p>
            <a:r>
              <a:rPr lang="en-US" sz="3600" dirty="0"/>
              <a:t> </a:t>
            </a:r>
            <a:r>
              <a:rPr lang="mr-IN" sz="3600" dirty="0"/>
              <a:t> </a:t>
            </a:r>
            <a:r>
              <a:rPr lang="mr-IN" sz="3600" b="1" dirty="0">
                <a:solidFill>
                  <a:srgbClr val="000000"/>
                </a:solidFill>
              </a:rPr>
              <a:t>- name: centos-</a:t>
            </a:r>
            <a:r>
              <a:rPr lang="en-US" sz="3600" b="1" dirty="0">
                <a:solidFill>
                  <a:srgbClr val="000000"/>
                </a:solidFill>
              </a:rPr>
              <a:t>6.8</a:t>
            </a:r>
            <a:endParaRPr lang="mr-IN" sz="3600" b="1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~/cookbooks/apache/.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09505" y="2851017"/>
            <a:ext cx="14404274" cy="11532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5043" y="4206991"/>
            <a:ext cx="14404274" cy="529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007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mr-IN" sz="900" dirty="0">
                <a:solidFill>
                  <a:srgbClr val="000000"/>
                </a:solidFill>
              </a:rPr>
              <a:t>---</a:t>
            </a:r>
          </a:p>
          <a:p>
            <a:r>
              <a:rPr lang="en-US" sz="900" dirty="0">
                <a:solidFill>
                  <a:srgbClr val="000000"/>
                </a:solidFill>
              </a:rPr>
              <a:t>driver</a:t>
            </a:r>
            <a:r>
              <a:rPr lang="en-US" sz="900" b="1" dirty="0">
                <a:solidFill>
                  <a:srgbClr val="000000"/>
                </a:solidFill>
              </a:rPr>
              <a:t>:</a:t>
            </a:r>
          </a:p>
          <a:p>
            <a:r>
              <a:rPr lang="en-US" sz="900" dirty="0"/>
              <a:t>  </a:t>
            </a:r>
            <a:r>
              <a:rPr lang="en-US" sz="900" dirty="0">
                <a:solidFill>
                  <a:srgbClr val="000000"/>
                </a:solidFill>
              </a:rPr>
              <a:t>name</a:t>
            </a:r>
            <a:r>
              <a:rPr lang="en-US" sz="900" b="1" dirty="0">
                <a:solidFill>
                  <a:srgbClr val="000000"/>
                </a:solidFill>
              </a:rPr>
              <a:t>: </a:t>
            </a:r>
            <a:r>
              <a:rPr lang="en-US" sz="900" b="1" dirty="0" err="1">
                <a:solidFill>
                  <a:srgbClr val="000000"/>
                </a:solidFill>
              </a:rPr>
              <a:t>docker</a:t>
            </a:r>
            <a:endParaRPr lang="en-US" sz="900" b="1" dirty="0">
              <a:solidFill>
                <a:srgbClr val="000000"/>
              </a:solidFill>
            </a:endParaRPr>
          </a:p>
          <a:p>
            <a:r>
              <a:rPr lang="en-US" sz="900" dirty="0"/>
              <a:t>  </a:t>
            </a:r>
            <a:r>
              <a:rPr lang="en-US" sz="900" dirty="0" err="1">
                <a:solidFill>
                  <a:srgbClr val="000000"/>
                </a:solidFill>
              </a:rPr>
              <a:t>use_sudo</a:t>
            </a:r>
            <a:r>
              <a:rPr lang="en-US" sz="900" b="1" dirty="0">
                <a:solidFill>
                  <a:srgbClr val="000000"/>
                </a:solidFill>
              </a:rPr>
              <a:t>: false</a:t>
            </a:r>
          </a:p>
          <a:p>
            <a:endParaRPr lang="en-US" sz="900" dirty="0"/>
          </a:p>
          <a:p>
            <a:r>
              <a:rPr lang="en-US" sz="900" dirty="0" err="1">
                <a:solidFill>
                  <a:srgbClr val="000000"/>
                </a:solidFill>
              </a:rPr>
              <a:t>provisioner</a:t>
            </a:r>
            <a:r>
              <a:rPr lang="en-US" sz="900" b="1" dirty="0">
                <a:solidFill>
                  <a:srgbClr val="000000"/>
                </a:solidFill>
              </a:rPr>
              <a:t>:</a:t>
            </a:r>
          </a:p>
          <a:p>
            <a:r>
              <a:rPr lang="en-US" sz="900" dirty="0"/>
              <a:t>  </a:t>
            </a:r>
            <a:r>
              <a:rPr lang="en-US" sz="900" dirty="0">
                <a:solidFill>
                  <a:srgbClr val="000000"/>
                </a:solidFill>
              </a:rPr>
              <a:t>name</a:t>
            </a:r>
            <a:r>
              <a:rPr lang="en-US" sz="900" b="1" dirty="0">
                <a:solidFill>
                  <a:srgbClr val="000000"/>
                </a:solidFill>
              </a:rPr>
              <a:t>: </a:t>
            </a:r>
            <a:r>
              <a:rPr lang="en-US" sz="900" b="1" dirty="0" err="1">
                <a:solidFill>
                  <a:srgbClr val="000000"/>
                </a:solidFill>
              </a:rPr>
              <a:t>chef_zero</a:t>
            </a:r>
            <a:endParaRPr lang="en-US" sz="900" b="1" dirty="0">
              <a:solidFill>
                <a:srgbClr val="000000"/>
              </a:solidFill>
            </a:endParaRPr>
          </a:p>
          <a:p>
            <a:r>
              <a:rPr lang="en-US" sz="900" dirty="0"/>
              <a:t>  </a:t>
            </a:r>
            <a:r>
              <a:rPr lang="en-US" sz="900" i="1" dirty="0">
                <a:solidFill>
                  <a:srgbClr val="8F5902"/>
                </a:solidFill>
              </a:rPr>
              <a:t># You may wish to disable always updating cookbooks in CI or other testing environments.</a:t>
            </a:r>
          </a:p>
          <a:p>
            <a:r>
              <a:rPr lang="en-US" sz="900" dirty="0"/>
              <a:t>  </a:t>
            </a:r>
            <a:r>
              <a:rPr lang="en-US" sz="900" i="1" dirty="0">
                <a:solidFill>
                  <a:srgbClr val="8F5902"/>
                </a:solidFill>
              </a:rPr>
              <a:t># For example:</a:t>
            </a:r>
          </a:p>
          <a:p>
            <a:r>
              <a:rPr lang="en-US" sz="900" dirty="0"/>
              <a:t>  </a:t>
            </a:r>
            <a:r>
              <a:rPr lang="en-US" sz="900" i="1" dirty="0">
                <a:solidFill>
                  <a:srgbClr val="8F5902"/>
                </a:solidFill>
              </a:rPr>
              <a:t>#   </a:t>
            </a:r>
            <a:r>
              <a:rPr lang="en-US" sz="900" i="1" dirty="0" err="1">
                <a:solidFill>
                  <a:srgbClr val="8F5902"/>
                </a:solidFill>
              </a:rPr>
              <a:t>always_update_cookbooks</a:t>
            </a:r>
            <a:r>
              <a:rPr lang="en-US" sz="900" i="1" dirty="0">
                <a:solidFill>
                  <a:srgbClr val="8F5902"/>
                </a:solidFill>
              </a:rPr>
              <a:t>: &lt;%= !ENV['CI'] %&gt;</a:t>
            </a:r>
          </a:p>
          <a:p>
            <a:r>
              <a:rPr lang="en-US" sz="900" dirty="0"/>
              <a:t>  </a:t>
            </a:r>
            <a:r>
              <a:rPr lang="en-US" sz="900" dirty="0" err="1">
                <a:solidFill>
                  <a:srgbClr val="000000"/>
                </a:solidFill>
              </a:rPr>
              <a:t>always_update_cookbooks</a:t>
            </a:r>
            <a:r>
              <a:rPr lang="en-US" sz="900" b="1" dirty="0">
                <a:solidFill>
                  <a:srgbClr val="000000"/>
                </a:solidFill>
              </a:rPr>
              <a:t>: true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000000"/>
                </a:solidFill>
              </a:rPr>
              <a:t>verifier</a:t>
            </a:r>
            <a:r>
              <a:rPr lang="en-US" sz="900" b="1" dirty="0">
                <a:solidFill>
                  <a:srgbClr val="000000"/>
                </a:solidFill>
              </a:rPr>
              <a:t>:</a:t>
            </a:r>
          </a:p>
          <a:p>
            <a:r>
              <a:rPr lang="en-US" sz="900" dirty="0"/>
              <a:t>  </a:t>
            </a:r>
            <a:r>
              <a:rPr lang="en-US" sz="900" dirty="0">
                <a:solidFill>
                  <a:srgbClr val="000000"/>
                </a:solidFill>
              </a:rPr>
              <a:t>name</a:t>
            </a:r>
            <a:r>
              <a:rPr lang="en-US" sz="900" b="1" dirty="0">
                <a:solidFill>
                  <a:srgbClr val="000000"/>
                </a:solidFill>
              </a:rPr>
              <a:t>: </a:t>
            </a:r>
            <a:r>
              <a:rPr lang="en-US" sz="900" b="1" dirty="0" err="1">
                <a:solidFill>
                  <a:srgbClr val="000000"/>
                </a:solidFill>
              </a:rPr>
              <a:t>inspec</a:t>
            </a:r>
            <a:endParaRPr lang="en-US" sz="900" b="1" dirty="0">
              <a:solidFill>
                <a:srgbClr val="000000"/>
              </a:solidFill>
            </a:endParaRPr>
          </a:p>
          <a:p>
            <a:endParaRPr lang="en-US" sz="900" dirty="0"/>
          </a:p>
          <a:p>
            <a:r>
              <a:rPr lang="en-US" sz="900" dirty="0">
                <a:solidFill>
                  <a:srgbClr val="000000"/>
                </a:solidFill>
              </a:rPr>
              <a:t>platforms</a:t>
            </a:r>
            <a:r>
              <a:rPr lang="en-US" sz="900" b="1" dirty="0">
                <a:solidFill>
                  <a:srgbClr val="000000"/>
                </a:solidFill>
              </a:rPr>
              <a:t>:</a:t>
            </a:r>
          </a:p>
          <a:p>
            <a:r>
              <a:rPr lang="mr-IN" sz="900" dirty="0"/>
              <a:t>  </a:t>
            </a:r>
            <a:r>
              <a:rPr lang="mr-IN" sz="900" b="1" dirty="0">
                <a:solidFill>
                  <a:srgbClr val="000000"/>
                </a:solidFill>
              </a:rPr>
              <a:t>- name: centos-</a:t>
            </a:r>
            <a:r>
              <a:rPr lang="en-US" sz="900" b="1" dirty="0">
                <a:solidFill>
                  <a:srgbClr val="000000"/>
                </a:solidFill>
              </a:rPr>
              <a:t>6.8</a:t>
            </a:r>
            <a:endParaRPr lang="mr-IN" sz="900" b="1" dirty="0">
              <a:solidFill>
                <a:srgbClr val="000000"/>
              </a:solidFill>
            </a:endParaRPr>
          </a:p>
          <a:p>
            <a:endParaRPr lang="mr-IN" sz="900" dirty="0"/>
          </a:p>
          <a:p>
            <a:r>
              <a:rPr lang="en-US" sz="900" dirty="0">
                <a:solidFill>
                  <a:srgbClr val="000000"/>
                </a:solidFill>
              </a:rPr>
              <a:t>suites</a:t>
            </a:r>
            <a:r>
              <a:rPr lang="en-US" sz="900" b="1" dirty="0">
                <a:solidFill>
                  <a:srgbClr val="000000"/>
                </a:solidFill>
              </a:rPr>
              <a:t>:</a:t>
            </a:r>
          </a:p>
          <a:p>
            <a:r>
              <a:rPr lang="en-US" sz="900" dirty="0"/>
              <a:t>  </a:t>
            </a:r>
            <a:r>
              <a:rPr lang="en-US" sz="900" b="1" dirty="0">
                <a:solidFill>
                  <a:srgbClr val="000000"/>
                </a:solidFill>
              </a:rPr>
              <a:t>- name: default</a:t>
            </a:r>
          </a:p>
          <a:p>
            <a:r>
              <a:rPr lang="mr-IN" sz="900" dirty="0"/>
              <a:t>    </a:t>
            </a:r>
            <a:r>
              <a:rPr lang="mr-IN" sz="900" dirty="0">
                <a:solidFill>
                  <a:srgbClr val="000000"/>
                </a:solidFill>
              </a:rPr>
              <a:t>run_list</a:t>
            </a:r>
            <a:r>
              <a:rPr lang="mr-IN" sz="900" b="1" dirty="0">
                <a:solidFill>
                  <a:srgbClr val="000000"/>
                </a:solidFill>
              </a:rPr>
              <a:t>:</a:t>
            </a:r>
          </a:p>
          <a:p>
            <a:r>
              <a:rPr lang="en-US" sz="900" dirty="0"/>
              <a:t>      </a:t>
            </a:r>
            <a:r>
              <a:rPr lang="en-US" sz="900" b="1" dirty="0">
                <a:solidFill>
                  <a:srgbClr val="000000"/>
                </a:solidFill>
              </a:rPr>
              <a:t>- recipe[apache::default]</a:t>
            </a:r>
          </a:p>
          <a:p>
            <a:r>
              <a:rPr lang="en-US" sz="900" dirty="0"/>
              <a:t>    </a:t>
            </a:r>
            <a:r>
              <a:rPr lang="en-US" sz="900" dirty="0">
                <a:solidFill>
                  <a:srgbClr val="000000"/>
                </a:solidFill>
              </a:rPr>
              <a:t>verifier</a:t>
            </a:r>
            <a:r>
              <a:rPr lang="en-US" sz="900" b="1" dirty="0">
                <a:solidFill>
                  <a:srgbClr val="000000"/>
                </a:solidFill>
              </a:rPr>
              <a:t>:</a:t>
            </a:r>
          </a:p>
          <a:p>
            <a:r>
              <a:rPr lang="en-US" sz="900" dirty="0"/>
              <a:t>      </a:t>
            </a:r>
            <a:r>
              <a:rPr lang="en-US" sz="900" dirty="0" err="1">
                <a:solidFill>
                  <a:srgbClr val="000000"/>
                </a:solidFill>
              </a:rPr>
              <a:t>inspec_tests</a:t>
            </a:r>
            <a:r>
              <a:rPr lang="en-US" sz="900" b="1" dirty="0">
                <a:solidFill>
                  <a:srgbClr val="000000"/>
                </a:solidFill>
              </a:rPr>
              <a:t>:</a:t>
            </a:r>
          </a:p>
          <a:p>
            <a:r>
              <a:rPr lang="en-US" sz="900" dirty="0"/>
              <a:t>        </a:t>
            </a:r>
            <a:r>
              <a:rPr lang="en-US" sz="900" b="1" dirty="0">
                <a:solidFill>
                  <a:srgbClr val="000000"/>
                </a:solidFill>
              </a:rPr>
              <a:t>- test/smoke/default</a:t>
            </a:r>
          </a:p>
          <a:p>
            <a:r>
              <a:rPr lang="en-US" sz="900" dirty="0"/>
              <a:t>    </a:t>
            </a:r>
            <a:r>
              <a:rPr lang="en-US" sz="900" dirty="0">
                <a:solidFill>
                  <a:srgbClr val="000000"/>
                </a:solidFill>
              </a:rPr>
              <a:t>attributes</a:t>
            </a:r>
            <a:r>
              <a:rPr lang="en-US" sz="900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~/cookbooks/apache/.</a:t>
            </a:r>
            <a:r>
              <a:rPr lang="en-US" dirty="0" err="1" smtClean="0"/>
              <a:t>kitchen.yml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615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100" dirty="0"/>
              <a:t>Instance           Driver  </a:t>
            </a:r>
            <a:r>
              <a:rPr lang="en-US" sz="2100" dirty="0" err="1"/>
              <a:t>Provisioner</a:t>
            </a:r>
            <a:r>
              <a:rPr lang="en-US" sz="2100" dirty="0"/>
              <a:t>  Verifier  Transport  Last Action    Last Error                                         </a:t>
            </a:r>
          </a:p>
          <a:p>
            <a:r>
              <a:rPr lang="en-US" sz="2100" dirty="0"/>
              <a:t>default-centos-68  </a:t>
            </a:r>
            <a:r>
              <a:rPr lang="en-US" sz="2100" dirty="0" err="1"/>
              <a:t>Docker</a:t>
            </a:r>
            <a:r>
              <a:rPr lang="en-US" sz="2100" dirty="0"/>
              <a:t>  </a:t>
            </a:r>
            <a:r>
              <a:rPr lang="en-US" sz="2100" dirty="0" err="1"/>
              <a:t>ChefZero</a:t>
            </a:r>
            <a:r>
              <a:rPr lang="en-US" sz="2100" dirty="0"/>
              <a:t>     </a:t>
            </a:r>
            <a:r>
              <a:rPr lang="en-US" sz="2100" dirty="0" err="1"/>
              <a:t>Inspec</a:t>
            </a:r>
            <a:r>
              <a:rPr lang="en-US" sz="2100" dirty="0"/>
              <a:t>    </a:t>
            </a:r>
            <a:r>
              <a:rPr lang="en-US" sz="2100" dirty="0" err="1"/>
              <a:t>Ssh</a:t>
            </a:r>
            <a:r>
              <a:rPr lang="en-US" sz="2100" dirty="0"/>
              <a:t>        &lt;Not Created&gt;  &lt;None&gt;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kitchen list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Kitchen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82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mr-IN" sz="2100" dirty="0"/>
              <a:t>Chef Delivery                                                                                                                  </a:t>
            </a:r>
          </a:p>
          <a:p>
            <a:r>
              <a:rPr lang="mr-IN" sz="2100" dirty="0"/>
              <a:t>Running Smoke Phase                                                                                                            </a:t>
            </a:r>
          </a:p>
          <a:p>
            <a:r>
              <a:rPr lang="mr-IN" sz="2100" dirty="0"/>
              <a:t>-----&gt; Starting Kitchen (v1.14.2)                                                                                              </a:t>
            </a:r>
          </a:p>
          <a:p>
            <a:r>
              <a:rPr lang="mr-IN" sz="2100" dirty="0"/>
              <a:t>-----&gt; Creating &lt;default-centos-</a:t>
            </a:r>
            <a:r>
              <a:rPr lang="is-IS" sz="2100" dirty="0"/>
              <a:t>68</a:t>
            </a:r>
            <a:r>
              <a:rPr lang="mr-IN" sz="2100" dirty="0"/>
              <a:t>&gt;...                                                                                         </a:t>
            </a:r>
          </a:p>
          <a:p>
            <a:r>
              <a:rPr lang="mr-IN" sz="2100" dirty="0"/>
              <a:t>       Sending build context to Docker daemon 193.5 kB                                                                         </a:t>
            </a:r>
          </a:p>
          <a:p>
            <a:r>
              <a:rPr lang="mr-IN" sz="2100" dirty="0"/>
              <a:t>       Step 1 : FROM centos:centos7                                                                                            </a:t>
            </a:r>
          </a:p>
          <a:p>
            <a:r>
              <a:rPr lang="mr-IN" sz="2100" dirty="0"/>
              <a:t> </a:t>
            </a:r>
            <a:r>
              <a:rPr lang="en-US" sz="2100" dirty="0"/>
              <a:t>...</a:t>
            </a:r>
          </a:p>
          <a:p>
            <a:r>
              <a:rPr lang="mr-IN" sz="2100" dirty="0"/>
              <a:t>-----&gt; Verifying &lt;default-centos-</a:t>
            </a:r>
            <a:r>
              <a:rPr lang="is-IS" sz="2100" dirty="0"/>
              <a:t>68</a:t>
            </a:r>
            <a:r>
              <a:rPr lang="mr-IN" sz="2100" dirty="0"/>
              <a:t>&gt;...                                                                                        </a:t>
            </a:r>
          </a:p>
          <a:p>
            <a:r>
              <a:rPr lang="mr-IN" sz="2100" dirty="0"/>
              <a:t>       Loaded                                                                                                                  </a:t>
            </a:r>
          </a:p>
          <a:p>
            <a:r>
              <a:rPr lang="mr-IN" sz="2100" dirty="0"/>
              <a:t>                                                                                                                               </a:t>
            </a:r>
          </a:p>
          <a:p>
            <a:r>
              <a:rPr lang="mr-IN" sz="2100" dirty="0"/>
              <a:t>Target:  ssh://kitchen@localhost:32768                                                                                         </a:t>
            </a:r>
          </a:p>
          <a:p>
            <a:r>
              <a:rPr lang="mr-IN" sz="2100" dirty="0"/>
              <a:t>                                                                                                                               </a:t>
            </a:r>
          </a:p>
          <a:p>
            <a:r>
              <a:rPr lang="mr-IN" sz="2100" dirty="0"/>
              <a:t>                                                                                                                               </a:t>
            </a:r>
          </a:p>
          <a:p>
            <a:r>
              <a:rPr lang="mr-IN" sz="2100" dirty="0"/>
              <a:t>  User root                                                                                                                    </a:t>
            </a:r>
          </a:p>
          <a:p>
            <a:r>
              <a:rPr lang="mr-IN" sz="2100" dirty="0"/>
              <a:t>     ✔  should exist                                                                                                           </a:t>
            </a:r>
          </a:p>
          <a:p>
            <a:r>
              <a:rPr lang="mr-IN" sz="2100" dirty="0"/>
              <a:t>     ↺  This is an example test, replace with your own test.                                                                   </a:t>
            </a:r>
          </a:p>
          <a:p>
            <a:r>
              <a:rPr lang="mr-IN" sz="2100" dirty="0"/>
              <a:t>  Port 80                                                                                                                      </a:t>
            </a:r>
          </a:p>
          <a:p>
            <a:r>
              <a:rPr lang="mr-IN" sz="2100" dirty="0"/>
              <a:t>     ✔  should not be listening                                                                                                </a:t>
            </a:r>
          </a:p>
          <a:p>
            <a:r>
              <a:rPr lang="mr-IN" sz="2100" dirty="0"/>
              <a:t>     ↺  This is an example test, replace with your own test.                                                                   </a:t>
            </a:r>
          </a:p>
          <a:p>
            <a:r>
              <a:rPr lang="mr-IN" sz="2100" dirty="0"/>
              <a:t>                                                                                                                               </a:t>
            </a:r>
          </a:p>
          <a:p>
            <a:r>
              <a:rPr lang="mr-IN" sz="2100" dirty="0"/>
              <a:t>Test Summary: 2 successful, 0 failures, 2 skipped                                                                              </a:t>
            </a:r>
          </a:p>
          <a:p>
            <a:r>
              <a:rPr lang="mr-IN" sz="2100" dirty="0"/>
              <a:t>       Finished verifying &lt;default-centos-</a:t>
            </a:r>
            <a:r>
              <a:rPr lang="is-IS" sz="2100" dirty="0"/>
              <a:t>68</a:t>
            </a:r>
            <a:r>
              <a:rPr lang="mr-IN" sz="2100" dirty="0"/>
              <a:t>&gt; (0m0.45s).                                                                       </a:t>
            </a:r>
          </a:p>
          <a:p>
            <a:r>
              <a:rPr lang="mr-IN" sz="2100" dirty="0"/>
              <a:t>-----&gt; Kitchen is finished. (1m4.44s) </a:t>
            </a:r>
            <a:endParaRPr lang="en-US" sz="21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delivery local </a:t>
            </a:r>
            <a:r>
              <a:rPr lang="en-US" dirty="0" smtClean="0"/>
              <a:t>smoke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636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</a:t>
            </a:r>
            <a:r>
              <a:rPr lang="mr-IN" dirty="0" smtClean="0"/>
              <a:t>–</a:t>
            </a:r>
            <a:r>
              <a:rPr lang="en-US" dirty="0" smtClean="0"/>
              <a:t> Add tests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describe package 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Consolas"/>
                <a:cs typeface="Consolas"/>
              </a:rPr>
              <a:t>httpd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be_installed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describe service 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Consolas"/>
                <a:cs typeface="Consolas"/>
              </a:rPr>
              <a:t>httpd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be_running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be_enabled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nsolas"/>
                <a:cs typeface="Consolas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9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10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11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12" name="Shape 661"/>
          <p:cNvCxnSpPr>
            <a:stCxn id="8" idx="2"/>
            <a:endCxn id="9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2"/>
          <p:cNvCxnSpPr>
            <a:stCxn id="9" idx="2"/>
            <a:endCxn id="10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3"/>
          <p:cNvCxnSpPr>
            <a:stCxn id="9" idx="1"/>
            <a:endCxn id="8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664"/>
          <p:cNvCxnSpPr>
            <a:stCxn id="10" idx="2"/>
            <a:endCxn id="11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665"/>
          <p:cNvCxnSpPr>
            <a:stCxn id="11" idx="1"/>
            <a:endCxn id="10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666"/>
          <p:cNvCxnSpPr>
            <a:stCxn id="11" idx="3"/>
            <a:endCxn id="8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667"/>
          <p:cNvCxnSpPr>
            <a:stCxn id="11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669"/>
          <p:cNvCxnSpPr>
            <a:stCxn id="19" idx="4"/>
            <a:endCxn id="8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23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4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5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6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83280" y="3216500"/>
            <a:ext cx="5514023" cy="479666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15" tIns="81258" rIns="162515" bIns="81258" rtlCol="0" anchor="ctr"/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47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Resource:  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describe package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'name'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Monaco"/>
              </a:rPr>
              <a:t>do</a:t>
            </a:r>
          </a:p>
          <a:p>
            <a:r>
              <a:rPr lang="en-US" dirty="0">
                <a:latin typeface="Monaco"/>
              </a:rPr>
              <a:t>  </a:t>
            </a:r>
            <a:r>
              <a:rPr lang="en-US" dirty="0" smtClean="0">
                <a:latin typeface="Monaco"/>
              </a:rPr>
              <a:t>	 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be_installed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r>
              <a:rPr lang="en-US" b="1" dirty="0" smtClean="0">
                <a:solidFill>
                  <a:srgbClr val="204A87"/>
                </a:solidFill>
                <a:latin typeface="Monaco"/>
              </a:rPr>
              <a:t>	end</a:t>
            </a:r>
            <a:endParaRPr lang="en-US" b="1" dirty="0" smtClean="0">
              <a:solidFill>
                <a:srgbClr val="204A87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where</a:t>
            </a:r>
          </a:p>
          <a:p>
            <a:r>
              <a:rPr lang="en-US" b="1" dirty="0" smtClean="0">
                <a:solidFill>
                  <a:srgbClr val="4E9A06"/>
                </a:solidFill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'name'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 must specify the </a:t>
            </a:r>
            <a:r>
              <a:rPr lang="en-US" b="1" dirty="0">
                <a:solidFill>
                  <a:srgbClr val="204A87"/>
                </a:solidFill>
                <a:latin typeface="Monaco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of a package, such as 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Monaco"/>
              </a:rPr>
              <a:t>nginx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'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be_installed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is a valid matcher </a:t>
            </a:r>
            <a:r>
              <a:rPr lang="en-US" b="1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this resource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204A87"/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326" y="6947134"/>
            <a:ext cx="13893821" cy="1200329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Use the package resource to test if the named package and/or package version is installed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100036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Web Server Cookbook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Apache web server should be running</a:t>
            </a:r>
          </a:p>
          <a:p>
            <a:r>
              <a:rPr lang="en-US" dirty="0" smtClean="0"/>
              <a:t>The Apache web server should be listening on the default port</a:t>
            </a:r>
          </a:p>
          <a:p>
            <a:r>
              <a:rPr lang="en-US" dirty="0" smtClean="0"/>
              <a:t>The Apache web server should be configured to start on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84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Resource: 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describe service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/>
                <a:cs typeface="Consolas"/>
              </a:rPr>
              <a:t>service_name</a:t>
            </a:r>
            <a:r>
              <a:rPr lang="en-US" b="1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be_installed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be_enabled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be_running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1326" y="6947134"/>
            <a:ext cx="13893821" cy="1200329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Use the service resource to test if the named service is installed, running and/or enabled.</a:t>
            </a:r>
          </a:p>
        </p:txBody>
      </p:sp>
    </p:spTree>
    <p:extLst>
      <p:ext uri="{BB962C8B-B14F-4D97-AF65-F5344CB8AC3E}">
        <p14:creationId xmlns:p14="http://schemas.microsoft.com/office/powerpoint/2010/main" val="100036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Resource:  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nsolas"/>
                <a:cs typeface="Consolas"/>
              </a:rPr>
              <a:t>514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1326" y="6947134"/>
            <a:ext cx="13893821" cy="1200329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Use the port </a:t>
            </a:r>
            <a:r>
              <a:rPr lang="en-US" sz="3600" dirty="0" err="1">
                <a:solidFill>
                  <a:srgbClr val="FFFFFF"/>
                </a:solidFill>
              </a:rPr>
              <a:t>InSpec</a:t>
            </a:r>
            <a:r>
              <a:rPr lang="en-US" sz="3600" dirty="0">
                <a:solidFill>
                  <a:srgbClr val="FFFFFF"/>
                </a:solidFill>
              </a:rPr>
              <a:t> audit resource to test basic port properties, such as port, process, if it’s listening.</a:t>
            </a:r>
          </a:p>
        </p:txBody>
      </p:sp>
    </p:spTree>
    <p:extLst>
      <p:ext uri="{BB962C8B-B14F-4D97-AF65-F5344CB8AC3E}">
        <p14:creationId xmlns:p14="http://schemas.microsoft.com/office/powerpoint/2010/main" val="320746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r-IN" dirty="0"/>
              <a:t>System Package                                                                                                               </a:t>
            </a:r>
          </a:p>
          <a:p>
            <a:r>
              <a:rPr lang="mr-IN" dirty="0"/>
              <a:t>   ∅  httpd should be installed                                                                                              </a:t>
            </a:r>
          </a:p>
          <a:p>
            <a:r>
              <a:rPr lang="mr-IN" dirty="0"/>
              <a:t>   expected that `System Package httpd` is installed                                                                         </a:t>
            </a:r>
          </a:p>
          <a:p>
            <a:r>
              <a:rPr lang="mr-IN" dirty="0"/>
              <a:t>Service httpd                                                                                                                </a:t>
            </a:r>
          </a:p>
          <a:p>
            <a:r>
              <a:rPr lang="mr-IN" dirty="0"/>
              <a:t>   ∅  should be running                                                                                                      </a:t>
            </a:r>
          </a:p>
          <a:p>
            <a:r>
              <a:rPr lang="mr-IN" dirty="0"/>
              <a:t>   expected that `Service httpd` is running                                                                                  </a:t>
            </a:r>
          </a:p>
          <a:p>
            <a:r>
              <a:rPr lang="mr-IN" dirty="0"/>
              <a:t>   ∅  should be enabled                                                                                                      </a:t>
            </a:r>
          </a:p>
          <a:p>
            <a:r>
              <a:rPr lang="mr-IN" dirty="0"/>
              <a:t>   expected that `Service httpd` is enabled                                                                                  </a:t>
            </a:r>
          </a:p>
          <a:p>
            <a:r>
              <a:rPr lang="mr-IN" dirty="0"/>
              <a:t>Port 80                                                                                                                      </a:t>
            </a:r>
          </a:p>
          <a:p>
            <a:r>
              <a:rPr lang="mr-IN" dirty="0"/>
              <a:t>   ∅  should be listening                                                                                                    </a:t>
            </a:r>
          </a:p>
          <a:p>
            <a:r>
              <a:rPr lang="mr-IN" dirty="0"/>
              <a:t>   expected `Port 80.listening?` to return true, got false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</a:t>
            </a:r>
          </a:p>
          <a:p>
            <a:r>
              <a:rPr lang="mr-IN" dirty="0"/>
              <a:t>Test Summary: 0 successful, 4 failures, 0 skipped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delivery local smoke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Integration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409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</a:t>
            </a:r>
            <a:r>
              <a:rPr lang="mr-IN" dirty="0" smtClean="0"/>
              <a:t>–</a:t>
            </a:r>
            <a:r>
              <a:rPr lang="en-US" dirty="0" smtClean="0"/>
              <a:t> Make a change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package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httpd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 </a:t>
            </a:r>
            <a:r>
              <a:rPr lang="en-US" b="1" dirty="0">
                <a:solidFill>
                  <a:srgbClr val="204A87"/>
                </a:solidFill>
                <a:latin typeface="Monaco"/>
              </a:rPr>
              <a:t>do</a:t>
            </a:r>
          </a:p>
          <a:p>
            <a:r>
              <a:rPr lang="en-US" dirty="0"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action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:install</a:t>
            </a:r>
          </a:p>
          <a:p>
            <a:r>
              <a:rPr lang="en-US" b="1" dirty="0">
                <a:solidFill>
                  <a:srgbClr val="204A87"/>
                </a:solidFill>
                <a:latin typeface="Monaco"/>
              </a:rPr>
              <a:t>end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service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httpd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 </a:t>
            </a:r>
            <a:r>
              <a:rPr lang="en-US" b="1" dirty="0">
                <a:solidFill>
                  <a:srgbClr val="204A87"/>
                </a:solidFill>
                <a:latin typeface="Monaco"/>
              </a:rPr>
              <a:t>do</a:t>
            </a:r>
          </a:p>
          <a:p>
            <a:r>
              <a:rPr lang="en-US" dirty="0"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action 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[ 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:start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:enable 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]</a:t>
            </a:r>
          </a:p>
          <a:p>
            <a:r>
              <a:rPr lang="en-US" b="1" dirty="0">
                <a:solidFill>
                  <a:srgbClr val="204A87"/>
                </a:solidFill>
                <a:latin typeface="Monaco"/>
              </a:rPr>
              <a:t>end</a:t>
            </a:r>
          </a:p>
        </p:txBody>
      </p:sp>
      <p:sp>
        <p:nvSpPr>
          <p:cNvPr id="8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9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10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11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12" name="Shape 661"/>
          <p:cNvCxnSpPr>
            <a:stCxn id="8" idx="2"/>
            <a:endCxn id="9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2"/>
          <p:cNvCxnSpPr>
            <a:stCxn id="9" idx="2"/>
            <a:endCxn id="10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3"/>
          <p:cNvCxnSpPr>
            <a:stCxn id="9" idx="1"/>
            <a:endCxn id="8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664"/>
          <p:cNvCxnSpPr>
            <a:stCxn id="10" idx="2"/>
            <a:endCxn id="11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665"/>
          <p:cNvCxnSpPr>
            <a:stCxn id="11" idx="1"/>
            <a:endCxn id="10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666"/>
          <p:cNvCxnSpPr>
            <a:stCxn id="11" idx="3"/>
            <a:endCxn id="8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667"/>
          <p:cNvCxnSpPr>
            <a:stCxn id="11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669"/>
          <p:cNvCxnSpPr>
            <a:stCxn id="19" idx="4"/>
            <a:endCxn id="8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23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4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5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6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83280" y="5815636"/>
            <a:ext cx="5514023" cy="219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15" tIns="81258" rIns="162515" bIns="81258" rtlCol="0" anchor="ctr"/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96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mr-IN" dirty="0"/>
              <a:t>Chef Delivery                                                                                                                  </a:t>
            </a:r>
          </a:p>
          <a:p>
            <a:r>
              <a:rPr lang="mr-IN" dirty="0"/>
              <a:t>Running Deploy Phase                                                                                                           </a:t>
            </a:r>
          </a:p>
          <a:p>
            <a:r>
              <a:rPr lang="mr-IN" dirty="0"/>
              <a:t>-----&gt; Starting Kitchen (v1.14.2)                                                                                              </a:t>
            </a:r>
          </a:p>
          <a:p>
            <a:r>
              <a:rPr lang="mr-IN" dirty="0"/>
              <a:t>-----&gt; Converging &lt;default-centos-68&gt;...                                                                                       </a:t>
            </a:r>
          </a:p>
          <a:p>
            <a:r>
              <a:rPr lang="mr-IN" dirty="0"/>
              <a:t>       Preparing files for transfer                                                                                            </a:t>
            </a:r>
          </a:p>
          <a:p>
            <a:r>
              <a:rPr lang="mr-IN" dirty="0"/>
              <a:t>       Preparing dna.json                                                                                                      </a:t>
            </a:r>
          </a:p>
          <a:p>
            <a:r>
              <a:rPr lang="mr-IN" dirty="0"/>
              <a:t>       Resolving cookbook dependencies with Berkshelf 5.2.0...                                                                 </a:t>
            </a:r>
          </a:p>
          <a:p>
            <a:r>
              <a:rPr lang="mr-IN" dirty="0"/>
              <a:t>...                                                                      </a:t>
            </a:r>
          </a:p>
          <a:p>
            <a:r>
              <a:rPr lang="mr-IN" dirty="0"/>
              <a:t>Recipe: apache::default                                                                                                 </a:t>
            </a:r>
          </a:p>
          <a:p>
            <a:r>
              <a:rPr lang="mr-IN" dirty="0"/>
              <a:t> * yum_package[httpd] action install                                                                                   </a:t>
            </a:r>
          </a:p>
          <a:p>
            <a:r>
              <a:rPr lang="mr-IN" dirty="0"/>
              <a:t>   - install version 2.2.15-56.el6.centos.3 of package httpd                                                           </a:t>
            </a:r>
          </a:p>
          <a:p>
            <a:r>
              <a:rPr lang="mr-IN" dirty="0"/>
              <a:t> * service[httpd] action start                                                                                         </a:t>
            </a:r>
          </a:p>
          <a:p>
            <a:r>
              <a:rPr lang="mr-IN" dirty="0"/>
              <a:t>   - start service service[httpd]                                                                                      </a:t>
            </a:r>
          </a:p>
          <a:p>
            <a:r>
              <a:rPr lang="mr-IN" dirty="0"/>
              <a:t> * service[httpd] action enable                                                                                        </a:t>
            </a:r>
          </a:p>
          <a:p>
            <a:r>
              <a:rPr lang="mr-IN" dirty="0"/>
              <a:t>   - enable service service[httpd]            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</a:t>
            </a:r>
          </a:p>
          <a:p>
            <a:r>
              <a:rPr lang="mr-IN" dirty="0"/>
              <a:t>Running handlers:                                                                                                       </a:t>
            </a:r>
          </a:p>
          <a:p>
            <a:r>
              <a:rPr lang="mr-IN" dirty="0"/>
              <a:t>Running handlers complete                                                                                               </a:t>
            </a:r>
          </a:p>
          <a:p>
            <a:r>
              <a:rPr lang="mr-IN" dirty="0"/>
              <a:t>Chef Client finished, 3/3 resources updated in 06 seconds                                                               </a:t>
            </a:r>
          </a:p>
          <a:p>
            <a:r>
              <a:rPr lang="mr-IN" dirty="0"/>
              <a:t>Finished converging &lt;default-centos-68&gt; (0m11.54s).                                                                     </a:t>
            </a:r>
          </a:p>
          <a:p>
            <a:r>
              <a:rPr lang="mr-IN" dirty="0"/>
              <a:t>-----&gt; Kitchen is finished. (0m12.42s)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delivery local deploy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223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mr-IN" dirty="0"/>
              <a:t>System Package                                                                                                               </a:t>
            </a:r>
          </a:p>
          <a:p>
            <a:r>
              <a:rPr lang="mr-IN" dirty="0"/>
              <a:t>   ✔  httpd should be installed                                                                                              </a:t>
            </a:r>
          </a:p>
          <a:p>
            <a:r>
              <a:rPr lang="mr-IN" dirty="0"/>
              <a:t>Service httpd                                                                                                                </a:t>
            </a:r>
          </a:p>
          <a:p>
            <a:r>
              <a:rPr lang="mr-IN" dirty="0"/>
              <a:t>   ✔  should be running                                                                                                      </a:t>
            </a:r>
          </a:p>
          <a:p>
            <a:r>
              <a:rPr lang="mr-IN" dirty="0"/>
              <a:t>   ✔  should be enabled                                                                                                      </a:t>
            </a:r>
          </a:p>
          <a:p>
            <a:r>
              <a:rPr lang="mr-IN" dirty="0"/>
              <a:t>Port 80                                                                                                                      </a:t>
            </a:r>
          </a:p>
          <a:p>
            <a:r>
              <a:rPr lang="mr-IN" dirty="0"/>
              <a:t>   ✔  should be listening                           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</a:t>
            </a:r>
          </a:p>
          <a:p>
            <a:r>
              <a:rPr lang="mr-IN" dirty="0"/>
              <a:t>Test Summary: 4 successful, 0 failures, 0 skipped                                                                              </a:t>
            </a:r>
          </a:p>
          <a:p>
            <a:r>
              <a:rPr lang="mr-IN" dirty="0"/>
              <a:t>     Finished verifying &lt;default-centos-68&gt; (0m0.58s).                                                                       </a:t>
            </a:r>
          </a:p>
          <a:p>
            <a:r>
              <a:rPr lang="mr-IN" dirty="0"/>
              <a:t>-----&gt; Kitchen is finished. (0m1.46s)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delivery local smoke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Integration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969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</a:t>
            </a:r>
            <a:r>
              <a:rPr lang="mr-IN" dirty="0" smtClean="0"/>
              <a:t>–</a:t>
            </a:r>
            <a:r>
              <a:rPr lang="en-US" dirty="0" smtClean="0"/>
              <a:t> Run the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5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7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8" name="Shape 661"/>
          <p:cNvCxnSpPr>
            <a:stCxn id="4" idx="2"/>
            <a:endCxn id="5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662"/>
          <p:cNvCxnSpPr>
            <a:stCxn id="5" idx="2"/>
            <a:endCxn id="6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663"/>
          <p:cNvCxnSpPr>
            <a:stCxn id="5" idx="1"/>
            <a:endCxn id="4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64"/>
          <p:cNvCxnSpPr>
            <a:stCxn id="6" idx="2"/>
            <a:endCxn id="7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65"/>
          <p:cNvCxnSpPr>
            <a:stCxn id="7" idx="1"/>
            <a:endCxn id="6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6"/>
          <p:cNvCxnSpPr>
            <a:stCxn id="7" idx="3"/>
            <a:endCxn id="4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7"/>
          <p:cNvCxnSpPr>
            <a:stCxn id="7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669"/>
          <p:cNvCxnSpPr>
            <a:stCxn id="15" idx="4"/>
            <a:endCxn id="4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0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1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2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pic>
        <p:nvPicPr>
          <p:cNvPr id="24" name="Picture 23" descr="1__nathenharvey_Nathen____Desktop_InSpec_Presentation_httpd__zsh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49" y="1781488"/>
            <a:ext cx="9788384" cy="61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Web Server Cookbook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The Apache web server should be running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The Apache web server should be listening on the default port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The Apache web server should be configured to start on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784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</p:spPr>
        <p:txBody>
          <a:bodyPr lIns="121878" tIns="121878" rIns="121878" bIns="121878" anchor="t" anchorCtr="0">
            <a:noAutofit/>
          </a:bodyPr>
          <a:lstStyle/>
          <a:p>
            <a:r>
              <a:rPr lang="en-US" sz="5300" dirty="0"/>
              <a:t>Software Testing and Why it Matters</a:t>
            </a:r>
          </a:p>
        </p:txBody>
      </p:sp>
      <p:grpSp>
        <p:nvGrpSpPr>
          <p:cNvPr id="681" name="Shape 681"/>
          <p:cNvGrpSpPr/>
          <p:nvPr/>
        </p:nvGrpSpPr>
        <p:grpSpPr>
          <a:xfrm>
            <a:off x="1246043" y="2154015"/>
            <a:ext cx="6156800" cy="4463852"/>
            <a:chOff x="1227624" y="1287825"/>
            <a:chExt cx="3463200" cy="3227400"/>
          </a:xfrm>
        </p:grpSpPr>
        <p:cxnSp>
          <p:nvCxnSpPr>
            <p:cNvPr id="682" name="Shape 682"/>
            <p:cNvCxnSpPr/>
            <p:nvPr/>
          </p:nvCxnSpPr>
          <p:spPr>
            <a:xfrm>
              <a:off x="1246888" y="1287825"/>
              <a:ext cx="0" cy="32274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83" name="Shape 683"/>
            <p:cNvCxnSpPr/>
            <p:nvPr/>
          </p:nvCxnSpPr>
          <p:spPr>
            <a:xfrm>
              <a:off x="1227624" y="4495960"/>
              <a:ext cx="3463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84" name="Shape 684"/>
          <p:cNvSpPr txBox="1"/>
          <p:nvPr/>
        </p:nvSpPr>
        <p:spPr>
          <a:xfrm>
            <a:off x="3607912" y="6677439"/>
            <a:ext cx="1433067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quantity</a:t>
            </a:r>
          </a:p>
        </p:txBody>
      </p:sp>
      <p:sp>
        <p:nvSpPr>
          <p:cNvPr id="685" name="Shape 685"/>
          <p:cNvSpPr txBox="1"/>
          <p:nvPr/>
        </p:nvSpPr>
        <p:spPr>
          <a:xfrm rot="-5400000">
            <a:off x="204757" y="5583421"/>
            <a:ext cx="1550933" cy="5178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t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less time</a:t>
            </a:r>
          </a:p>
        </p:txBody>
      </p:sp>
      <p:sp>
        <p:nvSpPr>
          <p:cNvPr id="686" name="Shape 686"/>
          <p:cNvSpPr txBox="1"/>
          <p:nvPr/>
        </p:nvSpPr>
        <p:spPr>
          <a:xfrm rot="-5400000">
            <a:off x="20222" y="2854970"/>
            <a:ext cx="1920000" cy="5178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t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more time</a:t>
            </a:r>
          </a:p>
        </p:txBody>
      </p:sp>
      <p:sp>
        <p:nvSpPr>
          <p:cNvPr id="687" name="Shape 687"/>
          <p:cNvSpPr/>
          <p:nvPr/>
        </p:nvSpPr>
        <p:spPr>
          <a:xfrm>
            <a:off x="1468044" y="2251235"/>
            <a:ext cx="5804800" cy="4216532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2820844" y="3210414"/>
            <a:ext cx="0" cy="32506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89" name="Shape 689"/>
          <p:cNvCxnSpPr/>
          <p:nvPr/>
        </p:nvCxnSpPr>
        <p:spPr>
          <a:xfrm>
            <a:off x="5697600" y="5315289"/>
            <a:ext cx="0" cy="1145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90" name="Shape 690"/>
          <p:cNvCxnSpPr/>
          <p:nvPr/>
        </p:nvCxnSpPr>
        <p:spPr>
          <a:xfrm>
            <a:off x="4324444" y="4302823"/>
            <a:ext cx="0" cy="21578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91" name="Shape 691"/>
          <p:cNvSpPr txBox="1"/>
          <p:nvPr/>
        </p:nvSpPr>
        <p:spPr>
          <a:xfrm>
            <a:off x="1468047" y="3946364"/>
            <a:ext cx="1352533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manual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896380" y="4629064"/>
            <a:ext cx="1352532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automated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GUI tests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4334735" y="5315289"/>
            <a:ext cx="1352533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integration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5697580" y="6011199"/>
            <a:ext cx="1352532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unit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grpSp>
        <p:nvGrpSpPr>
          <p:cNvPr id="695" name="Shape 695"/>
          <p:cNvGrpSpPr/>
          <p:nvPr/>
        </p:nvGrpSpPr>
        <p:grpSpPr>
          <a:xfrm>
            <a:off x="8448579" y="2153941"/>
            <a:ext cx="6681554" cy="4936807"/>
            <a:chOff x="4752325" y="1287775"/>
            <a:chExt cx="3758374" cy="3569349"/>
          </a:xfrm>
        </p:grpSpPr>
        <p:grpSp>
          <p:nvGrpSpPr>
            <p:cNvPr id="696" name="Shape 696"/>
            <p:cNvGrpSpPr/>
            <p:nvPr/>
          </p:nvGrpSpPr>
          <p:grpSpPr>
            <a:xfrm>
              <a:off x="5047499" y="1287825"/>
              <a:ext cx="3463199" cy="3227400"/>
              <a:chOff x="1227624" y="1287825"/>
              <a:chExt cx="3463200" cy="3227400"/>
            </a:xfrm>
          </p:grpSpPr>
          <p:cxnSp>
            <p:nvCxnSpPr>
              <p:cNvPr id="697" name="Shape 697"/>
              <p:cNvCxnSpPr/>
              <p:nvPr/>
            </p:nvCxnSpPr>
            <p:spPr>
              <a:xfrm>
                <a:off x="1246888" y="1287825"/>
                <a:ext cx="0" cy="32274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98" name="Shape 698"/>
              <p:cNvCxnSpPr/>
              <p:nvPr/>
            </p:nvCxnSpPr>
            <p:spPr>
              <a:xfrm>
                <a:off x="1227624" y="4495960"/>
                <a:ext cx="34632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99" name="Shape 699"/>
            <p:cNvSpPr txBox="1"/>
            <p:nvPr/>
          </p:nvSpPr>
          <p:spPr>
            <a:xfrm>
              <a:off x="6376050" y="4558325"/>
              <a:ext cx="806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quantity</a:t>
              </a:r>
            </a:p>
          </p:txBody>
        </p:sp>
        <p:sp>
          <p:nvSpPr>
            <p:cNvPr id="700" name="Shape 700"/>
            <p:cNvSpPr txBox="1"/>
            <p:nvPr/>
          </p:nvSpPr>
          <p:spPr>
            <a:xfrm rot="-5400000">
              <a:off x="4337425" y="3809028"/>
              <a:ext cx="11211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less time</a:t>
              </a:r>
            </a:p>
          </p:txBody>
        </p:sp>
        <p:sp>
          <p:nvSpPr>
            <p:cNvPr id="701" name="Shape 701"/>
            <p:cNvSpPr txBox="1"/>
            <p:nvPr/>
          </p:nvSpPr>
          <p:spPr>
            <a:xfrm rot="-5400000">
              <a:off x="4321525" y="1718575"/>
              <a:ext cx="11529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more time</a:t>
              </a:r>
            </a:p>
          </p:txBody>
        </p:sp>
        <p:sp>
          <p:nvSpPr>
            <p:cNvPr id="702" name="Shape 702"/>
            <p:cNvSpPr/>
            <p:nvPr/>
          </p:nvSpPr>
          <p:spPr>
            <a:xfrm rot="-5400000">
              <a:off x="5266275" y="1254625"/>
              <a:ext cx="3058200" cy="3246000"/>
            </a:xfrm>
            <a:prstGeom prst="rtTriangle">
              <a:avLst/>
            </a:prstGeom>
            <a:solidFill>
              <a:srgbClr val="FADA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1625299" fontAlgn="auto">
                <a:spcBef>
                  <a:spcPts val="0"/>
                </a:spcBef>
                <a:spcAft>
                  <a:spcPts val="0"/>
                </a:spcAft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3" name="Shape 703"/>
            <p:cNvCxnSpPr/>
            <p:nvPr/>
          </p:nvCxnSpPr>
          <p:spPr>
            <a:xfrm>
              <a:off x="7667075" y="2051625"/>
              <a:ext cx="0" cy="2350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704" name="Shape 704"/>
            <p:cNvCxnSpPr/>
            <p:nvPr/>
          </p:nvCxnSpPr>
          <p:spPr>
            <a:xfrm>
              <a:off x="6029625" y="3573475"/>
              <a:ext cx="0" cy="8283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705" name="Shape 705"/>
            <p:cNvCxnSpPr/>
            <p:nvPr/>
          </p:nvCxnSpPr>
          <p:spPr>
            <a:xfrm>
              <a:off x="6848350" y="2841450"/>
              <a:ext cx="0" cy="15603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sp>
          <p:nvSpPr>
            <p:cNvPr id="706" name="Shape 706"/>
            <p:cNvSpPr txBox="1"/>
            <p:nvPr/>
          </p:nvSpPr>
          <p:spPr>
            <a:xfrm>
              <a:off x="5172375" y="4006625"/>
              <a:ext cx="8574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manual session based tests</a:t>
              </a: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6058575" y="383822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GUI tests</a:t>
              </a: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6877300" y="282047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API tests</a:t>
              </a:r>
            </a:p>
          </p:txBody>
        </p:sp>
        <p:sp>
          <p:nvSpPr>
            <p:cNvPr id="709" name="Shape 709"/>
            <p:cNvSpPr txBox="1"/>
            <p:nvPr/>
          </p:nvSpPr>
          <p:spPr>
            <a:xfrm>
              <a:off x="7667062" y="307732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automated unit tests</a:t>
              </a:r>
            </a:p>
          </p:txBody>
        </p:sp>
        <p:sp>
          <p:nvSpPr>
            <p:cNvPr id="710" name="Shape 710"/>
            <p:cNvSpPr txBox="1"/>
            <p:nvPr/>
          </p:nvSpPr>
          <p:spPr>
            <a:xfrm>
              <a:off x="6877300" y="3363857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integration tests</a:t>
              </a: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6877300" y="3965478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component tests</a:t>
              </a:r>
            </a:p>
          </p:txBody>
        </p:sp>
      </p:grpSp>
      <p:sp>
        <p:nvSpPr>
          <p:cNvPr id="712" name="Shape 712"/>
          <p:cNvSpPr/>
          <p:nvPr/>
        </p:nvSpPr>
        <p:spPr>
          <a:xfrm>
            <a:off x="17111" y="7397380"/>
            <a:ext cx="16256000" cy="174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771780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 </a:t>
            </a: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builds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safety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through feedback loops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4325069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Inexpensive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experiments to provide validation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7906712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Reduces risk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11986533" y="7622447"/>
            <a:ext cx="33562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Optimize Testing: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Do more of the inexpensive testing first!</a:t>
            </a:r>
          </a:p>
        </p:txBody>
      </p:sp>
      <p:cxnSp>
        <p:nvCxnSpPr>
          <p:cNvPr id="717" name="Shape 717"/>
          <p:cNvCxnSpPr/>
          <p:nvPr/>
        </p:nvCxnSpPr>
        <p:spPr>
          <a:xfrm>
            <a:off x="11180178" y="7688580"/>
            <a:ext cx="0" cy="116426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5936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command would you use to complete lint testing?</a:t>
            </a:r>
          </a:p>
          <a:p>
            <a:r>
              <a:rPr lang="en-US" dirty="0" smtClean="0"/>
              <a:t>What command would you use to complete syntax testing?</a:t>
            </a:r>
          </a:p>
          <a:p>
            <a:r>
              <a:rPr lang="en-US" dirty="0" smtClean="0"/>
              <a:t>What command would you run to complete unit tests?</a:t>
            </a:r>
          </a:p>
          <a:p>
            <a:r>
              <a:rPr lang="en-US" dirty="0" smtClean="0"/>
              <a:t>What additional kitchen-related commands should we run?</a:t>
            </a:r>
          </a:p>
          <a:p>
            <a:r>
              <a:rPr lang="en-US" dirty="0" smtClean="0"/>
              <a:t>How would you </a:t>
            </a:r>
            <a:r>
              <a:rPr lang="en-US" dirty="0" err="1" smtClean="0"/>
              <a:t>InSpec</a:t>
            </a:r>
            <a:r>
              <a:rPr lang="en-US" dirty="0" smtClean="0"/>
              <a:t> exec your tests over the </a:t>
            </a:r>
            <a:r>
              <a:rPr lang="en-US" dirty="0" err="1" smtClean="0"/>
              <a:t>docker</a:t>
            </a:r>
            <a:r>
              <a:rPr lang="en-US" dirty="0" smtClean="0"/>
              <a:t> protocol?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033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mkdir</a:t>
            </a:r>
            <a:r>
              <a:rPr lang="en-US" dirty="0"/>
              <a:t> -p ~/cookbooks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directory for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927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195" indent="-457195">
              <a:buFont typeface="Wingdings" charset="2"/>
              <a:buChar char="ü"/>
            </a:pPr>
            <a:r>
              <a:rPr lang="en-US" dirty="0"/>
              <a:t>Execute an </a:t>
            </a:r>
            <a:r>
              <a:rPr lang="en-US" dirty="0" err="1"/>
              <a:t>InSpec</a:t>
            </a:r>
            <a:r>
              <a:rPr lang="en-US" dirty="0"/>
              <a:t> test on a local machine</a:t>
            </a:r>
          </a:p>
          <a:p>
            <a:pPr marL="457195" indent="-457195">
              <a:buFont typeface="Wingdings" charset="2"/>
              <a:buChar char="ü"/>
            </a:pPr>
            <a:r>
              <a:rPr lang="en-US" dirty="0"/>
              <a:t>Execute an </a:t>
            </a:r>
            <a:r>
              <a:rPr lang="en-US" dirty="0" err="1"/>
              <a:t>InSpec</a:t>
            </a:r>
            <a:r>
              <a:rPr lang="en-US" dirty="0"/>
              <a:t> test on a remote machine</a:t>
            </a:r>
          </a:p>
          <a:p>
            <a:pPr marL="457195" indent="-457195">
              <a:buFont typeface="Wingdings" charset="2"/>
              <a:buChar char="ü"/>
            </a:pPr>
            <a:r>
              <a:rPr lang="en-US" dirty="0"/>
              <a:t>Generate an </a:t>
            </a:r>
            <a:r>
              <a:rPr lang="en-US" dirty="0" err="1"/>
              <a:t>InSpec</a:t>
            </a:r>
            <a:r>
              <a:rPr lang="en-US" dirty="0"/>
              <a:t> profile</a:t>
            </a:r>
          </a:p>
          <a:p>
            <a:pPr marL="457195" indent="-457195">
              <a:buFont typeface="Wingdings" charset="2"/>
              <a:buChar char="ü"/>
            </a:pPr>
            <a:r>
              <a:rPr lang="en-US" dirty="0"/>
              <a:t>Add </a:t>
            </a:r>
            <a:r>
              <a:rPr lang="en-US" dirty="0" err="1"/>
              <a:t>InSpec</a:t>
            </a:r>
            <a:r>
              <a:rPr lang="en-US" dirty="0"/>
              <a:t>-based integration test to a Chef cookbook</a:t>
            </a:r>
          </a:p>
          <a:p>
            <a:pPr marL="457195" indent="-457195">
              <a:buFont typeface="Wingdings" charset="2"/>
              <a:buChar char="ü"/>
            </a:pPr>
            <a:r>
              <a:rPr lang="en-US" dirty="0"/>
              <a:t>Run </a:t>
            </a:r>
            <a:r>
              <a:rPr lang="en-US" dirty="0" err="1"/>
              <a:t>InSpec</a:t>
            </a:r>
            <a:r>
              <a:rPr lang="en-US" dirty="0"/>
              <a:t>-based integrations tests during Chef cookbook development</a:t>
            </a:r>
          </a:p>
          <a:p>
            <a:r>
              <a:rPr lang="en-US" dirty="0"/>
              <a:t>List additional resources and places to look for support with </a:t>
            </a:r>
            <a:r>
              <a:rPr lang="en-US" dirty="0" err="1" smtClean="0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cd </a:t>
            </a:r>
            <a:r>
              <a:rPr lang="en-US" dirty="0"/>
              <a:t>~/cookbooks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into the directory for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481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mr-IN" dirty="0"/>
              <a:t>Generating cookbook apache                                                                                                    </a:t>
            </a:r>
          </a:p>
          <a:p>
            <a:r>
              <a:rPr lang="mr-IN" dirty="0"/>
              <a:t>- Ensuring correct cookbook file content                                                                                      </a:t>
            </a:r>
          </a:p>
          <a:p>
            <a:r>
              <a:rPr lang="mr-IN" dirty="0"/>
              <a:t>- Committing cookbook files to git                                                                                            </a:t>
            </a:r>
          </a:p>
          <a:p>
            <a:r>
              <a:rPr lang="mr-IN" dirty="0"/>
              <a:t>- Ensuring delivery configuration                                                                                             </a:t>
            </a:r>
          </a:p>
          <a:p>
            <a:r>
              <a:rPr lang="mr-IN" dirty="0"/>
              <a:t>- Ensuring correct delivery build cookbook content                                                                            </a:t>
            </a:r>
          </a:p>
          <a:p>
            <a:r>
              <a:rPr lang="mr-IN" dirty="0"/>
              <a:t>- Adding delivery configuration to feature branch                                                                             </a:t>
            </a:r>
          </a:p>
          <a:p>
            <a:r>
              <a:rPr lang="mr-IN" dirty="0"/>
              <a:t>- Adding build cookbook to feature branch                                                                                     </a:t>
            </a:r>
          </a:p>
          <a:p>
            <a:r>
              <a:rPr lang="mr-IN" dirty="0"/>
              <a:t>- Merging delivery content feature branch to master  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Your cookbook is ready. Type `cd apache` to enter it.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There are several commands you can run to get started locally developing and testing your cookbook.                           </a:t>
            </a:r>
          </a:p>
          <a:p>
            <a:r>
              <a:rPr lang="mr-IN" dirty="0"/>
              <a:t>Type `delivery local --help` to see a full list.     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Why not start by writing a test? Tests for the default recipe are stored at: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test/smoke/default/default_test.rb                   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If you'd prefer to dive right in, the default recipe can be found at: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recipes/default.rb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chef generate cookbook apache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apache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214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mr-IN" dirty="0"/>
              <a:t>Generating cookbook apache                                                                                                    </a:t>
            </a:r>
          </a:p>
          <a:p>
            <a:r>
              <a:rPr lang="mr-IN" dirty="0"/>
              <a:t>- Ensuring correct cookbook file content                                                                                      </a:t>
            </a:r>
          </a:p>
          <a:p>
            <a:r>
              <a:rPr lang="mr-IN" dirty="0"/>
              <a:t>- Committing cookbook files to git                                                                                            </a:t>
            </a:r>
          </a:p>
          <a:p>
            <a:r>
              <a:rPr lang="mr-IN" dirty="0"/>
              <a:t>- Ensuring delivery configuration                                                                                             </a:t>
            </a:r>
          </a:p>
          <a:p>
            <a:r>
              <a:rPr lang="mr-IN" dirty="0"/>
              <a:t>- Ensuring correct delivery build cookbook content                                                                            </a:t>
            </a:r>
          </a:p>
          <a:p>
            <a:r>
              <a:rPr lang="mr-IN" dirty="0"/>
              <a:t>- Adding delivery configuration to feature branch                                                                             </a:t>
            </a:r>
          </a:p>
          <a:p>
            <a:r>
              <a:rPr lang="mr-IN" dirty="0"/>
              <a:t>- Adding build cookbook to feature branch                                                                                     </a:t>
            </a:r>
          </a:p>
          <a:p>
            <a:r>
              <a:rPr lang="mr-IN" dirty="0"/>
              <a:t>- Merging delivery content feature branch to master  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Your cookbook is ready. Type `cd apache` to enter it.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There are several commands you can run to get started locally developing and testing your cookbook.                           </a:t>
            </a:r>
          </a:p>
          <a:p>
            <a:r>
              <a:rPr lang="mr-IN" dirty="0"/>
              <a:t>Type `delivery local --help` to see a full list.     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Why not start by writing a test? Tests for the default recipe are stored at: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test/smoke/default/default_test.rb                                   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If you'd prefer to dive right in, the default recipe can be found at:                                                         </a:t>
            </a:r>
          </a:p>
          <a:p>
            <a:r>
              <a:rPr lang="mr-IN" dirty="0"/>
              <a:t>                                                                                                                              </a:t>
            </a:r>
          </a:p>
          <a:p>
            <a:r>
              <a:rPr lang="mr-IN" dirty="0"/>
              <a:t>recipes/default.rb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cd ~/cookbooks/apache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into the apache cookbook’s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52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77336" y="1719200"/>
            <a:ext cx="8363733" cy="6629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300" dirty="0">
                <a:solidFill>
                  <a:srgbClr val="435464"/>
                </a:solidFill>
              </a:rPr>
              <a:t>Infrastructure policies need testing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>
                <a:solidFill>
                  <a:srgbClr val="435464"/>
                </a:solidFill>
              </a:rPr>
              <a:t>↳ </a:t>
            </a:r>
            <a:r>
              <a:rPr lang="en-US" sz="3700" dirty="0" err="1">
                <a:solidFill>
                  <a:srgbClr val="435464"/>
                </a:solidFill>
              </a:rPr>
              <a:t>Linting</a:t>
            </a:r>
            <a:endParaRPr lang="en-US" sz="3700" dirty="0">
              <a:solidFill>
                <a:srgbClr val="435464"/>
              </a:solidFill>
            </a:endParaRP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Static Analysis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Unit Testing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Integration Testing</a:t>
            </a:r>
            <a:br>
              <a:rPr lang="en-US" sz="3700" dirty="0">
                <a:solidFill>
                  <a:srgbClr val="435464"/>
                </a:solidFill>
              </a:rPr>
            </a:b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Compliance Testing</a:t>
            </a:r>
          </a:p>
        </p:txBody>
      </p:sp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435464"/>
              </a:buClr>
              <a:buSzPct val="25000"/>
            </a:pPr>
            <a:r>
              <a:rPr lang="en-US" sz="5300" b="0" i="0" u="none" strike="noStrike" cap="none" dirty="0">
                <a:solidFill>
                  <a:srgbClr val="435464"/>
                </a:solidFill>
              </a:rPr>
              <a:t>Remember…</a:t>
            </a:r>
          </a:p>
        </p:txBody>
      </p:sp>
      <p:sp>
        <p:nvSpPr>
          <p:cNvPr id="724" name="Shape 724"/>
          <p:cNvSpPr/>
          <p:nvPr/>
        </p:nvSpPr>
        <p:spPr>
          <a:xfrm>
            <a:off x="9041068" y="0"/>
            <a:ext cx="7214933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10074000" y="2842533"/>
            <a:ext cx="5148800" cy="583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</a:pPr>
            <a:r>
              <a:rPr lang="en-US" sz="5700" b="1">
                <a:solidFill>
                  <a:srgbClr val="FFFFFF"/>
                </a:solidFill>
              </a:rPr>
              <a:t>“Infrastructure as Code”</a:t>
            </a:r>
            <a:r>
              <a:rPr lang="en-US" sz="5700">
                <a:solidFill>
                  <a:srgbClr val="FFFFFF"/>
                </a:solidFill>
              </a:rPr>
              <a:t> should be</a:t>
            </a:r>
            <a:r>
              <a:rPr lang="en-US" sz="5900">
                <a:solidFill>
                  <a:srgbClr val="FFFFFF"/>
                </a:solidFill>
              </a:rPr>
              <a:t> </a:t>
            </a:r>
            <a:r>
              <a:rPr lang="en-US" sz="5700">
                <a:solidFill>
                  <a:srgbClr val="FFFFFF"/>
                </a:solidFill>
              </a:rPr>
              <a:t>tested like ANY other codebase.</a:t>
            </a:r>
          </a:p>
        </p:txBody>
      </p:sp>
      <p:grpSp>
        <p:nvGrpSpPr>
          <p:cNvPr id="726" name="Shape 726"/>
          <p:cNvGrpSpPr/>
          <p:nvPr/>
        </p:nvGrpSpPr>
        <p:grpSpPr>
          <a:xfrm>
            <a:off x="11694092" y="536935"/>
            <a:ext cx="1869979" cy="1869979"/>
            <a:chOff x="380998" y="4393138"/>
            <a:chExt cx="632700" cy="632700"/>
          </a:xfrm>
        </p:grpSpPr>
        <p:sp>
          <p:nvSpPr>
            <p:cNvPr id="727" name="Shape 727"/>
            <p:cNvSpPr/>
            <p:nvPr/>
          </p:nvSpPr>
          <p:spPr>
            <a:xfrm>
              <a:off x="380998" y="4393138"/>
              <a:ext cx="632700" cy="632700"/>
            </a:xfrm>
            <a:prstGeom prst="ellipse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endParaRPr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728" name="Shape 728" descr="Image result for lightbulb icon"/>
            <p:cNvPicPr preferRelativeResize="0"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437" y="4406800"/>
              <a:ext cx="593825" cy="5938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91312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77336" y="1719200"/>
            <a:ext cx="8363733" cy="6629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300" dirty="0">
                <a:solidFill>
                  <a:srgbClr val="435464"/>
                </a:solidFill>
              </a:rPr>
              <a:t>Infrastructure policies need testing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>
                <a:solidFill>
                  <a:srgbClr val="435464"/>
                </a:solidFill>
              </a:rPr>
              <a:t>↳ </a:t>
            </a:r>
            <a:r>
              <a:rPr lang="en-US" sz="3700" dirty="0" err="1">
                <a:solidFill>
                  <a:srgbClr val="435464"/>
                </a:solidFill>
              </a:rPr>
              <a:t>Linting</a:t>
            </a:r>
            <a:endParaRPr lang="en-US" sz="3700" dirty="0">
              <a:solidFill>
                <a:srgbClr val="435464"/>
              </a:solidFill>
            </a:endParaRP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Static Analysis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Unit Testing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>
                <a:solidFill>
                  <a:schemeClr val="accent1"/>
                </a:solidFill>
              </a:rPr>
              <a:t>↳ Integration Testing</a:t>
            </a:r>
            <a:br>
              <a:rPr lang="en-US" sz="3700" dirty="0">
                <a:solidFill>
                  <a:schemeClr val="accent1"/>
                </a:solidFill>
              </a:rPr>
            </a:b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Compliance Testing</a:t>
            </a:r>
          </a:p>
        </p:txBody>
      </p:sp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435464"/>
              </a:buClr>
              <a:buSzPct val="25000"/>
            </a:pPr>
            <a:r>
              <a:rPr lang="en-US" sz="5300" b="0" i="0" u="none" strike="noStrike" cap="none" dirty="0">
                <a:solidFill>
                  <a:srgbClr val="435464"/>
                </a:solidFill>
              </a:rPr>
              <a:t>Remember…</a:t>
            </a:r>
          </a:p>
        </p:txBody>
      </p:sp>
      <p:sp>
        <p:nvSpPr>
          <p:cNvPr id="724" name="Shape 724"/>
          <p:cNvSpPr/>
          <p:nvPr/>
        </p:nvSpPr>
        <p:spPr>
          <a:xfrm>
            <a:off x="9041068" y="0"/>
            <a:ext cx="7214933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10074000" y="2842533"/>
            <a:ext cx="5148800" cy="583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</a:pPr>
            <a:r>
              <a:rPr lang="en-US" sz="5700" b="1">
                <a:solidFill>
                  <a:srgbClr val="FFFFFF"/>
                </a:solidFill>
              </a:rPr>
              <a:t>“Infrastructure as Code”</a:t>
            </a:r>
            <a:r>
              <a:rPr lang="en-US" sz="5700">
                <a:solidFill>
                  <a:srgbClr val="FFFFFF"/>
                </a:solidFill>
              </a:rPr>
              <a:t> should be</a:t>
            </a:r>
            <a:r>
              <a:rPr lang="en-US" sz="5900">
                <a:solidFill>
                  <a:srgbClr val="FFFFFF"/>
                </a:solidFill>
              </a:rPr>
              <a:t> </a:t>
            </a:r>
            <a:r>
              <a:rPr lang="en-US" sz="5700">
                <a:solidFill>
                  <a:srgbClr val="FFFFFF"/>
                </a:solidFill>
              </a:rPr>
              <a:t>tested like ANY other codebase.</a:t>
            </a:r>
          </a:p>
        </p:txBody>
      </p:sp>
      <p:grpSp>
        <p:nvGrpSpPr>
          <p:cNvPr id="726" name="Shape 726"/>
          <p:cNvGrpSpPr/>
          <p:nvPr/>
        </p:nvGrpSpPr>
        <p:grpSpPr>
          <a:xfrm>
            <a:off x="11694092" y="536935"/>
            <a:ext cx="1869979" cy="1869979"/>
            <a:chOff x="380998" y="4393138"/>
            <a:chExt cx="632700" cy="632700"/>
          </a:xfrm>
        </p:grpSpPr>
        <p:sp>
          <p:nvSpPr>
            <p:cNvPr id="727" name="Shape 727"/>
            <p:cNvSpPr/>
            <p:nvPr/>
          </p:nvSpPr>
          <p:spPr>
            <a:xfrm>
              <a:off x="380998" y="4393138"/>
              <a:ext cx="632700" cy="632700"/>
            </a:xfrm>
            <a:prstGeom prst="ellipse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endParaRPr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728" name="Shape 728" descr="Image result for lightbulb icon"/>
            <p:cNvPicPr preferRelativeResize="0"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437" y="4406800"/>
              <a:ext cx="593825" cy="5938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816069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77336" y="1841644"/>
            <a:ext cx="8610133" cy="5768000"/>
          </a:xfrm>
          <a:prstGeom prst="rect">
            <a:avLst/>
          </a:prstGeom>
        </p:spPr>
        <p:txBody>
          <a:bodyPr lIns="121878" tIns="121878" rIns="121878" bIns="121878" anchor="t" anchorCtr="0">
            <a:noAutofit/>
          </a:bodyPr>
          <a:lstStyle/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Write a test, watch it fail</a:t>
            </a: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Write </a:t>
            </a:r>
            <a:r>
              <a:rPr lang="en-US" dirty="0">
                <a:solidFill>
                  <a:schemeClr val="dk1"/>
                </a:solidFill>
              </a:rPr>
              <a:t>some code</a:t>
            </a: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>
                <a:solidFill>
                  <a:schemeClr val="dk1"/>
                </a:solidFill>
              </a:rPr>
              <a:t>Write and run </a:t>
            </a:r>
            <a:r>
              <a:rPr lang="en-US" dirty="0" smtClean="0">
                <a:solidFill>
                  <a:schemeClr val="dk1"/>
                </a:solidFill>
              </a:rPr>
              <a:t>more tests</a:t>
            </a:r>
            <a:endParaRPr lang="en-US" dirty="0">
              <a:solidFill>
                <a:schemeClr val="dk1"/>
              </a:solidFill>
            </a:endParaRP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Code review</a:t>
            </a: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Delivery pipeline to production</a:t>
            </a:r>
            <a:endParaRPr lang="en-US" dirty="0">
              <a:solidFill>
                <a:schemeClr val="dk1"/>
              </a:solidFill>
            </a:endParaRP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Lowered </a:t>
            </a:r>
            <a:r>
              <a:rPr lang="en-US" dirty="0">
                <a:solidFill>
                  <a:schemeClr val="dk1"/>
                </a:solidFill>
              </a:rPr>
              <a:t>chance of production failure</a:t>
            </a:r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 i="0" u="none" strike="noStrike" cap="none" dirty="0" smtClean="0">
                <a:solidFill>
                  <a:schemeClr val="dk1"/>
                </a:solidFill>
              </a:rPr>
              <a:t>Test-driven </a:t>
            </a:r>
            <a:r>
              <a:rPr lang="en-US" sz="5300" i="0" u="none" strike="noStrike" cap="none" dirty="0">
                <a:solidFill>
                  <a:schemeClr val="dk1"/>
                </a:solidFill>
              </a:rPr>
              <a:t>Development</a:t>
            </a:r>
          </a:p>
        </p:txBody>
      </p:sp>
      <p:sp>
        <p:nvSpPr>
          <p:cNvPr id="657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658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59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660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661" name="Shape 661"/>
          <p:cNvCxnSpPr>
            <a:stCxn id="657" idx="2"/>
            <a:endCxn id="658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2" name="Shape 662"/>
          <p:cNvCxnSpPr>
            <a:stCxn id="658" idx="2"/>
            <a:endCxn id="659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3" name="Shape 663"/>
          <p:cNvCxnSpPr>
            <a:stCxn id="658" idx="1"/>
            <a:endCxn id="657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4" name="Shape 664"/>
          <p:cNvCxnSpPr>
            <a:stCxn id="659" idx="2"/>
            <a:endCxn id="660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5" name="Shape 665"/>
          <p:cNvCxnSpPr>
            <a:stCxn id="660" idx="1"/>
            <a:endCxn id="659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6" name="Shape 666"/>
          <p:cNvCxnSpPr>
            <a:stCxn id="660" idx="3"/>
            <a:endCxn id="657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7" name="Shape 667"/>
          <p:cNvCxnSpPr>
            <a:stCxn id="660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8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Shape 669"/>
          <p:cNvCxnSpPr>
            <a:stCxn id="668" idx="4"/>
            <a:endCxn id="657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0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</p:spTree>
    <p:extLst>
      <p:ext uri="{BB962C8B-B14F-4D97-AF65-F5344CB8AC3E}">
        <p14:creationId xmlns:p14="http://schemas.microsoft.com/office/powerpoint/2010/main" val="23987838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10.xml><?xml version="1.0" encoding="utf-8"?>
<a:theme xmlns:a="http://schemas.openxmlformats.org/drawingml/2006/main" name="3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11.xml><?xml version="1.0" encoding="utf-8"?>
<a:theme xmlns:a="http://schemas.openxmlformats.org/drawingml/2006/main" name="4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12.xml><?xml version="1.0" encoding="utf-8"?>
<a:theme xmlns:a="http://schemas.openxmlformats.org/drawingml/2006/main" name="5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1_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6.xml><?xml version="1.0" encoding="utf-8"?>
<a:theme xmlns:a="http://schemas.openxmlformats.org/drawingml/2006/main" name="1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7.xml><?xml version="1.0" encoding="utf-8"?>
<a:theme xmlns:a="http://schemas.openxmlformats.org/drawingml/2006/main" name="2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8.xml><?xml version="1.0" encoding="utf-8"?>
<a:theme xmlns:a="http://schemas.openxmlformats.org/drawingml/2006/main" name="2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9.xml><?xml version="1.0" encoding="utf-8"?>
<a:theme xmlns:a="http://schemas.openxmlformats.org/drawingml/2006/main" name="3_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1917</TotalTime>
  <Words>1980</Words>
  <Application>Microsoft Macintosh PowerPoint</Application>
  <PresentationFormat>Custom</PresentationFormat>
  <Paragraphs>401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Base</vt:lpstr>
      <vt:lpstr>Interaction</vt:lpstr>
      <vt:lpstr>1_Chef template 2017</vt:lpstr>
      <vt:lpstr>2_Chef template 2017</vt:lpstr>
      <vt:lpstr>1_Base</vt:lpstr>
      <vt:lpstr>1_Interaction</vt:lpstr>
      <vt:lpstr>2_Base</vt:lpstr>
      <vt:lpstr>2_Interaction</vt:lpstr>
      <vt:lpstr>3_Base</vt:lpstr>
      <vt:lpstr>3_Interaction</vt:lpstr>
      <vt:lpstr>4_Base</vt:lpstr>
      <vt:lpstr>5_Base</vt:lpstr>
      <vt:lpstr>InSpec for Integration Testing</vt:lpstr>
      <vt:lpstr>Simple Web Server Cookbook</vt:lpstr>
      <vt:lpstr>Create a directory for cookbooks</vt:lpstr>
      <vt:lpstr>Move into the directory for cookbooks</vt:lpstr>
      <vt:lpstr>Generate an apache cookbook</vt:lpstr>
      <vt:lpstr>Move into the apache cookbook’s directory</vt:lpstr>
      <vt:lpstr>Remember…</vt:lpstr>
      <vt:lpstr>Remember…</vt:lpstr>
      <vt:lpstr>Test-driven Development</vt:lpstr>
      <vt:lpstr>Software Testing and Why it Matters</vt:lpstr>
      <vt:lpstr>What can delivery local do?</vt:lpstr>
      <vt:lpstr>PowerPoint Presentation</vt:lpstr>
      <vt:lpstr>Update the Kitchen Configuration</vt:lpstr>
      <vt:lpstr>Update the Kitchen Configuration</vt:lpstr>
      <vt:lpstr>Final .kitchen.yml</vt:lpstr>
      <vt:lpstr>List Kitchen Instances</vt:lpstr>
      <vt:lpstr>Run the integration tests</vt:lpstr>
      <vt:lpstr>Integration Testing – Add tests</vt:lpstr>
      <vt:lpstr>Resource:  package</vt:lpstr>
      <vt:lpstr>Resource:  service</vt:lpstr>
      <vt:lpstr>Resource:  port</vt:lpstr>
      <vt:lpstr>Run the Integration Test</vt:lpstr>
      <vt:lpstr>Integration Testing – Make a change</vt:lpstr>
      <vt:lpstr>Apply the change</vt:lpstr>
      <vt:lpstr>Run the Integration Test</vt:lpstr>
      <vt:lpstr>Integration Testing – Run the tests</vt:lpstr>
      <vt:lpstr>Simple Web Server Cookbook</vt:lpstr>
      <vt:lpstr>Software Testing and Why it Matters</vt:lpstr>
      <vt:lpstr>Additional Testing</vt:lpstr>
      <vt:lpstr>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274</cp:revision>
  <cp:lastPrinted>2017-01-25T22:54:33Z</cp:lastPrinted>
  <dcterms:created xsi:type="dcterms:W3CDTF">2015-11-10T15:58:30Z</dcterms:created>
  <dcterms:modified xsi:type="dcterms:W3CDTF">2017-01-26T17:55:38Z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