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57" r:id="rId17"/>
    <p:sldId id="270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56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72"/>
            <p14:sldId id="271"/>
            <p14:sldId id="257"/>
            <p14:sldId id="270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68" y="-10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7D6C1-E4BB-6347-9104-221EF0C509F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1B18-2D17-E245-A236-10490BBE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FD9-86D8-B24C-A742-0889D50FC59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331E-A40C-8E45-90AE-4B94C201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</a:t>
            </a:r>
            <a:r>
              <a:rPr lang="en-US" baseline="0" dirty="0" smtClean="0"/>
              <a:t> INSTRUCTOR NOTE: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the URL of the Chef Automate Server</a:t>
            </a:r>
          </a:p>
          <a:p>
            <a:r>
              <a:rPr lang="en-US" baseline="0" dirty="0" smtClean="0"/>
              <a:t>Walk participants through accepting the self-signed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the output with participants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no run list, so no resources are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baseline="0" dirty="0" smtClean="0"/>
              <a:t> You might want to use the orange 3 of hearts as your card, or at least, the 3 of hearts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slides will use the orange 3 of hearts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Point out that we’re using Chef Solo.  We’re going to run the node again</a:t>
            </a:r>
            <a:r>
              <a:rPr lang="en-US" baseline="0" dirty="0" smtClean="0"/>
              <a:t>, this time with a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some of the differences between</a:t>
            </a:r>
            <a:r>
              <a:rPr lang="en-US" baseline="0" dirty="0" smtClean="0"/>
              <a:t> chef-client and chef-solo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we’ll look at our own chef-solo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Client is local mode acts in a very similar way</a:t>
            </a:r>
            <a:r>
              <a:rPr lang="en-US" baseline="0" dirty="0" smtClean="0"/>
              <a:t> to chef-solo.  The Automate server does not distinguish between chef-solo and chef-client --local-mode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aseline="0"/>
            </a:lvl1pPr>
            <a:lvl2pPr marL="278048" indent="0">
              <a:buFontTx/>
              <a:buNone/>
              <a:defRPr baseline="0"/>
            </a:lvl2pPr>
            <a:lvl3pPr marL="548476" indent="0">
              <a:buFontTx/>
              <a:buNone/>
              <a:defRPr baseline="0"/>
            </a:lvl3pPr>
            <a:lvl4pPr marL="756061" indent="0">
              <a:buFontTx/>
              <a:buNone/>
              <a:defRPr baseline="0"/>
            </a:lvl4pPr>
            <a:lvl5pPr marL="961738" indent="0">
              <a:buFontTx/>
              <a:buNone/>
              <a:defRPr baseline="0"/>
            </a:lvl5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2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83" r:id="rId3"/>
    <p:sldLayoutId id="2147483976" r:id="rId4"/>
    <p:sldLayoutId id="2147483982" r:id="rId5"/>
    <p:sldLayoutId id="2147483977" r:id="rId6"/>
    <p:sldLayoutId id="2147483978" r:id="rId7"/>
    <p:sldLayoutId id="2147483979" r:id="rId8"/>
    <p:sldLayoutId id="2147483980" r:id="rId9"/>
    <p:sldLayoutId id="2147483963" r:id="rId10"/>
    <p:sldLayoutId id="2147483981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Automate </a:t>
            </a:r>
            <a:r>
              <a:rPr lang="mr-IN" dirty="0" smtClean="0"/>
              <a:t>–</a:t>
            </a:r>
            <a:r>
              <a:rPr lang="en-US" dirty="0" smtClean="0"/>
              <a:t> Node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View aggregate status of your infrastructure</a:t>
            </a:r>
          </a:p>
          <a:p>
            <a:pPr lvl="1"/>
            <a:r>
              <a:rPr lang="en-US" dirty="0" smtClean="0"/>
              <a:t>Overall &amp; trend views of converge status</a:t>
            </a:r>
          </a:p>
          <a:p>
            <a:pPr lvl="1"/>
            <a:r>
              <a:rPr lang="en-US" dirty="0"/>
              <a:t>Overall &amp; trend views of c</a:t>
            </a:r>
            <a:r>
              <a:rPr lang="en-US" dirty="0" smtClean="0"/>
              <a:t>ompliance status</a:t>
            </a:r>
          </a:p>
          <a:p>
            <a:pPr lvl="1"/>
            <a:r>
              <a:rPr lang="en-US" dirty="0" smtClean="0"/>
              <a:t>Filter &amp; search options</a:t>
            </a:r>
          </a:p>
          <a:p>
            <a:r>
              <a:rPr lang="en-US" dirty="0" smtClean="0"/>
              <a:t>View details of any node</a:t>
            </a:r>
          </a:p>
          <a:p>
            <a:pPr lvl="1"/>
            <a:r>
              <a:rPr lang="en-US" dirty="0" smtClean="0"/>
              <a:t>Status of converged resources</a:t>
            </a:r>
          </a:p>
          <a:p>
            <a:pPr lvl="1"/>
            <a:r>
              <a:rPr lang="en-US" dirty="0" smtClean="0"/>
              <a:t>Run List applied to the node</a:t>
            </a:r>
          </a:p>
          <a:p>
            <a:pPr lvl="1"/>
            <a:r>
              <a:rPr lang="en-US" dirty="0" smtClean="0"/>
              <a:t>Attributes of the node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8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Executes </a:t>
            </a:r>
            <a:r>
              <a:rPr lang="en-US" dirty="0"/>
              <a:t>chef-client </a:t>
            </a:r>
            <a:r>
              <a:rPr lang="en-US" dirty="0" smtClean="0"/>
              <a:t>without relying on a Chef server to provide configuration policies (cookbooks, environments, etc.)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chef_solo.html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directory for configuration policy</a:t>
            </a:r>
          </a:p>
          <a:p>
            <a:pPr lvl="1"/>
            <a:r>
              <a:rPr lang="en-US" dirty="0" smtClean="0"/>
              <a:t>Or a URL from which a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tar.gz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file can be downloaded</a:t>
            </a:r>
          </a:p>
          <a:p>
            <a:r>
              <a:rPr lang="en-US" dirty="0" smtClean="0"/>
              <a:t>Node objects stored as a local JSON file</a:t>
            </a:r>
          </a:p>
          <a:p>
            <a:r>
              <a:rPr lang="en-US" dirty="0" smtClean="0"/>
              <a:t>Attribute data stored in a JSON file</a:t>
            </a:r>
          </a:p>
          <a:p>
            <a:pPr lvl="1"/>
            <a:r>
              <a:rPr lang="en-US" dirty="0" smtClean="0"/>
              <a:t>Local or remote</a:t>
            </a:r>
          </a:p>
          <a:p>
            <a:r>
              <a:rPr lang="en-US" dirty="0" smtClean="0"/>
              <a:t>Does not pull from a Chef Server</a:t>
            </a:r>
          </a:p>
          <a:p>
            <a:r>
              <a:rPr lang="en-US" dirty="0" smtClean="0"/>
              <a:t>Can be configured to send data to a Chef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</a:t>
            </a:r>
            <a:r>
              <a:rPr lang="mr-IN" dirty="0" smtClean="0"/>
              <a:t>–</a:t>
            </a:r>
            <a:r>
              <a:rPr lang="en-US" dirty="0" smtClean="0"/>
              <a:t> Local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mode is a way to run the chef-client against the chef-repo on a local machine as if it were running against the Chef server.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ctl_chef_client.html#run-in-local-mode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chef-client in 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[2017-03-10T14:05:49+00:00]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Converging </a:t>
            </a:r>
            <a:r>
              <a:rPr lang="en-US" dirty="0"/>
              <a:t>0 resources</a:t>
            </a:r>
          </a:p>
          <a:p>
            <a:r>
              <a:rPr lang="en-US" dirty="0"/>
              <a:t>[2017-03-10T14:05:51+00:00] INFO: Chef Run complete in 0.19413018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[2017-03-10T14:05:51+00:00]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[2017-03-10T14:05:51+00:00] INFO: Report handlers complete</a:t>
            </a:r>
          </a:p>
          <a:p>
            <a:r>
              <a:rPr lang="en-US" dirty="0"/>
              <a:t>Chef Client finished, 0/0 resources updated in 01 seconds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chef-client --local-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t="578" r="189" b="-5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additional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[2017-03-10T14:10:34+00:00]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[2017-03-10T14:10:34+00:00] INFO: *** Chef 12.18.31 ***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[2017-03-10T14:10:40+00:00] INFO: Chef Run complete in 4.10402964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[2017-03-10T14:10:40+00:00] INFO: Running report handlers</a:t>
            </a:r>
          </a:p>
          <a:p>
            <a:r>
              <a:rPr lang="en-US" dirty="0"/>
              <a:t>[2017-03-10T14:10:40+00:00] WARN: Format is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[2017-03-10T14:10:40+00:00] INFO: Initialize </a:t>
            </a:r>
            <a:r>
              <a:rPr lang="en-US" dirty="0" err="1"/>
              <a:t>InSpec</a:t>
            </a:r>
            <a:endParaRPr lang="en-US" dirty="0"/>
          </a:p>
          <a:p>
            <a:r>
              <a:rPr lang="en-US" dirty="0"/>
              <a:t>[2017-03-10T14:10:40+00:00] INFO: Running tests from: [{:name=&gt;"</a:t>
            </a:r>
            <a:r>
              <a:rPr lang="en-US" dirty="0" err="1"/>
              <a:t>ssh</a:t>
            </a:r>
            <a:r>
              <a:rPr lang="en-US" dirty="0"/>
              <a:t>", :path=&gt;"/home/chef/profiles/</a:t>
            </a:r>
            <a:r>
              <a:rPr lang="en-US" dirty="0" err="1"/>
              <a:t>ssh</a:t>
            </a:r>
            <a:r>
              <a:rPr lang="en-US" dirty="0"/>
              <a:t>"}]</a:t>
            </a:r>
          </a:p>
          <a:p>
            <a:r>
              <a:rPr lang="en-US" dirty="0"/>
              <a:t>[2017-03-10T14:10:40+00:00] INFO: Reporting to chef-visibility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[2017-03-10T14:10:40+00:00] INFO: Report handlers complete</a:t>
            </a:r>
          </a:p>
          <a:p>
            <a:r>
              <a:rPr lang="en-US" dirty="0"/>
              <a:t>Chef Client finished, 1/2 resources updated in 06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"recipe[audit::default</a:t>
            </a:r>
            <a:r>
              <a:rPr lang="en-US" dirty="0" smtClean="0"/>
              <a:t>]"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 b="2928"/>
          <a:stretch/>
        </p:blipFill>
        <p:spPr/>
      </p:pic>
    </p:spTree>
    <p:extLst>
      <p:ext uri="{BB962C8B-B14F-4D97-AF65-F5344CB8AC3E}">
        <p14:creationId xmlns:p14="http://schemas.microsoft.com/office/powerpoint/2010/main" val="20670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b="8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1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Chef Automate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URL_OF_AUTOMATE_SERVER</a:t>
            </a:r>
          </a:p>
          <a:p>
            <a:r>
              <a:rPr lang="en-US" dirty="0" smtClean="0"/>
              <a:t>Uses a self-signed certificate in this lab</a:t>
            </a:r>
          </a:p>
          <a:p>
            <a:endParaRPr lang="en-US" dirty="0" smtClean="0"/>
          </a:p>
          <a:p>
            <a:r>
              <a:rPr lang="en-US" dirty="0" smtClean="0"/>
              <a:t>Username:  </a:t>
            </a:r>
            <a:r>
              <a:rPr lang="en-US" dirty="0" smtClean="0">
                <a:latin typeface="Consolas"/>
                <a:cs typeface="Consolas"/>
              </a:rPr>
              <a:t>chef</a:t>
            </a:r>
          </a:p>
          <a:p>
            <a:r>
              <a:rPr lang="en-US" dirty="0" smtClean="0"/>
              <a:t>Password:  </a:t>
            </a:r>
            <a:r>
              <a:rPr lang="en-US" dirty="0" smtClean="0">
                <a:latin typeface="Consolas"/>
                <a:cs typeface="Consolas"/>
              </a:rPr>
              <a:t>chef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8" r="-13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6"/>
          <a:stretch/>
        </p:blipFill>
        <p:spPr/>
      </p:pic>
    </p:spTree>
    <p:extLst>
      <p:ext uri="{BB962C8B-B14F-4D97-AF65-F5344CB8AC3E}">
        <p14:creationId xmlns:p14="http://schemas.microsoft.com/office/powerpoint/2010/main" val="25790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r="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0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the failing control</a:t>
            </a:r>
            <a:endParaRPr lang="en-US" dirty="0"/>
          </a:p>
        </p:txBody>
      </p:sp>
      <p:pic>
        <p:nvPicPr>
          <p:cNvPr id="7" name="Media Placeholder 6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b="6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0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3" b="1111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details of the failing control</a:t>
            </a:r>
          </a:p>
        </p:txBody>
      </p:sp>
    </p:spTree>
    <p:extLst>
      <p:ext uri="{BB962C8B-B14F-4D97-AF65-F5344CB8AC3E}">
        <p14:creationId xmlns:p14="http://schemas.microsoft.com/office/powerpoint/2010/main" val="4800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Review our set-up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9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 b="18721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b="3344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6"/>
          <a:stretch/>
        </p:blipFill>
        <p:spPr/>
      </p:pic>
    </p:spTree>
    <p:extLst>
      <p:ext uri="{BB962C8B-B14F-4D97-AF65-F5344CB8AC3E}">
        <p14:creationId xmlns:p14="http://schemas.microsoft.com/office/powerpoint/2010/main" val="36444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6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82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9" b="9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14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uses chef solo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0"/>
          <a:stretch/>
        </p:blipFill>
        <p:spPr/>
      </p:pic>
    </p:spTree>
    <p:extLst>
      <p:ext uri="{BB962C8B-B14F-4D97-AF65-F5344CB8AC3E}">
        <p14:creationId xmlns:p14="http://schemas.microsoft.com/office/powerpoint/2010/main" val="2757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348</TotalTime>
  <Words>945</Words>
  <Application>Microsoft Macintosh PowerPoint</Application>
  <PresentationFormat>Custom</PresentationFormat>
  <Paragraphs>111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chef2016full</vt:lpstr>
      <vt:lpstr>1_Chef2015v2</vt:lpstr>
      <vt:lpstr>2_Chef2015v2</vt:lpstr>
      <vt:lpstr>Continuous Compliance</vt:lpstr>
      <vt:lpstr>Login to Chef Automate</vt:lpstr>
      <vt:lpstr>Browse to your node</vt:lpstr>
      <vt:lpstr>Browse to your node</vt:lpstr>
      <vt:lpstr>View details of your node</vt:lpstr>
      <vt:lpstr>View details of your node</vt:lpstr>
      <vt:lpstr>View details of your node</vt:lpstr>
      <vt:lpstr>View details of your node</vt:lpstr>
      <vt:lpstr>The node uses chef solo</vt:lpstr>
      <vt:lpstr>Chef Automate – Node View</vt:lpstr>
      <vt:lpstr>Chef Solo</vt:lpstr>
      <vt:lpstr>Chef Solo</vt:lpstr>
      <vt:lpstr>Chef Client – Local Mode</vt:lpstr>
      <vt:lpstr>Go home</vt:lpstr>
      <vt:lpstr>Run chef-client in local mode</vt:lpstr>
      <vt:lpstr>Check the converge status in Automate</vt:lpstr>
      <vt:lpstr>Run with additional parameters</vt:lpstr>
      <vt:lpstr>Check the converge status in Automate</vt:lpstr>
      <vt:lpstr>Check the converge status in Automate</vt:lpstr>
      <vt:lpstr>Check the compliance status in Automate</vt:lpstr>
      <vt:lpstr>Check the compliance status in Automate</vt:lpstr>
      <vt:lpstr>View details of the failing control</vt:lpstr>
      <vt:lpstr>View details of the failing control</vt:lpstr>
      <vt:lpstr>Review our set-up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37</cp:revision>
  <dcterms:created xsi:type="dcterms:W3CDTF">2015-04-20T20:56:17Z</dcterms:created>
  <dcterms:modified xsi:type="dcterms:W3CDTF">2017-03-10T14:20:15Z</dcterms:modified>
</cp:coreProperties>
</file>