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media/media1.png" ContentType="video/unknow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  <p:sldMasterId id="2147484006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7" r:id="rId35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4660"/>
  </p:normalViewPr>
  <p:slideViewPr>
    <p:cSldViewPr snapToGrid="0" snapToObjects="1">
      <p:cViewPr>
        <p:scale>
          <a:sx n="59" d="100"/>
          <a:sy n="59" d="100"/>
        </p:scale>
        <p:origin x="-120" y="-808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7211-D5D8-E543-B64B-420B2DDC73AD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63C2F-A4F0-EC4C-BC46-C7D9EAEB9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the driver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platform, we’ll just check </a:t>
            </a:r>
            <a:r>
              <a:rPr lang="en-US" dirty="0" err="1" smtClean="0"/>
              <a:t>CentOS</a:t>
            </a:r>
            <a:r>
              <a:rPr lang="en-US" baseline="0" dirty="0" smtClean="0"/>
              <a:t> 7.3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platform, we’ll just check </a:t>
            </a:r>
            <a:r>
              <a:rPr lang="en-US" dirty="0" err="1" smtClean="0"/>
              <a:t>CentOS</a:t>
            </a:r>
            <a:r>
              <a:rPr lang="en-US" baseline="0" dirty="0" smtClean="0"/>
              <a:t> 7.3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9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we haven’t written any tests just yet.  However, one could argue that a passing ‘kitchen converge’ is, itself, a worthwhile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setting up test kitchen we’ve not added a test, run the test, seen the tests pass.  But we’re not done so it’s time to restart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we haven’t written any tests just yet.  However, one could argue that a passing ‘kitchen converge’ is, itself, a worthwhile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setting up test kitchen we’ve not added a test, run the test, seen the tests pass.  But we’re not done so it’s time to restart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Technically,</a:t>
            </a:r>
            <a:r>
              <a:rPr lang="en-US" baseline="0" dirty="0" smtClean="0"/>
              <a:t> we haven’t written any tests just yet.  However, one could argue that a passing ‘kitchen converge’ is, itself, a worthwhile test.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setting up test kitchen we’ve not added a test, run the test, seen the tests pass.  But we’re not done so it’s time to restart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completed the cycle.  But are we done?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5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sudo</a:t>
            </a:r>
            <a:r>
              <a:rPr lang="en-US" dirty="0" smtClean="0"/>
              <a:t> chef-client --local-mode -j </a:t>
            </a:r>
            <a:r>
              <a:rPr lang="en-US" dirty="0" err="1" smtClean="0"/>
              <a:t>config.json</a:t>
            </a:r>
            <a:r>
              <a:rPr lang="en-US" dirty="0" smtClean="0"/>
              <a:t> -r "recipe[</a:t>
            </a:r>
            <a:r>
              <a:rPr lang="en-US" dirty="0" err="1" smtClean="0"/>
              <a:t>ssh</a:t>
            </a:r>
            <a:r>
              <a:rPr lang="en-US" dirty="0" smtClean="0"/>
              <a:t>::server],recipe[audit::default]"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63C2F-A4F0-EC4C-BC46-C7D9EAEB9B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4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08996" y="1267743"/>
            <a:ext cx="13011806" cy="509752"/>
          </a:xfrm>
          <a:solidFill>
            <a:schemeClr val="bg1">
              <a:lumMod val="85000"/>
              <a:alpha val="50000"/>
            </a:schemeClr>
          </a:solidFill>
        </p:spPr>
        <p:txBody>
          <a:bodyPr lIns="82292" bIns="82292" anchor="ctr" anchorCtr="0">
            <a:noAutofit/>
          </a:bodyPr>
          <a:lstStyle>
            <a:lvl1pPr marL="0" indent="0">
              <a:buNone/>
              <a:defRPr sz="2500" b="1">
                <a:latin typeface="Consolas"/>
                <a:cs typeface="Consolas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9600" y="1966683"/>
            <a:ext cx="13411202" cy="4515258"/>
          </a:xfrm>
          <a:ln w="12700">
            <a:solidFill>
              <a:schemeClr val="tx2"/>
            </a:solidFill>
            <a:prstDash val="dash"/>
          </a:ln>
        </p:spPr>
        <p:txBody>
          <a:bodyPr lIns="82292" tIns="41148" rIns="82292" bIns="41148">
            <a:normAutofit/>
          </a:bodyPr>
          <a:lstStyle>
            <a:lvl1pPr marL="0" marR="0" indent="0" algn="l" defTabSz="1097142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latin typeface="Consolas"/>
                <a:cs typeface="Consolas"/>
              </a:defRPr>
            </a:lvl1pPr>
            <a:lvl2pPr>
              <a:defRPr sz="29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930" y="1267316"/>
            <a:ext cx="371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8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609600" y="1670050"/>
            <a:ext cx="13411200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1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4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aseline="0"/>
            </a:lvl1pPr>
            <a:lvl2pPr marL="278048" indent="0">
              <a:buFontTx/>
              <a:buNone/>
              <a:defRPr baseline="0"/>
            </a:lvl2pPr>
            <a:lvl3pPr marL="548476" indent="0">
              <a:buFontTx/>
              <a:buNone/>
              <a:defRPr baseline="0"/>
            </a:lvl3pPr>
            <a:lvl4pPr marL="756061" indent="0">
              <a:buFontTx/>
              <a:buNone/>
              <a:defRPr baseline="0"/>
            </a:lvl4pPr>
            <a:lvl5pPr marL="961738" indent="0">
              <a:buFontTx/>
              <a:buNone/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1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609600" y="1670050"/>
            <a:ext cx="13411200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70050"/>
            <a:ext cx="13411200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51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7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1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3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18" Type="http://schemas.openxmlformats.org/officeDocument/2006/relationships/image" Target="../media/image1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20" Type="http://schemas.openxmlformats.org/officeDocument/2006/relationships/image" Target="../media/image6.png"/><Relationship Id="rId1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6.xml"/><Relationship Id="rId18" Type="http://schemas.openxmlformats.org/officeDocument/2006/relationships/theme" Target="../theme/theme4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63" r:id="rId8"/>
    <p:sldLayoutId id="2147483982" r:id="rId9"/>
    <p:sldLayoutId id="2147483981" r:id="rId10"/>
    <p:sldLayoutId id="2147483964" r:id="rId11"/>
    <p:sldLayoutId id="2147484005" r:id="rId12"/>
    <p:sldLayoutId id="2147483965" r:id="rId13"/>
    <p:sldLayoutId id="2147483966" r:id="rId14"/>
    <p:sldLayoutId id="2147483967" r:id="rId15"/>
    <p:sldLayoutId id="214748396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Remediate Failing SSH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change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4805" y="1293974"/>
            <a:ext cx="14220790" cy="6318933"/>
            <a:chOff x="677339" y="1894568"/>
            <a:chExt cx="14220790" cy="6318933"/>
          </a:xfrm>
        </p:grpSpPr>
        <p:pic>
          <p:nvPicPr>
            <p:cNvPr id="3" name="Shape 132" descr="kitchen_workflow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7339" y="1894568"/>
              <a:ext cx="9715499" cy="6318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Shape 1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10807" y="5908515"/>
              <a:ext cx="1833333" cy="1833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Shape 1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56682" y="3702183"/>
              <a:ext cx="2941447" cy="677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1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162917" y="2366213"/>
              <a:ext cx="2528988" cy="952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1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067654" y="4921844"/>
              <a:ext cx="2719527" cy="44400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690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mr-IN" sz="2800" dirty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driver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2800" dirty="0">
                <a:latin typeface="Monaco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 vagrant</a:t>
            </a:r>
          </a:p>
          <a:p>
            <a:r>
              <a:rPr lang="en-US" sz="2800" dirty="0">
                <a:latin typeface="Monaco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Monaco"/>
              </a:rPr>
              <a:t>name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2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endParaRPr lang="en-US" sz="2800" b="1" dirty="0" smtClean="0">
              <a:solidFill>
                <a:srgbClr val="000000"/>
              </a:solidFill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n-US" sz="28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 Configuration (1 of 3)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00628" y="3085359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5340" y="3584748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6113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/.</a:t>
            </a:r>
            <a:r>
              <a:rPr lang="en-US" smtClean="0"/>
              <a:t>kitchen.yml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</a:t>
            </a:r>
          </a:p>
          <a:p>
            <a:endParaRPr lang="en-US" sz="28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platforms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2800" dirty="0">
                <a:latin typeface="Monaco"/>
              </a:rPr>
              <a:t>  </a:t>
            </a:r>
            <a:r>
              <a:rPr lang="mr-IN" sz="2800" b="1" dirty="0">
                <a:solidFill>
                  <a:srgbClr val="000000"/>
                </a:solidFill>
                <a:latin typeface="Monaco"/>
              </a:rPr>
              <a:t>- name: ubuntu-16.04</a:t>
            </a:r>
          </a:p>
          <a:p>
            <a:r>
              <a:rPr lang="mr-IN" sz="2800" dirty="0">
                <a:latin typeface="Monaco"/>
              </a:rPr>
              <a:t>  </a:t>
            </a:r>
            <a:r>
              <a:rPr lang="mr-IN" sz="2800" b="1" dirty="0">
                <a:solidFill>
                  <a:srgbClr val="000000"/>
                </a:solidFill>
                <a:latin typeface="Monaco"/>
              </a:rPr>
              <a:t>- name: centos-7.2</a:t>
            </a:r>
          </a:p>
          <a:p>
            <a:r>
              <a:rPr lang="mr-IN" sz="2800" dirty="0">
                <a:latin typeface="Monaco"/>
              </a:rPr>
              <a:t>  </a:t>
            </a:r>
            <a:r>
              <a:rPr lang="mr-IN" sz="2800" b="1" dirty="0">
                <a:solidFill>
                  <a:srgbClr val="000000"/>
                </a:solidFill>
                <a:latin typeface="Monaco"/>
              </a:rPr>
              <a:t>- name: centos-</a:t>
            </a:r>
            <a:r>
              <a:rPr lang="mr-IN" sz="2800" b="1" dirty="0" smtClean="0">
                <a:solidFill>
                  <a:srgbClr val="000000"/>
                </a:solidFill>
                <a:latin typeface="Monaco"/>
              </a:rPr>
              <a:t>7.3</a:t>
            </a:r>
          </a:p>
          <a:p>
            <a:endParaRPr lang="en-US" sz="2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n-US" sz="2800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 Configuration (2 of 3)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00628" y="4112686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5340" y="4614732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5340" y="3592368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180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95337" y="3954226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/.</a:t>
            </a:r>
            <a:r>
              <a:rPr lang="en-US" smtClean="0"/>
              <a:t>kitchen.yml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suites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</a:t>
            </a:r>
            <a:r>
              <a:rPr lang="en-US" sz="2400" b="1" dirty="0" smtClean="0"/>
              <a:t>- name: default</a:t>
            </a:r>
          </a:p>
          <a:p>
            <a:r>
              <a:rPr lang="en-US" sz="2400" dirty="0" smtClean="0"/>
              <a:t>  </a:t>
            </a:r>
            <a:r>
              <a:rPr lang="en-US" sz="2400" b="1" dirty="0" smtClean="0"/>
              <a:t>- name: server</a:t>
            </a:r>
          </a:p>
          <a:p>
            <a:r>
              <a:rPr lang="mr-IN" sz="2400" dirty="0" smtClean="0"/>
              <a:t>    run_list</a:t>
            </a:r>
            <a:r>
              <a:rPr lang="mr-IN" sz="2400" b="1" dirty="0" smtClean="0"/>
              <a:t>: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/>
              <a:t>- recipe[</a:t>
            </a:r>
            <a:r>
              <a:rPr lang="en-US" sz="2400" b="1" dirty="0" err="1" smtClean="0"/>
              <a:t>ssh</a:t>
            </a:r>
            <a:r>
              <a:rPr lang="en-US" sz="2400" b="1" dirty="0" smtClean="0"/>
              <a:t>::default]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/>
              <a:t>- recipe[</a:t>
            </a:r>
            <a:r>
              <a:rPr lang="en-US" sz="2400" b="1" dirty="0" err="1" smtClean="0"/>
              <a:t>ssh</a:t>
            </a:r>
            <a:r>
              <a:rPr lang="en-US" sz="2400" b="1" dirty="0" smtClean="0"/>
              <a:t>::server]</a:t>
            </a:r>
          </a:p>
          <a:p>
            <a:r>
              <a:rPr lang="en-US" sz="2400" dirty="0" smtClean="0"/>
              <a:t>    verifier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inspec_tests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        </a:t>
            </a:r>
            <a:r>
              <a:rPr lang="en-US" sz="2400" b="1" dirty="0" smtClean="0"/>
              <a:t>- test/smoke/default</a:t>
            </a:r>
          </a:p>
          <a:p>
            <a:r>
              <a:rPr lang="en-US" sz="2400" dirty="0" smtClean="0"/>
              <a:t>        </a:t>
            </a:r>
            <a:r>
              <a:rPr lang="en-US" sz="2400" b="1" dirty="0" smtClean="0"/>
              <a:t>- /home/chef/profiles/</a:t>
            </a:r>
            <a:r>
              <a:rPr lang="en-US" sz="2400" b="1" dirty="0" err="1" smtClean="0"/>
              <a:t>ssh</a:t>
            </a:r>
            <a:endParaRPr lang="en-US" sz="2400" b="1" dirty="0" smtClean="0"/>
          </a:p>
          <a:p>
            <a:r>
              <a:rPr lang="en-US" sz="2400" dirty="0" smtClean="0"/>
              <a:t>    attributes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Kitchen Configuration (3 of 3)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5337" y="2768264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5337" y="2348974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95337" y="3536508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5340" y="5531608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95340" y="5113890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7898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cookbook’s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~/cookbooks/</a:t>
            </a:r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the kitchens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100" dirty="0"/>
              <a:t>Instance          Driver  </a:t>
            </a:r>
            <a:r>
              <a:rPr lang="en-US" sz="2100" dirty="0" err="1"/>
              <a:t>Provisioner</a:t>
            </a:r>
            <a:r>
              <a:rPr lang="en-US" sz="2100" dirty="0"/>
              <a:t>  Verifier  Transport  Last Action    Last Error</a:t>
            </a:r>
          </a:p>
          <a:p>
            <a:r>
              <a:rPr lang="en-US" sz="2100" dirty="0"/>
              <a:t>server-centos-73  </a:t>
            </a:r>
            <a:r>
              <a:rPr lang="en-US" sz="2100" dirty="0" err="1"/>
              <a:t>Docker</a:t>
            </a:r>
            <a:r>
              <a:rPr lang="en-US" sz="2100" dirty="0"/>
              <a:t>  </a:t>
            </a:r>
            <a:r>
              <a:rPr lang="en-US" sz="2100" dirty="0" err="1"/>
              <a:t>ChefZero</a:t>
            </a:r>
            <a:r>
              <a:rPr lang="en-US" sz="2100" dirty="0"/>
              <a:t>     </a:t>
            </a:r>
            <a:r>
              <a:rPr lang="en-US" sz="2100" dirty="0" err="1"/>
              <a:t>Inspec</a:t>
            </a:r>
            <a:r>
              <a:rPr lang="en-US" sz="2100" dirty="0"/>
              <a:t>    </a:t>
            </a:r>
            <a:r>
              <a:rPr lang="en-US" sz="2100" dirty="0" err="1"/>
              <a:t>Ssh</a:t>
            </a:r>
            <a:r>
              <a:rPr lang="en-US" sz="2100" dirty="0"/>
              <a:t>        &lt;Not Created&gt;  &lt;None&gt;</a:t>
            </a:r>
          </a:p>
          <a:p>
            <a:endParaRPr lang="en-US" sz="2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Creating &lt;server-centos-73&gt;...</a:t>
            </a:r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 227.8 </a:t>
            </a:r>
            <a:r>
              <a:rPr lang="en-US" dirty="0" err="1"/>
              <a:t>kB</a:t>
            </a:r>
            <a:endParaRPr lang="en-US" dirty="0"/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</a:t>
            </a:r>
          </a:p>
          <a:p>
            <a:r>
              <a:rPr lang="en-US" dirty="0"/>
              <a:t>       Step 0 : FROM centos:centos7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[2017-03-12T02:26:16+00:00] INFO: Running report handlers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[2017-03-12T02:26:16+00:00] INFO: Report handlers complete</a:t>
            </a:r>
          </a:p>
          <a:p>
            <a:r>
              <a:rPr lang="en-US" dirty="0"/>
              <a:t>Chef Client finished, 1/1 resources updated in 01 seconds</a:t>
            </a:r>
          </a:p>
          <a:p>
            <a:r>
              <a:rPr lang="en-US" dirty="0"/>
              <a:t>Finished converging &lt;server-centos-73&gt; (0m23.54s).</a:t>
            </a:r>
          </a:p>
          <a:p>
            <a:r>
              <a:rPr lang="en-US" dirty="0"/>
              <a:t>-----&gt; Kitchen is finished. (1m0.39s)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737050" y="984356"/>
            <a:ext cx="6115911" cy="6260888"/>
            <a:chOff x="10034133" y="1752269"/>
            <a:chExt cx="6115911" cy="6260888"/>
          </a:xfrm>
        </p:grpSpPr>
        <p:sp>
          <p:nvSpPr>
            <p:cNvPr id="67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68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69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70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71" name="Shape 661"/>
            <p:cNvCxnSpPr>
              <a:stCxn id="67" idx="2"/>
              <a:endCxn id="68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2" name="Shape 662"/>
            <p:cNvCxnSpPr>
              <a:stCxn id="68" idx="2"/>
              <a:endCxn id="69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3" name="Shape 663"/>
            <p:cNvCxnSpPr>
              <a:stCxn id="68" idx="1"/>
              <a:endCxn id="67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" name="Shape 664"/>
            <p:cNvCxnSpPr>
              <a:stCxn id="69" idx="2"/>
              <a:endCxn id="70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665"/>
            <p:cNvCxnSpPr>
              <a:stCxn id="70" idx="1"/>
              <a:endCxn id="69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666"/>
            <p:cNvCxnSpPr>
              <a:stCxn id="70" idx="3"/>
              <a:endCxn id="67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7" name="Shape 667"/>
            <p:cNvCxnSpPr>
              <a:stCxn id="70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8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Shape 669"/>
            <p:cNvCxnSpPr>
              <a:stCxn id="78" idx="4"/>
              <a:endCxn id="67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82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3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4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85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6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-----&gt; Verifying &lt;server-centos-73&gt;...</a:t>
            </a:r>
          </a:p>
          <a:p>
            <a:r>
              <a:rPr lang="en-US" dirty="0"/>
              <a:t>       Loaded</a:t>
            </a:r>
          </a:p>
          <a:p>
            <a:endParaRPr lang="en-US" dirty="0"/>
          </a:p>
          <a:p>
            <a:r>
              <a:rPr lang="en-US" dirty="0"/>
              <a:t>Target:  </a:t>
            </a:r>
            <a:r>
              <a:rPr lang="en-US" dirty="0" err="1"/>
              <a:t>ssh</a:t>
            </a:r>
            <a:r>
              <a:rPr lang="en-US" dirty="0"/>
              <a:t>://kitchen@localhost:32771</a:t>
            </a:r>
          </a:p>
          <a:p>
            <a:endParaRPr lang="en-US" dirty="0"/>
          </a:p>
          <a:p>
            <a:r>
              <a:rPr lang="en-US" dirty="0"/>
              <a:t>  ×  sshd-1.0: SSH Version 2 (</a:t>
            </a:r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r>
              <a:rPr lang="en-US" dirty="0"/>
              <a:t>     )</a:t>
            </a:r>
          </a:p>
          <a:p>
            <a:r>
              <a:rPr lang="en-US" dirty="0"/>
              <a:t>     ×  SSH Configuration Protocol should </a:t>
            </a:r>
            <a:r>
              <a:rPr lang="en-US" dirty="0" err="1"/>
              <a:t>cmp</a:t>
            </a:r>
            <a:r>
              <a:rPr lang="en-US" dirty="0"/>
              <a:t> == 2</a:t>
            </a:r>
          </a:p>
          <a:p>
            <a:endParaRPr lang="en-US" dirty="0"/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Profile Summary: 0 successful, 1 failures, 0 skipped</a:t>
            </a:r>
          </a:p>
          <a:p>
            <a:r>
              <a:rPr lang="en-US" dirty="0"/>
              <a:t>Test Summary: 0 successful, 1 failures, 0 skipped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25" name="Shape 657"/>
          <p:cNvSpPr/>
          <p:nvPr/>
        </p:nvSpPr>
        <p:spPr>
          <a:xfrm>
            <a:off x="5966739" y="1821909"/>
            <a:ext cx="2676800" cy="626667"/>
          </a:xfrm>
          <a:prstGeom prst="rect">
            <a:avLst/>
          </a:prstGeom>
          <a:solidFill>
            <a:srgbClr val="E4E6E7"/>
          </a:solidFill>
          <a:ln>
            <a:solidFill>
              <a:schemeClr val="accent1"/>
            </a:solidFill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4829">
              <a:defRPr/>
            </a:pPr>
            <a:r>
              <a:rPr lang="en-US" sz="1800" kern="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a test</a:t>
            </a:r>
          </a:p>
        </p:txBody>
      </p:sp>
      <p:sp>
        <p:nvSpPr>
          <p:cNvPr id="26" name="Shape 658"/>
          <p:cNvSpPr/>
          <p:nvPr/>
        </p:nvSpPr>
        <p:spPr>
          <a:xfrm>
            <a:off x="5966739" y="3121482"/>
            <a:ext cx="2676800" cy="626667"/>
          </a:xfrm>
          <a:prstGeom prst="rect">
            <a:avLst/>
          </a:prstGeom>
          <a:solidFill>
            <a:srgbClr val="E4E6E7"/>
          </a:solidFill>
          <a:ln>
            <a:solidFill>
              <a:schemeClr val="accent1"/>
            </a:solidFill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4829">
              <a:defRPr/>
            </a:pPr>
            <a:r>
              <a:rPr lang="en-US" sz="1800" kern="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the tests</a:t>
            </a:r>
          </a:p>
        </p:txBody>
      </p:sp>
      <p:sp>
        <p:nvSpPr>
          <p:cNvPr id="27" name="Shape 659"/>
          <p:cNvSpPr/>
          <p:nvPr/>
        </p:nvSpPr>
        <p:spPr>
          <a:xfrm>
            <a:off x="5966739" y="4421057"/>
            <a:ext cx="2676800" cy="626667"/>
          </a:xfrm>
          <a:prstGeom prst="rect">
            <a:avLst/>
          </a:prstGeom>
          <a:solidFill>
            <a:srgbClr val="E4E6E7"/>
          </a:solidFill>
          <a:ln>
            <a:solidFill>
              <a:schemeClr val="accent1"/>
            </a:solidFill>
          </a:ln>
        </p:spPr>
        <p:txBody>
          <a:bodyPr lIns="162489" tIns="162489" rIns="162489" bIns="162489" anchor="ctr" anchorCtr="0">
            <a:noAutofit/>
          </a:bodyPr>
          <a:lstStyle/>
          <a:p>
            <a:pPr algn="ctr" defTabSz="1624829">
              <a:defRPr/>
            </a:pPr>
            <a:r>
              <a:rPr lang="en-US" sz="18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a little change</a:t>
            </a:r>
          </a:p>
        </p:txBody>
      </p:sp>
      <p:cxnSp>
        <p:nvCxnSpPr>
          <p:cNvPr id="29" name="Shape 661"/>
          <p:cNvCxnSpPr>
            <a:stCxn id="25" idx="2"/>
            <a:endCxn id="26" idx="0"/>
          </p:cNvCxnSpPr>
          <p:nvPr/>
        </p:nvCxnSpPr>
        <p:spPr>
          <a:xfrm>
            <a:off x="7305139" y="2448577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43546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662"/>
          <p:cNvCxnSpPr>
            <a:stCxn id="26" idx="2"/>
            <a:endCxn id="27" idx="0"/>
          </p:cNvCxnSpPr>
          <p:nvPr/>
        </p:nvCxnSpPr>
        <p:spPr>
          <a:xfrm>
            <a:off x="7305139" y="3748149"/>
            <a:ext cx="0" cy="67306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" name="Shape 663"/>
          <p:cNvCxnSpPr>
            <a:stCxn id="26" idx="1"/>
            <a:endCxn id="25" idx="1"/>
          </p:cNvCxnSpPr>
          <p:nvPr/>
        </p:nvCxnSpPr>
        <p:spPr>
          <a:xfrm rot="10800000" flipH="1">
            <a:off x="5966739" y="2135084"/>
            <a:ext cx="1067" cy="1299733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" name="Shape 668"/>
          <p:cNvSpPr/>
          <p:nvPr/>
        </p:nvSpPr>
        <p:spPr>
          <a:xfrm>
            <a:off x="7192607" y="984356"/>
            <a:ext cx="225067" cy="225067"/>
          </a:xfrm>
          <a:prstGeom prst="ellipse">
            <a:avLst/>
          </a:prstGeom>
          <a:solidFill>
            <a:srgbClr val="435464"/>
          </a:solidFill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defTabSz="1624829">
              <a:defRPr/>
            </a:pPr>
            <a:endParaRPr sz="18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669"/>
          <p:cNvCxnSpPr>
            <a:stCxn id="36" idx="4"/>
            <a:endCxn id="25" idx="0"/>
          </p:cNvCxnSpPr>
          <p:nvPr/>
        </p:nvCxnSpPr>
        <p:spPr>
          <a:xfrm>
            <a:off x="7305139" y="1209420"/>
            <a:ext cx="0" cy="612267"/>
          </a:xfrm>
          <a:prstGeom prst="straightConnector1">
            <a:avLst/>
          </a:prstGeom>
          <a:noFill/>
          <a:ln w="19050" cap="flat" cmpd="sng">
            <a:solidFill>
              <a:srgbClr val="435464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673"/>
          <p:cNvSpPr txBox="1"/>
          <p:nvPr/>
        </p:nvSpPr>
        <p:spPr>
          <a:xfrm>
            <a:off x="6460872" y="3845199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4829">
              <a:defRPr/>
            </a:pPr>
            <a:r>
              <a:rPr lang="en-US" sz="1800" kern="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fail</a:t>
            </a:r>
          </a:p>
        </p:txBody>
      </p:sp>
      <p:sp>
        <p:nvSpPr>
          <p:cNvPr id="42" name="Shape 674"/>
          <p:cNvSpPr txBox="1"/>
          <p:nvPr/>
        </p:nvSpPr>
        <p:spPr>
          <a:xfrm>
            <a:off x="4737050" y="3209731"/>
            <a:ext cx="844267" cy="225067"/>
          </a:xfrm>
          <a:prstGeom prst="rect">
            <a:avLst/>
          </a:prstGeom>
          <a:noFill/>
          <a:ln>
            <a:noFill/>
          </a:ln>
        </p:spPr>
        <p:txBody>
          <a:bodyPr lIns="162489" tIns="162489" rIns="162489" bIns="162489" anchor="ctr" anchorCtr="0">
            <a:noAutofit/>
          </a:bodyPr>
          <a:lstStyle/>
          <a:p>
            <a:pPr algn="r" defTabSz="1624829">
              <a:defRPr/>
            </a:pPr>
            <a:r>
              <a:rPr lang="en-US" sz="1800" kern="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4413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SSH Cookbook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server recipe to manage the </a:t>
            </a:r>
            <a:r>
              <a:rPr lang="en-US" dirty="0" err="1" smtClean="0"/>
              <a:t>sshd_config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Local test environment configured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~/cookbooks/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 smtClean="0"/>
              <a:t>sshd_config.erb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ListenAddress</a:t>
            </a:r>
            <a:r>
              <a:rPr lang="en-US" dirty="0"/>
              <a:t> 0.0.0.0</a:t>
            </a:r>
          </a:p>
          <a:p>
            <a:r>
              <a:rPr lang="en-US" dirty="0"/>
              <a:t>#</a:t>
            </a:r>
            <a:r>
              <a:rPr lang="en-US" dirty="0" err="1"/>
              <a:t>ListenAddress</a:t>
            </a:r>
            <a:r>
              <a:rPr lang="en-US" dirty="0"/>
              <a:t> ::</a:t>
            </a:r>
          </a:p>
          <a:p>
            <a:endParaRPr lang="en-US" dirty="0"/>
          </a:p>
          <a:p>
            <a:r>
              <a:rPr lang="en-US" dirty="0"/>
              <a:t># The default requires explicit activation of protocol 1</a:t>
            </a:r>
          </a:p>
          <a:p>
            <a:r>
              <a:rPr lang="en-US" dirty="0"/>
              <a:t>#Protocol 2</a:t>
            </a:r>
          </a:p>
          <a:p>
            <a:r>
              <a:rPr lang="en-US" dirty="0"/>
              <a:t>Protocol 2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HostKey</a:t>
            </a:r>
            <a:r>
              <a:rPr lang="en-US" dirty="0"/>
              <a:t> for protocol version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SSH Configuration Template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5340" y="4369474"/>
            <a:ext cx="13825462" cy="41148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+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5340" y="3929811"/>
            <a:ext cx="13825462" cy="41148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dirty="0" smtClean="0">
                <a:solidFill>
                  <a:prstClr val="black"/>
                </a:solidFill>
                <a:latin typeface="Consolas"/>
                <a:cs typeface="Consola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107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37050" y="984356"/>
            <a:ext cx="6115911" cy="6260888"/>
            <a:chOff x="10034133" y="1752269"/>
            <a:chExt cx="6115911" cy="6260888"/>
          </a:xfrm>
        </p:grpSpPr>
        <p:sp>
          <p:nvSpPr>
            <p:cNvPr id="25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26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27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28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29" name="Shape 661"/>
            <p:cNvCxnSpPr>
              <a:stCxn id="25" idx="2"/>
              <a:endCxn id="26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" name="Shape 662"/>
            <p:cNvCxnSpPr>
              <a:stCxn id="26" idx="2"/>
              <a:endCxn id="27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1" name="Shape 663"/>
            <p:cNvCxnSpPr>
              <a:stCxn id="26" idx="1"/>
              <a:endCxn id="25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" name="Shape 664"/>
            <p:cNvCxnSpPr>
              <a:stCxn id="27" idx="2"/>
              <a:endCxn id="28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665"/>
            <p:cNvCxnSpPr>
              <a:stCxn id="28" idx="1"/>
              <a:endCxn id="27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666"/>
            <p:cNvCxnSpPr>
              <a:stCxn id="28" idx="3"/>
              <a:endCxn id="25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667"/>
            <p:cNvCxnSpPr>
              <a:stCxn id="28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669"/>
            <p:cNvCxnSpPr>
              <a:stCxn id="36" idx="4"/>
              <a:endCxn id="25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8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40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1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2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43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6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Converging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# The default requires explicit activation of protocol 1</a:t>
            </a:r>
          </a:p>
          <a:p>
            <a:r>
              <a:rPr lang="en-US" dirty="0"/>
              <a:t>-#Protocol 2</a:t>
            </a:r>
          </a:p>
          <a:p>
            <a:r>
              <a:rPr lang="en-US" dirty="0"/>
              <a:t>+Protocol 2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HostKey</a:t>
            </a:r>
            <a:r>
              <a:rPr lang="en-US" dirty="0"/>
              <a:t> for protocol version 1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[2017-03-12T02:32:32+00:00] INFO: Running report handlers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[2017-03-12T02:32:32+00:00] INFO: Report handlers complete</a:t>
            </a:r>
          </a:p>
          <a:p>
            <a:r>
              <a:rPr lang="en-US" dirty="0"/>
              <a:t>Chef Client finished, 1/1 resources updated in 01 seconds</a:t>
            </a:r>
          </a:p>
          <a:p>
            <a:r>
              <a:rPr lang="en-US" dirty="0"/>
              <a:t>Finished converging &lt;server-centos-73&gt; (0m16.32s).</a:t>
            </a:r>
          </a:p>
          <a:p>
            <a:r>
              <a:rPr lang="en-US" dirty="0"/>
              <a:t>-----&gt; Kitchen is finished. (0m17.34s)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Verifying &lt;server-centos-73&gt;...</a:t>
            </a:r>
          </a:p>
          <a:p>
            <a:r>
              <a:rPr lang="en-US" dirty="0"/>
              <a:t>       Loaded</a:t>
            </a:r>
          </a:p>
          <a:p>
            <a:endParaRPr lang="en-US" dirty="0"/>
          </a:p>
          <a:p>
            <a:r>
              <a:rPr lang="en-US" dirty="0"/>
              <a:t>Target:  </a:t>
            </a:r>
            <a:r>
              <a:rPr lang="en-US" dirty="0" err="1"/>
              <a:t>ssh</a:t>
            </a:r>
            <a:r>
              <a:rPr lang="en-US" dirty="0"/>
              <a:t>://kitchen@localhost:32771</a:t>
            </a:r>
          </a:p>
          <a:p>
            <a:endParaRPr lang="en-US" dirty="0"/>
          </a:p>
          <a:p>
            <a:r>
              <a:rPr lang="en-US" dirty="0"/>
              <a:t>  ✔  sshd-1.0: SSH Version 2</a:t>
            </a:r>
          </a:p>
          <a:p>
            <a:r>
              <a:rPr lang="en-US" dirty="0"/>
              <a:t>     ✔  SSH Configuration Protocol should </a:t>
            </a:r>
            <a:r>
              <a:rPr lang="en-US" dirty="0" err="1"/>
              <a:t>cmp</a:t>
            </a:r>
            <a:r>
              <a:rPr lang="en-US" dirty="0"/>
              <a:t> == 2</a:t>
            </a:r>
          </a:p>
          <a:p>
            <a:endParaRPr lang="en-US" dirty="0"/>
          </a:p>
          <a:p>
            <a:r>
              <a:rPr lang="en-US" dirty="0"/>
              <a:t>Profile Summary: 1 successful, 0 failures, 0 skipped</a:t>
            </a:r>
          </a:p>
          <a:p>
            <a:r>
              <a:rPr lang="en-US" dirty="0"/>
              <a:t>Test Summary: 1 successful, 0 failures, 0 skipped</a:t>
            </a:r>
          </a:p>
          <a:p>
            <a:r>
              <a:rPr lang="en-US" dirty="0"/>
              <a:t>       Finished verifying &lt;server-centos-73&gt; (0m0.22s).</a:t>
            </a:r>
          </a:p>
          <a:p>
            <a:r>
              <a:rPr lang="en-US" dirty="0"/>
              <a:t>-----&gt; Kitchen is finished. (0m1.27s)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37050" y="984356"/>
            <a:ext cx="6115911" cy="6260888"/>
            <a:chOff x="10034133" y="1752269"/>
            <a:chExt cx="6115911" cy="6260888"/>
          </a:xfrm>
        </p:grpSpPr>
        <p:sp>
          <p:nvSpPr>
            <p:cNvPr id="25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26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27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28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29" name="Shape 661"/>
            <p:cNvCxnSpPr>
              <a:stCxn id="25" idx="2"/>
              <a:endCxn id="26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" name="Shape 662"/>
            <p:cNvCxnSpPr>
              <a:stCxn id="26" idx="2"/>
              <a:endCxn id="27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1" name="Shape 663"/>
            <p:cNvCxnSpPr>
              <a:stCxn id="26" idx="1"/>
              <a:endCxn id="25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2" name="Shape 664"/>
            <p:cNvCxnSpPr>
              <a:stCxn id="27" idx="2"/>
              <a:endCxn id="28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665"/>
            <p:cNvCxnSpPr>
              <a:stCxn id="28" idx="1"/>
              <a:endCxn id="27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666"/>
            <p:cNvCxnSpPr>
              <a:stCxn id="28" idx="3"/>
              <a:endCxn id="25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667"/>
            <p:cNvCxnSpPr>
              <a:stCxn id="28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Shape 669"/>
            <p:cNvCxnSpPr>
              <a:stCxn id="36" idx="4"/>
              <a:endCxn id="25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8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40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1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42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43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4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Kitchen (1of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-----&gt; Starting Kitchen (v1.15.0)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Cleaning up any prior instances of &lt;server-centos-73&gt;</a:t>
            </a:r>
          </a:p>
          <a:p>
            <a:r>
              <a:rPr lang="en-US" dirty="0"/>
              <a:t>-----&gt; Destroying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Testing &lt;server-centos-73&gt;</a:t>
            </a:r>
          </a:p>
          <a:p>
            <a:r>
              <a:rPr lang="en-US" dirty="0"/>
              <a:t>-----&gt; Creating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Creating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      Finished creating &lt;server-centos-73&gt; (0m0.60s).</a:t>
            </a:r>
          </a:p>
          <a:p>
            <a:r>
              <a:rPr lang="en-US" dirty="0"/>
              <a:t>-----&gt; Converging &lt;server-centos-73&gt;...</a:t>
            </a:r>
          </a:p>
          <a:p>
            <a:r>
              <a:rPr lang="en-US" dirty="0"/>
              <a:t>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Kitchen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-----&gt; Installing Chef Omnibus (install only if missing)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Setting up &lt;server-centos-73&gt;...</a:t>
            </a:r>
          </a:p>
          <a:p>
            <a:r>
              <a:rPr lang="en-US" dirty="0"/>
              <a:t>       Finished setting up &lt;server-centos-73&gt; (0m0.00s).</a:t>
            </a:r>
          </a:p>
          <a:p>
            <a:r>
              <a:rPr lang="en-US" dirty="0"/>
              <a:t>-----&gt; Verifying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Profile Summary: 1 successful, 0 failures, 0 skipped</a:t>
            </a:r>
          </a:p>
          <a:p>
            <a:r>
              <a:rPr lang="en-US" dirty="0"/>
              <a:t>Test Summary: 1 successful, 0 failures, 0 skipped</a:t>
            </a:r>
          </a:p>
          <a:p>
            <a:r>
              <a:rPr lang="en-US" dirty="0"/>
              <a:t>       Finished verifying &lt;server-centos-73&gt; (0m0.51s).</a:t>
            </a:r>
          </a:p>
          <a:p>
            <a:r>
              <a:rPr lang="en-US" dirty="0"/>
              <a:t>-----&gt; Destroying &lt;server-centos-73&gt;...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-----&gt; Kitchen is finished. (0m25.18s)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kitchen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Test-driven development cycle is complete</a:t>
            </a:r>
          </a:p>
          <a:p>
            <a:r>
              <a:rPr lang="en-US" dirty="0" smtClean="0"/>
              <a:t>Deploy the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Remediate with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[2017-03-10T16:48:02+00:00]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Synchronizing Cookbooks:</a:t>
            </a:r>
          </a:p>
          <a:p>
            <a:r>
              <a:rPr lang="en-US" dirty="0"/>
              <a:t>  - </a:t>
            </a:r>
            <a:r>
              <a:rPr lang="en-US" dirty="0" err="1"/>
              <a:t>ssh</a:t>
            </a:r>
            <a:r>
              <a:rPr lang="en-US" dirty="0"/>
              <a:t> (0.1.0)</a:t>
            </a:r>
          </a:p>
          <a:p>
            <a:r>
              <a:rPr lang="en-US" dirty="0"/>
              <a:t>  - audit (2.4.0)</a:t>
            </a:r>
          </a:p>
          <a:p>
            <a:r>
              <a:rPr lang="en-US" dirty="0"/>
              <a:t>  - </a:t>
            </a:r>
            <a:r>
              <a:rPr lang="en-US" dirty="0" err="1"/>
              <a:t>compat_resource</a:t>
            </a:r>
            <a:r>
              <a:rPr lang="en-US" dirty="0"/>
              <a:t> (12.16.3)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   -#Protocol 2</a:t>
            </a:r>
          </a:p>
          <a:p>
            <a:r>
              <a:rPr lang="en-US" dirty="0"/>
              <a:t>    +Protocol 2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[2017-03-10T16:48:05+00:00] INFO: Chef Run complete in 1.248588588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[2017-03-10T16:48:05+00:00] INFO: Report handlers complete</a:t>
            </a:r>
          </a:p>
          <a:p>
            <a:r>
              <a:rPr lang="en-US" dirty="0"/>
              <a:t>Chef Client finished, 1/3 resources updated in 03 seconds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run_chef</a:t>
            </a:r>
            <a:r>
              <a:rPr lang="en-US" dirty="0"/>
              <a:t> "recipe[</a:t>
            </a:r>
            <a:r>
              <a:rPr lang="en-US" dirty="0" err="1"/>
              <a:t>ssh</a:t>
            </a:r>
            <a:r>
              <a:rPr lang="en-US" dirty="0"/>
              <a:t>::server],recipe[audit::default]"</a:t>
            </a:r>
          </a:p>
        </p:txBody>
      </p:sp>
    </p:spTree>
    <p:extLst>
      <p:ext uri="{BB962C8B-B14F-4D97-AF65-F5344CB8AC3E}">
        <p14:creationId xmlns:p14="http://schemas.microsoft.com/office/powerpoint/2010/main" val="27069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mplate-resource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65" b="-1426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Converge Status in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cookbooks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~/cookbooks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  <p:pic>
        <p:nvPicPr>
          <p:cNvPr id="4" name="Picture Placeholder 3" descr="passing-compliance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1" b="183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213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assing-ssh-v2-compliance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17" b="-2341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</p:spTree>
    <p:extLst>
      <p:ext uri="{BB962C8B-B14F-4D97-AF65-F5344CB8AC3E}">
        <p14:creationId xmlns:p14="http://schemas.microsoft.com/office/powerpoint/2010/main" val="16182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 </a:t>
            </a:r>
            <a:r>
              <a:rPr lang="en-US" dirty="0" err="1" smtClean="0"/>
              <a:t>ssh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Generating cookbook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- Ensuring correct cookbook file content</a:t>
            </a:r>
          </a:p>
          <a:p>
            <a:r>
              <a:rPr lang="en-US" dirty="0"/>
              <a:t>- Committing cookbook files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- Ensuring delivery configuration</a:t>
            </a:r>
          </a:p>
          <a:p>
            <a:r>
              <a:rPr lang="en-US" dirty="0"/>
              <a:t>- Ensuring correct delivery build cookbook content</a:t>
            </a:r>
          </a:p>
          <a:p>
            <a:r>
              <a:rPr lang="en-US" dirty="0"/>
              <a:t>- Adding delivery configuration to feature branch</a:t>
            </a:r>
          </a:p>
          <a:p>
            <a:r>
              <a:rPr lang="en-US" dirty="0"/>
              <a:t>- Adding build cookbook to feature branch</a:t>
            </a:r>
          </a:p>
          <a:p>
            <a:r>
              <a:rPr lang="en-US" dirty="0"/>
              <a:t>- Merging delivery content feature branch to master</a:t>
            </a:r>
          </a:p>
          <a:p>
            <a:endParaRPr lang="en-US" dirty="0"/>
          </a:p>
          <a:p>
            <a:r>
              <a:rPr lang="en-US" dirty="0"/>
              <a:t>Your cookbook is ready. Type `cd </a:t>
            </a:r>
            <a:r>
              <a:rPr lang="en-US" dirty="0" err="1"/>
              <a:t>ssh</a:t>
            </a:r>
            <a:r>
              <a:rPr lang="en-US" dirty="0"/>
              <a:t>` to enter it.</a:t>
            </a:r>
          </a:p>
          <a:p>
            <a:endParaRPr lang="en-US" dirty="0"/>
          </a:p>
          <a:p>
            <a:r>
              <a:rPr lang="en-US" dirty="0"/>
              <a:t>There are several commands you can run to get started locally developing and testing your cookbook.</a:t>
            </a:r>
          </a:p>
          <a:p>
            <a:r>
              <a:rPr lang="en-US" dirty="0"/>
              <a:t>Type `delivery local --help` to see a full list.</a:t>
            </a:r>
          </a:p>
          <a:p>
            <a:endParaRPr lang="en-US" dirty="0"/>
          </a:p>
          <a:p>
            <a:r>
              <a:rPr lang="en-US" dirty="0"/>
              <a:t>Why not start by writing a test? Tests for the default recipe are stored at:</a:t>
            </a:r>
          </a:p>
          <a:p>
            <a:endParaRPr lang="en-US" dirty="0"/>
          </a:p>
          <a:p>
            <a:r>
              <a:rPr lang="en-US" dirty="0"/>
              <a:t>test/smoke/default/</a:t>
            </a:r>
            <a:r>
              <a:rPr lang="en-US" dirty="0" err="1"/>
              <a:t>default_test.rb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you'd prefer to dive right in, the default recipe can be found at:</a:t>
            </a:r>
          </a:p>
          <a:p>
            <a:endParaRPr lang="en-US" dirty="0"/>
          </a:p>
          <a:p>
            <a:r>
              <a:rPr lang="en-US" dirty="0"/>
              <a:t>recipes/</a:t>
            </a:r>
            <a:r>
              <a:rPr lang="en-US" dirty="0" err="1"/>
              <a:t>default.rb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generate cookbook </a:t>
            </a:r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server recipe to the </a:t>
            </a:r>
            <a:r>
              <a:rPr lang="en-US" dirty="0" err="1" smtClean="0"/>
              <a:t>ssh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directory[./</a:t>
            </a:r>
            <a:r>
              <a:rPr lang="en-US" dirty="0" err="1"/>
              <a:t>ssh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[./</a:t>
            </a:r>
            <a:r>
              <a:rPr lang="en-US" dirty="0" err="1"/>
              <a:t>ssh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template[./</a:t>
            </a:r>
            <a:r>
              <a:rPr lang="en-US" dirty="0" err="1"/>
              <a:t>ssh</a:t>
            </a:r>
            <a:r>
              <a:rPr lang="en-US" dirty="0"/>
              <a:t>/spec/unit/recipes/</a:t>
            </a:r>
            <a:r>
              <a:rPr lang="en-US" dirty="0" err="1"/>
              <a:t>server_spec.rb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/spec/unit/recipes/</a:t>
            </a:r>
            <a:r>
              <a:rPr lang="en-US" dirty="0" err="1"/>
              <a:t>server_spec.rb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/spec/unit/recipes/</a:t>
            </a:r>
            <a:r>
              <a:rPr lang="en-US" dirty="0" err="1"/>
              <a:t>server_spec.rb</a:t>
            </a:r>
            <a:r>
              <a:rPr lang="en-US" dirty="0"/>
              <a:t> from none to d14960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directory[./</a:t>
            </a:r>
            <a:r>
              <a:rPr lang="en-US" dirty="0" err="1"/>
              <a:t>ssh</a:t>
            </a:r>
            <a:r>
              <a:rPr lang="en-US" dirty="0"/>
              <a:t>/test/smoke/default] action create (up to date)</a:t>
            </a:r>
          </a:p>
          <a:p>
            <a:r>
              <a:rPr lang="en-US" dirty="0"/>
              <a:t>  * template[./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/test/smoke/default/</a:t>
            </a:r>
            <a:r>
              <a:rPr lang="en-US" dirty="0" err="1"/>
              <a:t>server.rb</a:t>
            </a:r>
            <a:r>
              <a:rPr lang="en-US" dirty="0"/>
              <a:t> from none to aa8bba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template[./</a:t>
            </a:r>
            <a:r>
              <a:rPr lang="en-US" dirty="0" err="1"/>
              <a:t>ssh</a:t>
            </a:r>
            <a:r>
              <a:rPr lang="en-US" dirty="0"/>
              <a:t>/recipes/</a:t>
            </a:r>
            <a:r>
              <a:rPr lang="en-US" dirty="0" err="1"/>
              <a:t>server.rb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/recipes/</a:t>
            </a:r>
            <a:r>
              <a:rPr lang="en-US" dirty="0" err="1"/>
              <a:t>server.rb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/recipes/</a:t>
            </a:r>
            <a:r>
              <a:rPr lang="en-US" dirty="0" err="1"/>
              <a:t>server.rb</a:t>
            </a:r>
            <a:r>
              <a:rPr lang="en-US" dirty="0"/>
              <a:t> from none to 18f24e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generate recipe </a:t>
            </a:r>
            <a:r>
              <a:rPr lang="en-US" dirty="0" err="1" smtClean="0"/>
              <a:t>ssh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template to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::template</a:t>
            </a:r>
          </a:p>
          <a:p>
            <a:r>
              <a:rPr lang="en-US" dirty="0"/>
              <a:t>  * directory[./</a:t>
            </a:r>
            <a:r>
              <a:rPr lang="en-US" dirty="0" err="1"/>
              <a:t>ssh</a:t>
            </a:r>
            <a:r>
              <a:rPr lang="en-US" dirty="0"/>
              <a:t>/templates/default] action create</a:t>
            </a:r>
          </a:p>
          <a:p>
            <a:r>
              <a:rPr lang="en-US" dirty="0"/>
              <a:t>    - create new directory ./</a:t>
            </a:r>
            <a:r>
              <a:rPr lang="en-US" dirty="0" err="1"/>
              <a:t>ssh</a:t>
            </a:r>
            <a:r>
              <a:rPr lang="en-US" dirty="0"/>
              <a:t>/templates/default</a:t>
            </a:r>
          </a:p>
          <a:p>
            <a:r>
              <a:rPr lang="en-US" dirty="0"/>
              <a:t>  * file[./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/>
              <a:t>sshd_config.erb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./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/>
              <a:t>sshd_config.erb</a:t>
            </a:r>
            <a:endParaRPr lang="en-US" dirty="0"/>
          </a:p>
          <a:p>
            <a:r>
              <a:rPr lang="en-US" dirty="0"/>
              <a:t>    - update content in file ./</a:t>
            </a:r>
            <a:r>
              <a:rPr lang="en-US" dirty="0" err="1"/>
              <a:t>ssh</a:t>
            </a:r>
            <a:r>
              <a:rPr lang="en-US" dirty="0"/>
              <a:t>/templates/</a:t>
            </a:r>
            <a:r>
              <a:rPr lang="en-US" dirty="0" err="1"/>
              <a:t>sshd_config.erb</a:t>
            </a:r>
            <a:r>
              <a:rPr lang="en-US" dirty="0"/>
              <a:t> from none to a16b11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chef generate template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sshd_config</a:t>
            </a:r>
            <a:r>
              <a:rPr lang="en-US" dirty="0"/>
              <a:t> -s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sshd_config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ssh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9600" dirty="0">
                <a:solidFill>
                  <a:srgbClr val="000000"/>
                </a:solidFill>
                <a:latin typeface="Monaco"/>
              </a:rPr>
              <a:t>template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'/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etc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/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ssh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/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sshd_config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 </a:t>
            </a:r>
            <a:r>
              <a:rPr lang="en-US" sz="9600" b="1" dirty="0">
                <a:solidFill>
                  <a:srgbClr val="204A87"/>
                </a:solidFill>
                <a:latin typeface="Monaco"/>
              </a:rPr>
              <a:t>do</a:t>
            </a:r>
          </a:p>
          <a:p>
            <a:r>
              <a:rPr lang="en-US" sz="9600" dirty="0">
                <a:latin typeface="Monaco"/>
              </a:rPr>
              <a:t>  </a:t>
            </a:r>
            <a:r>
              <a:rPr lang="en-US" sz="9600" dirty="0">
                <a:solidFill>
                  <a:srgbClr val="000000"/>
                </a:solidFill>
                <a:latin typeface="Monaco"/>
              </a:rPr>
              <a:t>source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</a:t>
            </a:r>
            <a:r>
              <a:rPr lang="en-US" sz="9600" dirty="0" err="1">
                <a:solidFill>
                  <a:srgbClr val="4E9A06"/>
                </a:solidFill>
                <a:latin typeface="Monaco"/>
              </a:rPr>
              <a:t>sshd_config.erb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</a:t>
            </a:r>
          </a:p>
          <a:p>
            <a:r>
              <a:rPr lang="en-US" sz="9600" dirty="0">
                <a:latin typeface="Monaco"/>
              </a:rPr>
              <a:t>  </a:t>
            </a:r>
            <a:r>
              <a:rPr lang="en-US" sz="9600" dirty="0">
                <a:solidFill>
                  <a:srgbClr val="000000"/>
                </a:solidFill>
                <a:latin typeface="Monaco"/>
              </a:rPr>
              <a:t>owner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'root'</a:t>
            </a:r>
          </a:p>
          <a:p>
            <a:r>
              <a:rPr lang="en-US" sz="9600" dirty="0">
                <a:latin typeface="Monaco"/>
              </a:rPr>
              <a:t>  </a:t>
            </a:r>
            <a:r>
              <a:rPr lang="en-US" sz="9600" dirty="0">
                <a:solidFill>
                  <a:srgbClr val="000000"/>
                </a:solidFill>
                <a:latin typeface="Monaco"/>
              </a:rPr>
              <a:t>group 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'root'</a:t>
            </a:r>
          </a:p>
          <a:p>
            <a:r>
              <a:rPr lang="mr-IN" sz="9600" dirty="0">
                <a:latin typeface="Monaco"/>
              </a:rPr>
              <a:t>  </a:t>
            </a:r>
            <a:r>
              <a:rPr lang="mr-IN" sz="9600" dirty="0">
                <a:solidFill>
                  <a:srgbClr val="000000"/>
                </a:solidFill>
                <a:latin typeface="Monaco"/>
              </a:rPr>
              <a:t>mode </a:t>
            </a:r>
            <a:r>
              <a:rPr lang="mr-IN" sz="9600" dirty="0">
                <a:solidFill>
                  <a:srgbClr val="4E9A06"/>
                </a:solidFill>
                <a:latin typeface="Monaco"/>
              </a:rPr>
              <a:t>'</a:t>
            </a:r>
            <a:r>
              <a:rPr lang="mr-IN" sz="9600" dirty="0" smtClean="0">
                <a:solidFill>
                  <a:srgbClr val="4E9A06"/>
                </a:solidFill>
                <a:latin typeface="Monaco"/>
              </a:rPr>
              <a:t>0600</a:t>
            </a:r>
            <a:r>
              <a:rPr lang="en-US" sz="9600" dirty="0">
                <a:solidFill>
                  <a:srgbClr val="4E9A06"/>
                </a:solidFill>
                <a:latin typeface="Monaco"/>
              </a:rPr>
              <a:t>'</a:t>
            </a:r>
            <a:endParaRPr lang="mr-IN" sz="9600" dirty="0">
              <a:solidFill>
                <a:srgbClr val="4E9A06"/>
              </a:solidFill>
              <a:latin typeface="Monaco"/>
            </a:endParaRPr>
          </a:p>
          <a:p>
            <a:r>
              <a:rPr lang="en-US" sz="9600" b="1" dirty="0" smtClean="0">
                <a:solidFill>
                  <a:srgbClr val="204A87"/>
                </a:solidFill>
                <a:latin typeface="Monaco"/>
              </a:rPr>
              <a:t>end</a:t>
            </a:r>
            <a:endParaRPr lang="en-US" sz="9600" b="1" dirty="0">
              <a:solidFill>
                <a:srgbClr val="204A87"/>
              </a:solidFill>
              <a:latin typeface="Monac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Infrastructure policies need testing</a:t>
            </a:r>
          </a:p>
          <a:p>
            <a:pPr lvl="1"/>
            <a:r>
              <a:rPr lang="en-US" dirty="0"/>
              <a:t>↳ </a:t>
            </a:r>
            <a:r>
              <a:rPr lang="en-US" dirty="0" err="1"/>
              <a:t>Linting</a:t>
            </a:r>
            <a:endParaRPr lang="en-US" dirty="0"/>
          </a:p>
          <a:p>
            <a:pPr lvl="1"/>
            <a:r>
              <a:rPr lang="en-US" dirty="0"/>
              <a:t>↳ Static Analysis</a:t>
            </a:r>
          </a:p>
          <a:p>
            <a:pPr lvl="1"/>
            <a:r>
              <a:rPr lang="en-US" dirty="0"/>
              <a:t>↳ </a:t>
            </a:r>
            <a:r>
              <a:rPr lang="en-US" dirty="0" smtClean="0"/>
              <a:t>Unit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↳ Integration Testing</a:t>
            </a:r>
            <a:br>
              <a:rPr lang="en-US" dirty="0"/>
            </a:br>
            <a:r>
              <a:rPr lang="en-US" dirty="0"/>
              <a:t>↳ Compliance Testing</a:t>
            </a:r>
          </a:p>
        </p:txBody>
      </p:sp>
      <p:pic>
        <p:nvPicPr>
          <p:cNvPr id="12" name="idea.png">
            <a:hlinkClick r:id="" action="ppaction://media"/>
          </p:cNvPr>
          <p:cNvPicPr>
            <a:picLocks noGrp="1" noChangeAspect="1"/>
          </p:cNvPicPr>
          <p:nvPr>
            <p:ph type="media" sz="quarter" idx="1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96588" y="549275"/>
            <a:ext cx="2165350" cy="21653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b="1" dirty="0"/>
              <a:t>Infrastructure as Code</a:t>
            </a:r>
            <a:r>
              <a:rPr lang="en-US" dirty="0"/>
              <a:t>" should be tested like ANY other codebase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test, watch it fail</a:t>
            </a:r>
          </a:p>
          <a:p>
            <a:r>
              <a:rPr lang="en-US" dirty="0"/>
              <a:t>Write some code</a:t>
            </a:r>
          </a:p>
          <a:p>
            <a:r>
              <a:rPr lang="en-US" dirty="0"/>
              <a:t>Write and run more tests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Delivery pipeline to production</a:t>
            </a:r>
          </a:p>
          <a:p>
            <a:r>
              <a:rPr lang="en-US" dirty="0"/>
              <a:t>Lowered chance of production failure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8661429" y="1133364"/>
            <a:ext cx="6115911" cy="6260888"/>
            <a:chOff x="10034133" y="1752269"/>
            <a:chExt cx="6115911" cy="6260888"/>
          </a:xfrm>
        </p:grpSpPr>
        <p:sp>
          <p:nvSpPr>
            <p:cNvPr id="67" name="Shape 657"/>
            <p:cNvSpPr/>
            <p:nvPr/>
          </p:nvSpPr>
          <p:spPr>
            <a:xfrm>
              <a:off x="11263822" y="258982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Add a test</a:t>
              </a:r>
            </a:p>
          </p:txBody>
        </p:sp>
        <p:sp>
          <p:nvSpPr>
            <p:cNvPr id="68" name="Shape 658"/>
            <p:cNvSpPr/>
            <p:nvPr/>
          </p:nvSpPr>
          <p:spPr>
            <a:xfrm>
              <a:off x="11263822" y="3889395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sp>
          <p:nvSpPr>
            <p:cNvPr id="69" name="Shape 659"/>
            <p:cNvSpPr/>
            <p:nvPr/>
          </p:nvSpPr>
          <p:spPr>
            <a:xfrm>
              <a:off x="11263822" y="5188970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Make a little change</a:t>
              </a:r>
            </a:p>
          </p:txBody>
        </p:sp>
        <p:sp>
          <p:nvSpPr>
            <p:cNvPr id="70" name="Shape 660"/>
            <p:cNvSpPr/>
            <p:nvPr/>
          </p:nvSpPr>
          <p:spPr>
            <a:xfrm>
              <a:off x="11263822" y="6488542"/>
              <a:ext cx="2676800" cy="626667"/>
            </a:xfrm>
            <a:prstGeom prst="rect">
              <a:avLst/>
            </a:prstGeom>
            <a:solidFill>
              <a:srgbClr val="E4E6E7"/>
            </a:solidFill>
            <a:ln>
              <a:solidFill>
                <a:schemeClr val="accent1"/>
              </a:solidFill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ctr" defTabSz="1624829">
                <a:defRPr/>
              </a:pPr>
              <a:r>
                <a:rPr lang="en-US" sz="18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Run the tests</a:t>
              </a:r>
            </a:p>
          </p:txBody>
        </p:sp>
        <p:cxnSp>
          <p:nvCxnSpPr>
            <p:cNvPr id="71" name="Shape 661"/>
            <p:cNvCxnSpPr>
              <a:stCxn id="67" idx="2"/>
              <a:endCxn id="68" idx="0"/>
            </p:cNvCxnSpPr>
            <p:nvPr/>
          </p:nvCxnSpPr>
          <p:spPr>
            <a:xfrm>
              <a:off x="12602222" y="321649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2" name="Shape 662"/>
            <p:cNvCxnSpPr>
              <a:stCxn id="68" idx="2"/>
              <a:endCxn id="69" idx="0"/>
            </p:cNvCxnSpPr>
            <p:nvPr/>
          </p:nvCxnSpPr>
          <p:spPr>
            <a:xfrm>
              <a:off x="12602222" y="4516062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3" name="Shape 663"/>
            <p:cNvCxnSpPr>
              <a:stCxn id="68" idx="1"/>
              <a:endCxn id="67" idx="1"/>
            </p:cNvCxnSpPr>
            <p:nvPr/>
          </p:nvCxnSpPr>
          <p:spPr>
            <a:xfrm rot="10800000" flipH="1">
              <a:off x="11263822" y="2902997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4" name="Shape 664"/>
            <p:cNvCxnSpPr>
              <a:stCxn id="69" idx="2"/>
              <a:endCxn id="70" idx="0"/>
            </p:cNvCxnSpPr>
            <p:nvPr/>
          </p:nvCxnSpPr>
          <p:spPr>
            <a:xfrm>
              <a:off x="12602222" y="5815635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665"/>
            <p:cNvCxnSpPr>
              <a:stCxn id="70" idx="1"/>
              <a:endCxn id="69" idx="1"/>
            </p:cNvCxnSpPr>
            <p:nvPr/>
          </p:nvCxnSpPr>
          <p:spPr>
            <a:xfrm rot="10800000" flipH="1">
              <a:off x="11263822" y="5502142"/>
              <a:ext cx="1067" cy="1299733"/>
            </a:xfrm>
            <a:prstGeom prst="bentConnector3">
              <a:avLst>
                <a:gd name="adj1" fmla="val -39687500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6" name="Shape 666"/>
            <p:cNvCxnSpPr>
              <a:stCxn id="70" idx="3"/>
              <a:endCxn id="67" idx="3"/>
            </p:cNvCxnSpPr>
            <p:nvPr/>
          </p:nvCxnSpPr>
          <p:spPr>
            <a:xfrm rot="10800000" flipH="1">
              <a:off x="13940622" y="2903210"/>
              <a:ext cx="1067" cy="3898667"/>
            </a:xfrm>
            <a:prstGeom prst="bentConnector3">
              <a:avLst>
                <a:gd name="adj1" fmla="val 39687500"/>
              </a:avLst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7" name="Shape 667"/>
            <p:cNvCxnSpPr>
              <a:stCxn id="70" idx="2"/>
            </p:cNvCxnSpPr>
            <p:nvPr/>
          </p:nvCxnSpPr>
          <p:spPr>
            <a:xfrm>
              <a:off x="12602222" y="7115210"/>
              <a:ext cx="0" cy="673067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8" name="Shape 668"/>
            <p:cNvSpPr/>
            <p:nvPr/>
          </p:nvSpPr>
          <p:spPr>
            <a:xfrm>
              <a:off x="12489690" y="1752269"/>
              <a:ext cx="225067" cy="225067"/>
            </a:xfrm>
            <a:prstGeom prst="ellipse">
              <a:avLst/>
            </a:prstGeom>
            <a:solidFill>
              <a:srgbClr val="435464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Shape 669"/>
            <p:cNvCxnSpPr>
              <a:stCxn id="78" idx="4"/>
              <a:endCxn id="67" idx="0"/>
            </p:cNvCxnSpPr>
            <p:nvPr/>
          </p:nvCxnSpPr>
          <p:spPr>
            <a:xfrm>
              <a:off x="12602222" y="1977333"/>
              <a:ext cx="0" cy="612267"/>
            </a:xfrm>
            <a:prstGeom prst="straightConnector1">
              <a:avLst/>
            </a:prstGeom>
            <a:noFill/>
            <a:ln w="19050" cap="flat" cmpd="sng">
              <a:solidFill>
                <a:srgbClr val="435464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0" name="Shape 670"/>
            <p:cNvSpPr/>
            <p:nvPr/>
          </p:nvSpPr>
          <p:spPr>
            <a:xfrm>
              <a:off x="12489690" y="7788090"/>
              <a:ext cx="225067" cy="225067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endParaRPr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671"/>
            <p:cNvSpPr txBox="1"/>
            <p:nvPr/>
          </p:nvSpPr>
          <p:spPr>
            <a:xfrm>
              <a:off x="14326044" y="6178678"/>
              <a:ext cx="1824000" cy="6234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defRPr/>
              </a:pPr>
              <a:r>
                <a:rPr lang="en-US" sz="1400" b="1" kern="0" dirty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continues]</a:t>
              </a:r>
            </a:p>
          </p:txBody>
        </p:sp>
        <p:sp>
          <p:nvSpPr>
            <p:cNvPr id="82" name="Shape 672"/>
            <p:cNvSpPr txBox="1"/>
            <p:nvPr/>
          </p:nvSpPr>
          <p:spPr>
            <a:xfrm>
              <a:off x="10034133" y="6576801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3" name="Shape 673"/>
            <p:cNvSpPr txBox="1"/>
            <p:nvPr/>
          </p:nvSpPr>
          <p:spPr>
            <a:xfrm>
              <a:off x="11757955" y="4613112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CC0000"/>
                  </a:solidFill>
                  <a:latin typeface="Raleway"/>
                  <a:ea typeface="Raleway"/>
                  <a:cs typeface="Raleway"/>
                  <a:sym typeface="Raleway"/>
                </a:rPr>
                <a:t>fail</a:t>
              </a:r>
            </a:p>
          </p:txBody>
        </p:sp>
        <p:sp>
          <p:nvSpPr>
            <p:cNvPr id="84" name="Shape 674"/>
            <p:cNvSpPr txBox="1"/>
            <p:nvPr/>
          </p:nvSpPr>
          <p:spPr>
            <a:xfrm>
              <a:off x="10034133" y="3977644"/>
              <a:ext cx="8442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algn="r"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</p:txBody>
        </p:sp>
        <p:sp>
          <p:nvSpPr>
            <p:cNvPr id="85" name="Shape 675"/>
            <p:cNvSpPr txBox="1"/>
            <p:nvPr/>
          </p:nvSpPr>
          <p:spPr>
            <a:xfrm>
              <a:off x="12665830" y="7368665"/>
              <a:ext cx="2057067" cy="225067"/>
            </a:xfrm>
            <a:prstGeom prst="rect">
              <a:avLst/>
            </a:prstGeom>
            <a:noFill/>
            <a:ln>
              <a:noFill/>
            </a:ln>
          </p:spPr>
          <p:txBody>
            <a:bodyPr lIns="162489" tIns="162489" rIns="162489" bIns="162489" anchor="ctr" anchorCtr="0">
              <a:noAutofit/>
            </a:bodyPr>
            <a:lstStyle/>
            <a:p>
              <a:pPr defTabSz="1624829">
                <a:defRPr/>
              </a:pPr>
              <a:r>
                <a:rPr lang="en-US" sz="1800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pass</a:t>
              </a:r>
            </a:p>
            <a:p>
              <a:pPr defTabSz="1624829">
                <a:buClr>
                  <a:srgbClr val="000000"/>
                </a:buClr>
                <a:buSzPct val="137500"/>
                <a:defRPr/>
              </a:pPr>
              <a:r>
                <a:rPr lang="en-US" sz="1400" b="1" kern="0">
                  <a:solidFill>
                    <a:srgbClr val="6AA84F"/>
                  </a:solidFill>
                  <a:latin typeface="Raleway"/>
                  <a:ea typeface="Raleway"/>
                  <a:cs typeface="Raleway"/>
                  <a:sym typeface="Raleway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75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3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1472</TotalTime>
  <Words>2273</Words>
  <Application>Microsoft Macintosh PowerPoint</Application>
  <PresentationFormat>Custom</PresentationFormat>
  <Paragraphs>342</Paragraphs>
  <Slides>31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chef2016full</vt:lpstr>
      <vt:lpstr>1_Chef2015v2</vt:lpstr>
      <vt:lpstr>2_Chef2015v2</vt:lpstr>
      <vt:lpstr>3_Chef2015v2</vt:lpstr>
      <vt:lpstr>Remediate Failing SSH Control</vt:lpstr>
      <vt:lpstr>Simple SSH Cookbook</vt:lpstr>
      <vt:lpstr>Move to the cookbooks directory</vt:lpstr>
      <vt:lpstr>Generate an ssh cookbook</vt:lpstr>
      <vt:lpstr>Add a server recipe to the ssh cookbook</vt:lpstr>
      <vt:lpstr>Add a template to the cookbook</vt:lpstr>
      <vt:lpstr>Server Recipe</vt:lpstr>
      <vt:lpstr>Remember…</vt:lpstr>
      <vt:lpstr>Test-driven Development</vt:lpstr>
      <vt:lpstr>Testing the change</vt:lpstr>
      <vt:lpstr>Test Kitchen Configuration (1 of 3)</vt:lpstr>
      <vt:lpstr>Test Kitchen Configuration (2 of 3)</vt:lpstr>
      <vt:lpstr>Test Kitchen Configuration (3 of 3)</vt:lpstr>
      <vt:lpstr>Move to the cookbook’s directory</vt:lpstr>
      <vt:lpstr>List the kitchens</vt:lpstr>
      <vt:lpstr>Converge </vt:lpstr>
      <vt:lpstr>Test-driven Development</vt:lpstr>
      <vt:lpstr>Verify the Kitchen</vt:lpstr>
      <vt:lpstr>Test-driven Development</vt:lpstr>
      <vt:lpstr>Edit the SSH Configuration Template</vt:lpstr>
      <vt:lpstr>Test-driven Development</vt:lpstr>
      <vt:lpstr>Converge </vt:lpstr>
      <vt:lpstr>Verify the Kitchen</vt:lpstr>
      <vt:lpstr>Test-driven Development</vt:lpstr>
      <vt:lpstr>Test the Kitchen (1of 2)</vt:lpstr>
      <vt:lpstr>Test the Kitchen (2 of 2)</vt:lpstr>
      <vt:lpstr>What’s next?</vt:lpstr>
      <vt:lpstr>Remediate with Chef</vt:lpstr>
      <vt:lpstr>Verify Converge Status in Automate</vt:lpstr>
      <vt:lpstr>Verify Compliance Status in Automate</vt:lpstr>
      <vt:lpstr>Verify Compliance Status in Automate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43</cp:revision>
  <cp:lastPrinted>2017-03-21T04:43:20Z</cp:lastPrinted>
  <dcterms:created xsi:type="dcterms:W3CDTF">2015-04-20T20:56:17Z</dcterms:created>
  <dcterms:modified xsi:type="dcterms:W3CDTF">2017-03-21T04:43:33Z</dcterms:modified>
</cp:coreProperties>
</file>