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  <p:sldMasterId id="2147483951" r:id="rId2"/>
    <p:sldMasterId id="2147483960" r:id="rId3"/>
  </p:sldMasterIdLst>
  <p:notesMasterIdLst>
    <p:notesMasterId r:id="rId40"/>
  </p:notesMasterIdLst>
  <p:handoutMasterIdLst>
    <p:handoutMasterId r:id="rId41"/>
  </p:handoutMasterIdLst>
  <p:sldIdLst>
    <p:sldId id="256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57" r:id="rId17"/>
    <p:sldId id="270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14630400" cy="8229600"/>
  <p:notesSz cx="6858000" cy="9144000"/>
  <p:defaultTextStyle>
    <a:defPPr>
      <a:defRPr lang="en-US"/>
    </a:defPPr>
    <a:lvl1pPr marL="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210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420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62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839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04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2592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6469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1678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0AD92-78D2-7545-8A6E-2D1143DEE447}">
          <p14:sldIdLst>
            <p14:sldId id="256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72"/>
            <p14:sldId id="271"/>
            <p14:sldId id="257"/>
            <p14:sldId id="270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56" userDrawn="1">
          <p15:clr>
            <a:srgbClr val="A4A3A4"/>
          </p15:clr>
        </p15:guide>
        <p15:guide id="2" pos="5121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pos="417" userDrawn="1">
          <p15:clr>
            <a:srgbClr val="A4A3A4"/>
          </p15:clr>
        </p15:guide>
        <p15:guide id="5" orient="horz" pos="1176" userDrawn="1">
          <p15:clr>
            <a:srgbClr val="A4A3A4"/>
          </p15:clr>
        </p15:guide>
        <p15:guide id="6" orient="horz" pos="3048" userDrawn="1">
          <p15:clr>
            <a:srgbClr val="A4A3A4"/>
          </p15:clr>
        </p15:guide>
        <p15:guide id="7" pos="9822" userDrawn="1">
          <p15:clr>
            <a:srgbClr val="A4A3A4"/>
          </p15:clr>
        </p15:guide>
        <p15:guide id="8" orient="horz" pos="5520">
          <p15:clr>
            <a:srgbClr val="A4A3A4"/>
          </p15:clr>
        </p15:guide>
        <p15:guide id="9" orient="horz" pos="5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B899"/>
    <a:srgbClr val="3897D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568" y="-104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7D6C1-E4BB-6347-9104-221EF0C509F7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E1B18-2D17-E245-A236-10490BBE8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6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F7FD9-86D8-B24C-A742-0889D50FC59B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9331E-A40C-8E45-90AE-4B94C201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</a:t>
            </a:r>
            <a:r>
              <a:rPr lang="en-US" baseline="0" dirty="0" smtClean="0"/>
              <a:t> INSTRUCTOR NOTE: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Insert the URL of the Chef Automate Server</a:t>
            </a:r>
          </a:p>
          <a:p>
            <a:r>
              <a:rPr lang="en-US" baseline="0" dirty="0" smtClean="0"/>
              <a:t>Walk participants through accepting the self-signed certificate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9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the output with participants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no run list, so no resources are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3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time and experience with Chef you can do either thing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baseline="0" dirty="0" smtClean="0"/>
              <a:t> You might want to use the orange 3 of hearts as your card, or at least, the 3 of hearts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slides will use the orange 3 of hearts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8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Simply browse</a:t>
            </a:r>
            <a:r>
              <a:rPr lang="en-US" baseline="0" dirty="0" smtClean="0"/>
              <a:t> around and show off some of the features of Automate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Simply browse</a:t>
            </a:r>
            <a:r>
              <a:rPr lang="en-US" baseline="0" dirty="0" smtClean="0"/>
              <a:t> around and show off some of the features of Automate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Simply browse</a:t>
            </a:r>
            <a:r>
              <a:rPr lang="en-US" baseline="0" dirty="0" smtClean="0"/>
              <a:t> around and show off some of the features of Automate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Simply browse</a:t>
            </a:r>
            <a:r>
              <a:rPr lang="en-US" baseline="0" dirty="0" smtClean="0"/>
              <a:t> around and show off some of the features of Automate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Point out that we’re using Chef Solo.  We’re going to run the node again</a:t>
            </a:r>
            <a:r>
              <a:rPr lang="en-US" baseline="0" dirty="0" smtClean="0"/>
              <a:t>, this time with a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8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some of the differences between</a:t>
            </a:r>
            <a:r>
              <a:rPr lang="en-US" baseline="0" dirty="0" smtClean="0"/>
              <a:t> chef-client and chef-solo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Next, we’ll look at our own chef-solo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5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Client is local mode acts in a very similar way</a:t>
            </a:r>
            <a:r>
              <a:rPr lang="en-US" baseline="0" dirty="0" smtClean="0"/>
              <a:t> to chef-solo.  The Automate server does not distinguish between chef-solo and chef-client --local-mode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0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60" y="746437"/>
            <a:ext cx="5007432" cy="49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6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ine command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3056171"/>
            <a:ext cx="13009368" cy="405062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163550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1" y="1313051"/>
            <a:ext cx="10093200" cy="1635508"/>
          </a:xfrm>
        </p:spPr>
        <p:txBody>
          <a:bodyPr anchor="t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609600" y="3658797"/>
            <a:ext cx="13408762" cy="344800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4"/>
            <a:ext cx="13408762" cy="1837556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1233351"/>
            <a:ext cx="10557040" cy="46653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1773498"/>
            <a:ext cx="9768298" cy="27014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3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4000" baseline="0"/>
            </a:lvl1pPr>
            <a:lvl2pPr marL="278048" indent="0">
              <a:buFontTx/>
              <a:buNone/>
              <a:defRPr baseline="0"/>
            </a:lvl2pPr>
            <a:lvl3pPr marL="548476" indent="0">
              <a:buFontTx/>
              <a:buNone/>
              <a:defRPr baseline="0"/>
            </a:lvl3pPr>
            <a:lvl4pPr marL="756061" indent="0">
              <a:buFontTx/>
              <a:buNone/>
              <a:defRPr baseline="0"/>
            </a:lvl4pPr>
            <a:lvl5pPr marL="961738" indent="0">
              <a:buFontTx/>
              <a:buNone/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24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609600" y="1670050"/>
            <a:ext cx="13411200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09600" y="1670050"/>
            <a:ext cx="7781925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9296400" y="1670050"/>
            <a:ext cx="5156200" cy="4811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718800" y="548642"/>
            <a:ext cx="2320375" cy="21653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21800" y="3069592"/>
            <a:ext cx="5080000" cy="4495800"/>
          </a:xfr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1pPr>
            <a:lvl2pPr marL="27804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2pPr>
            <a:lvl3pPr marL="548476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3pPr>
            <a:lvl4pPr marL="756061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4pPr>
            <a:lvl5pPr marL="96173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4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2106198"/>
            <a:ext cx="10557040" cy="29196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5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88" y="1577901"/>
            <a:ext cx="5007432" cy="495184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965864"/>
            <a:ext cx="9768298" cy="431675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18" Type="http://schemas.openxmlformats.org/officeDocument/2006/relationships/image" Target="../media/image1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50" r:id="rId6"/>
    <p:sldLayoutId id="2147483946" r:id="rId7"/>
    <p:sldLayoutId id="214748394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Habitat_Regul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539451"/>
            <a:ext cx="1207366" cy="4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71" r:id="rId3"/>
    <p:sldLayoutId id="2147483970" r:id="rId4"/>
    <p:sldLayoutId id="2147483972" r:id="rId5"/>
    <p:sldLayoutId id="2147483954" r:id="rId6"/>
    <p:sldLayoutId id="2147483969" r:id="rId7"/>
    <p:sldLayoutId id="2147483973" r:id="rId8"/>
    <p:sldLayoutId id="2147483974" r:id="rId9"/>
    <p:sldLayoutId id="2147483975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606895"/>
            <a:ext cx="1207366" cy="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83" r:id="rId3"/>
    <p:sldLayoutId id="2147483976" r:id="rId4"/>
    <p:sldLayoutId id="2147483982" r:id="rId5"/>
    <p:sldLayoutId id="2147483977" r:id="rId6"/>
    <p:sldLayoutId id="2147483978" r:id="rId7"/>
    <p:sldLayoutId id="2147483979" r:id="rId8"/>
    <p:sldLayoutId id="2147483980" r:id="rId9"/>
    <p:sldLayoutId id="2147483963" r:id="rId10"/>
    <p:sldLayoutId id="2147483981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Compliance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Automate </a:t>
            </a:r>
            <a:r>
              <a:rPr lang="mr-IN" dirty="0" smtClean="0"/>
              <a:t>–</a:t>
            </a:r>
            <a:r>
              <a:rPr lang="en-US" dirty="0" smtClean="0"/>
              <a:t> Node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View aggregate status of your infrastructure</a:t>
            </a:r>
          </a:p>
          <a:p>
            <a:pPr lvl="1"/>
            <a:r>
              <a:rPr lang="en-US" dirty="0" smtClean="0"/>
              <a:t>Overall &amp; trend views of converge status</a:t>
            </a:r>
          </a:p>
          <a:p>
            <a:pPr lvl="1"/>
            <a:r>
              <a:rPr lang="en-US" dirty="0"/>
              <a:t>Overall &amp; trend views of c</a:t>
            </a:r>
            <a:r>
              <a:rPr lang="en-US" dirty="0" smtClean="0"/>
              <a:t>ompliance status</a:t>
            </a:r>
          </a:p>
          <a:p>
            <a:pPr lvl="1"/>
            <a:r>
              <a:rPr lang="en-US" dirty="0" smtClean="0"/>
              <a:t>Filter &amp; search options</a:t>
            </a:r>
          </a:p>
          <a:p>
            <a:r>
              <a:rPr lang="en-US" dirty="0" smtClean="0"/>
              <a:t>View details of any node</a:t>
            </a:r>
          </a:p>
          <a:p>
            <a:pPr lvl="1"/>
            <a:r>
              <a:rPr lang="en-US" dirty="0" smtClean="0"/>
              <a:t>Status of converged resources</a:t>
            </a:r>
          </a:p>
          <a:p>
            <a:pPr lvl="1"/>
            <a:r>
              <a:rPr lang="en-US" dirty="0" smtClean="0"/>
              <a:t>Run List applied to the node</a:t>
            </a:r>
          </a:p>
          <a:p>
            <a:pPr lvl="1"/>
            <a:r>
              <a:rPr lang="en-US" dirty="0" smtClean="0"/>
              <a:t>Attributes of the node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482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Executes </a:t>
            </a:r>
            <a:r>
              <a:rPr lang="en-US" dirty="0"/>
              <a:t>chef-client </a:t>
            </a:r>
            <a:r>
              <a:rPr lang="en-US" dirty="0" smtClean="0"/>
              <a:t>without relying on a Chef server to provide configuration policies (cookbooks, environments, etc.)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docs.chef.io</a:t>
            </a:r>
            <a:r>
              <a:rPr lang="en-US" dirty="0"/>
              <a:t>/</a:t>
            </a:r>
            <a:r>
              <a:rPr lang="en-US" dirty="0" err="1"/>
              <a:t>chef_solo.html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Local directory for configuration policy</a:t>
            </a:r>
          </a:p>
          <a:p>
            <a:pPr lvl="1"/>
            <a:r>
              <a:rPr lang="en-US" dirty="0" smtClean="0"/>
              <a:t>Or a URL from which a </a:t>
            </a: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 err="1" smtClean="0">
                <a:latin typeface="Consolas"/>
                <a:cs typeface="Consolas"/>
              </a:rPr>
              <a:t>tar.gz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/>
              <a:t>file can be downloaded</a:t>
            </a:r>
          </a:p>
          <a:p>
            <a:r>
              <a:rPr lang="en-US" dirty="0" smtClean="0"/>
              <a:t>Node objects stored as a local JSON file</a:t>
            </a:r>
          </a:p>
          <a:p>
            <a:r>
              <a:rPr lang="en-US" dirty="0" smtClean="0"/>
              <a:t>Attribute data stored in a JSON file</a:t>
            </a:r>
          </a:p>
          <a:p>
            <a:pPr lvl="1"/>
            <a:r>
              <a:rPr lang="en-US" dirty="0" smtClean="0"/>
              <a:t>Local or remote</a:t>
            </a:r>
          </a:p>
          <a:p>
            <a:r>
              <a:rPr lang="en-US" dirty="0" smtClean="0"/>
              <a:t>Does not pull from a Chef Server</a:t>
            </a:r>
          </a:p>
          <a:p>
            <a:r>
              <a:rPr lang="en-US" dirty="0" smtClean="0"/>
              <a:t>Can be configured to send data to a Chef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Client </a:t>
            </a:r>
            <a:r>
              <a:rPr lang="mr-IN" dirty="0" smtClean="0"/>
              <a:t>–</a:t>
            </a:r>
            <a:r>
              <a:rPr lang="en-US" dirty="0" smtClean="0"/>
              <a:t> Local Mode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mode is a way to run the chef-client against the chef-repo on a local machine as if it were running against the Chef server.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docs.chef.io</a:t>
            </a:r>
            <a:r>
              <a:rPr lang="en-US" dirty="0"/>
              <a:t>/</a:t>
            </a:r>
            <a:r>
              <a:rPr lang="en-US" dirty="0" err="1"/>
              <a:t>ctl_chef_client.html#run-in-local-mode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1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cd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chef-client in local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[2017-03-10T14:05:49+00:00] INFO: Forking chef instance to converge...</a:t>
            </a:r>
          </a:p>
          <a:p>
            <a:r>
              <a:rPr lang="en-US" dirty="0"/>
              <a:t>Starting Chef Client, version 12.18.31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Converging </a:t>
            </a:r>
            <a:r>
              <a:rPr lang="en-US" dirty="0"/>
              <a:t>0 resources</a:t>
            </a:r>
          </a:p>
          <a:p>
            <a:r>
              <a:rPr lang="en-US" dirty="0"/>
              <a:t>[2017-03-10T14:05:51+00:00] INFO: Chef Run complete in 0.19413018 seconds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[2017-03-10T14:05:51+00:00] INFO: Running report handlers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[2017-03-10T14:05:51+00:00] INFO: Report handlers complete</a:t>
            </a:r>
          </a:p>
          <a:p>
            <a:r>
              <a:rPr lang="en-US" dirty="0"/>
              <a:t>Chef Client finished, 0/0 resources updated in 01 seconds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chef-client --local-</a:t>
            </a:r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0" t="578" r="189" b="-578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converge status in Automate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with additional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[2017-03-10T14:10:34+00:00] INFO: Forking chef instance to converge...</a:t>
            </a:r>
          </a:p>
          <a:p>
            <a:r>
              <a:rPr lang="en-US" dirty="0"/>
              <a:t>Starting Chef Client, version 12.18.31</a:t>
            </a:r>
          </a:p>
          <a:p>
            <a:r>
              <a:rPr lang="en-US" dirty="0"/>
              <a:t>[2017-03-10T14:10:34+00:00] INFO: *** Chef 12.18.31 ***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[2017-03-10T14:10:40+00:00] INFO: Chef Run complete in 4.10402964 seconds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[2017-03-10T14:10:40+00:00] INFO: Running report handlers</a:t>
            </a:r>
          </a:p>
          <a:p>
            <a:r>
              <a:rPr lang="en-US" dirty="0"/>
              <a:t>[2017-03-10T14:10:40+00:00] WARN: Format is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[2017-03-10T14:10:40+00:00] INFO: Initialize </a:t>
            </a:r>
            <a:r>
              <a:rPr lang="en-US" dirty="0" err="1"/>
              <a:t>InSpec</a:t>
            </a:r>
            <a:endParaRPr lang="en-US" dirty="0"/>
          </a:p>
          <a:p>
            <a:r>
              <a:rPr lang="en-US" dirty="0"/>
              <a:t>[2017-03-10T14:10:40+00:00] INFO: Running tests from: [{:name=&gt;"</a:t>
            </a:r>
            <a:r>
              <a:rPr lang="en-US" dirty="0" err="1"/>
              <a:t>ssh</a:t>
            </a:r>
            <a:r>
              <a:rPr lang="en-US" dirty="0"/>
              <a:t>", :path=&gt;"/home/chef/profiles/</a:t>
            </a:r>
            <a:r>
              <a:rPr lang="en-US" dirty="0" err="1"/>
              <a:t>ssh</a:t>
            </a:r>
            <a:r>
              <a:rPr lang="en-US" dirty="0"/>
              <a:t>"}]</a:t>
            </a:r>
          </a:p>
          <a:p>
            <a:r>
              <a:rPr lang="en-US" dirty="0"/>
              <a:t>[2017-03-10T14:10:40+00:00] INFO: Reporting to chef-visibility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[2017-03-10T14:10:40+00:00] INFO: Report handlers complete</a:t>
            </a:r>
          </a:p>
          <a:p>
            <a:r>
              <a:rPr lang="en-US" dirty="0"/>
              <a:t>Chef Client finished, 1/2 resources updated in 06 seconds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sudo</a:t>
            </a:r>
            <a:r>
              <a:rPr lang="en-US" dirty="0"/>
              <a:t> chef-client --local-mode -j </a:t>
            </a:r>
            <a:r>
              <a:rPr lang="en-US" dirty="0" err="1"/>
              <a:t>config.json</a:t>
            </a:r>
            <a:r>
              <a:rPr lang="en-US" dirty="0"/>
              <a:t> -r "recipe[audit::default</a:t>
            </a:r>
            <a:r>
              <a:rPr lang="en-US" dirty="0" smtClean="0"/>
              <a:t>]"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6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converge status in Automate</a:t>
            </a:r>
            <a:endParaRPr lang="en-US" dirty="0"/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0" b="2928"/>
          <a:stretch/>
        </p:blipFill>
        <p:spPr/>
      </p:pic>
    </p:spTree>
    <p:extLst>
      <p:ext uri="{BB962C8B-B14F-4D97-AF65-F5344CB8AC3E}">
        <p14:creationId xmlns:p14="http://schemas.microsoft.com/office/powerpoint/2010/main" val="206703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converge status in Automate</a:t>
            </a:r>
            <a:endParaRPr lang="en-US" dirty="0"/>
          </a:p>
        </p:txBody>
      </p:sp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1" b="85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111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Chef Automate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URL_OF_AUTOMATE_SERVER</a:t>
            </a:r>
          </a:p>
          <a:p>
            <a:r>
              <a:rPr lang="en-US" dirty="0" smtClean="0"/>
              <a:t>Uses a self-signed certificate in this lab</a:t>
            </a:r>
          </a:p>
          <a:p>
            <a:endParaRPr lang="en-US" dirty="0" smtClean="0"/>
          </a:p>
          <a:p>
            <a:r>
              <a:rPr lang="en-US" dirty="0" smtClean="0"/>
              <a:t>Username:  </a:t>
            </a:r>
            <a:r>
              <a:rPr lang="en-US" dirty="0" smtClean="0">
                <a:latin typeface="Consolas"/>
                <a:cs typeface="Consolas"/>
              </a:rPr>
              <a:t>chef</a:t>
            </a:r>
          </a:p>
          <a:p>
            <a:r>
              <a:rPr lang="en-US" dirty="0" smtClean="0"/>
              <a:t>Password:  </a:t>
            </a:r>
            <a:r>
              <a:rPr lang="en-US" dirty="0" smtClean="0">
                <a:latin typeface="Consolas"/>
                <a:cs typeface="Consolas"/>
              </a:rPr>
              <a:t>chef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48" r="-13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23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compliance status in Automate</a:t>
            </a:r>
            <a:endParaRPr lang="en-US" dirty="0"/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16"/>
          <a:stretch/>
        </p:blipFill>
        <p:spPr/>
      </p:pic>
    </p:spTree>
    <p:extLst>
      <p:ext uri="{BB962C8B-B14F-4D97-AF65-F5344CB8AC3E}">
        <p14:creationId xmlns:p14="http://schemas.microsoft.com/office/powerpoint/2010/main" val="257900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compliance status in Automate</a:t>
            </a:r>
            <a:endParaRPr lang="en-US" dirty="0"/>
          </a:p>
        </p:txBody>
      </p:sp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" r="9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0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 of the failing control</a:t>
            </a:r>
            <a:endParaRPr lang="en-US" dirty="0"/>
          </a:p>
        </p:txBody>
      </p:sp>
      <p:pic>
        <p:nvPicPr>
          <p:cNvPr id="7" name="Media Placeholder 6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8" b="63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0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3" b="1111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details of the failing control</a:t>
            </a:r>
          </a:p>
        </p:txBody>
      </p:sp>
    </p:spTree>
    <p:extLst>
      <p:ext uri="{BB962C8B-B14F-4D97-AF65-F5344CB8AC3E}">
        <p14:creationId xmlns:p14="http://schemas.microsoft.com/office/powerpoint/2010/main" val="48006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Review our set-up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9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cd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6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Berksfile</a:t>
            </a:r>
            <a:r>
              <a:rPr lang="en-US" dirty="0"/>
              <a:t>       </a:t>
            </a:r>
            <a:r>
              <a:rPr lang="en-US" dirty="0" err="1"/>
              <a:t>config.json</a:t>
            </a:r>
            <a:r>
              <a:rPr lang="en-US" dirty="0"/>
              <a:t>  local-mode-cache  profiles</a:t>
            </a:r>
          </a:p>
          <a:p>
            <a:r>
              <a:rPr lang="en-US" dirty="0" err="1"/>
              <a:t>Berksfile.lock</a:t>
            </a:r>
            <a:r>
              <a:rPr lang="en-US" dirty="0"/>
              <a:t>  cookbooks    nodes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2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mr-IN" dirty="0"/>
              <a:t>{</a:t>
            </a:r>
          </a:p>
          <a:p>
            <a:r>
              <a:rPr lang="mr-IN" dirty="0"/>
              <a:t>  "audit": {</a:t>
            </a:r>
          </a:p>
          <a:p>
            <a:r>
              <a:rPr lang="mr-IN" dirty="0"/>
              <a:t>    "collector": "chef-visibility",</a:t>
            </a:r>
          </a:p>
          <a:p>
            <a:r>
              <a:rPr lang="mr-IN" dirty="0"/>
              <a:t>    "inspec_version": "1.15.0",</a:t>
            </a:r>
          </a:p>
          <a:p>
            <a:r>
              <a:rPr lang="mr-IN" dirty="0"/>
              <a:t>    "profiles": [</a:t>
            </a:r>
          </a:p>
          <a:p>
            <a:r>
              <a:rPr lang="mr-IN" dirty="0"/>
              <a:t>      {</a:t>
            </a:r>
          </a:p>
          <a:p>
            <a:r>
              <a:rPr lang="mr-IN" dirty="0"/>
              <a:t>        "name": "ssh",</a:t>
            </a:r>
          </a:p>
          <a:p>
            <a:r>
              <a:rPr lang="mr-IN" dirty="0"/>
              <a:t>        "path": "/home/chef/profiles/ssh"</a:t>
            </a:r>
          </a:p>
          <a:p>
            <a:r>
              <a:rPr lang="mr-IN" dirty="0"/>
              <a:t>      }</a:t>
            </a:r>
          </a:p>
          <a:p>
            <a:r>
              <a:rPr lang="mr-IN" dirty="0"/>
              <a:t>    ]</a:t>
            </a:r>
          </a:p>
          <a:p>
            <a:r>
              <a:rPr lang="mr-IN" dirty="0"/>
              <a:t>  </a:t>
            </a:r>
            <a:r>
              <a:rPr lang="mr-IN" dirty="0" smtClean="0"/>
              <a:t>}</a:t>
            </a:r>
            <a:endParaRPr lang="en-US" dirty="0" smtClean="0"/>
          </a:p>
          <a:p>
            <a:r>
              <a:rPr lang="en-US" dirty="0"/>
              <a:t>}</a:t>
            </a:r>
            <a:endParaRPr lang="mr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cat </a:t>
            </a:r>
            <a:r>
              <a:rPr lang="en-US" dirty="0" err="1" smtClean="0"/>
              <a:t>config.json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Cookbook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Installs </a:t>
            </a:r>
            <a:r>
              <a:rPr lang="en-US" dirty="0" err="1" smtClean="0"/>
              <a:t>InSpec</a:t>
            </a:r>
            <a:endParaRPr lang="en-US" dirty="0" smtClean="0"/>
          </a:p>
          <a:p>
            <a:r>
              <a:rPr lang="en-US" dirty="0" smtClean="0"/>
              <a:t>Executes compliance profiles</a:t>
            </a:r>
          </a:p>
          <a:p>
            <a:r>
              <a:rPr lang="en-US" dirty="0" smtClean="0"/>
              <a:t>Uses a report handler to send data to Chef Automate</a:t>
            </a:r>
          </a:p>
        </p:txBody>
      </p:sp>
    </p:spTree>
    <p:extLst>
      <p:ext uri="{BB962C8B-B14F-4D97-AF65-F5344CB8AC3E}">
        <p14:creationId xmlns:p14="http://schemas.microsoft.com/office/powerpoint/2010/main" val="13548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profiles/</a:t>
            </a:r>
          </a:p>
          <a:p>
            <a:r>
              <a:rPr lang="en-US" dirty="0"/>
              <a:t>└──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    ├── controls</a:t>
            </a:r>
          </a:p>
          <a:p>
            <a:r>
              <a:rPr lang="en-US" dirty="0"/>
              <a:t>    │   └── </a:t>
            </a:r>
            <a:r>
              <a:rPr lang="en-US" dirty="0" err="1"/>
              <a:t>ssh.rb</a:t>
            </a:r>
            <a:endParaRPr lang="en-US" dirty="0"/>
          </a:p>
          <a:p>
            <a:r>
              <a:rPr lang="en-US" dirty="0"/>
              <a:t>    ├── </a:t>
            </a:r>
            <a:r>
              <a:rPr lang="en-US" dirty="0" err="1"/>
              <a:t>inspec.lock</a:t>
            </a:r>
            <a:endParaRPr lang="en-US" dirty="0"/>
          </a:p>
          <a:p>
            <a:r>
              <a:rPr lang="en-US" dirty="0"/>
              <a:t>    └── </a:t>
            </a:r>
            <a:r>
              <a:rPr lang="en-US" dirty="0" err="1"/>
              <a:t>inspec.yml</a:t>
            </a:r>
            <a:endParaRPr lang="en-US" dirty="0"/>
          </a:p>
          <a:p>
            <a:endParaRPr lang="en-US" dirty="0"/>
          </a:p>
          <a:p>
            <a:r>
              <a:rPr lang="en-US" dirty="0"/>
              <a:t>2 directories, 3 files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tree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5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" r="956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to your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Locally with </a:t>
            </a:r>
            <a:r>
              <a:rPr lang="en-US" dirty="0" err="1" smtClean="0"/>
              <a:t>InSpec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Profile: SSH Configuration (</a:t>
            </a:r>
            <a:r>
              <a:rPr lang="en-US" dirty="0" err="1"/>
              <a:t>ssh</a:t>
            </a:r>
            <a:r>
              <a:rPr lang="en-US" dirty="0"/>
              <a:t>)</a:t>
            </a:r>
          </a:p>
          <a:p>
            <a:r>
              <a:rPr lang="en-US" dirty="0"/>
              <a:t>Version: 0.1.0</a:t>
            </a:r>
          </a:p>
          <a:p>
            <a:r>
              <a:rPr lang="en-US" dirty="0"/>
              <a:t>Target:  local://</a:t>
            </a:r>
          </a:p>
          <a:p>
            <a:endParaRPr lang="en-US" dirty="0"/>
          </a:p>
          <a:p>
            <a:r>
              <a:rPr lang="en-US" dirty="0"/>
              <a:t>  ×  sshd-1.0: SSH Version 2 (</a:t>
            </a:r>
          </a:p>
          <a:p>
            <a:r>
              <a:rPr lang="en-US" dirty="0"/>
              <a:t>     expected: 2</a:t>
            </a:r>
          </a:p>
          <a:p>
            <a:r>
              <a:rPr lang="en-US" dirty="0"/>
              <a:t>          got:</a:t>
            </a:r>
          </a:p>
          <a:p>
            <a:endParaRPr lang="en-US" dirty="0"/>
          </a:p>
          <a:p>
            <a:r>
              <a:rPr lang="en-US" dirty="0"/>
              <a:t>     (compared using `</a:t>
            </a:r>
            <a:r>
              <a:rPr lang="en-US" dirty="0" err="1"/>
              <a:t>cmp</a:t>
            </a:r>
            <a:r>
              <a:rPr lang="en-US" dirty="0"/>
              <a:t>` matcher)</a:t>
            </a:r>
          </a:p>
          <a:p>
            <a:r>
              <a:rPr lang="en-US" dirty="0"/>
              <a:t>     )</a:t>
            </a:r>
          </a:p>
          <a:p>
            <a:r>
              <a:rPr lang="en-US" dirty="0"/>
              <a:t>     ×  SSH Configuration Protocol should </a:t>
            </a:r>
            <a:r>
              <a:rPr lang="en-US" dirty="0" err="1"/>
              <a:t>cmp</a:t>
            </a:r>
            <a:r>
              <a:rPr lang="en-US" dirty="0"/>
              <a:t> == 2</a:t>
            </a:r>
          </a:p>
          <a:p>
            <a:endParaRPr lang="en-US" dirty="0"/>
          </a:p>
          <a:p>
            <a:r>
              <a:rPr lang="en-US" dirty="0"/>
              <a:t>     expected: 2</a:t>
            </a:r>
          </a:p>
          <a:p>
            <a:r>
              <a:rPr lang="en-US" dirty="0"/>
              <a:t>          got:</a:t>
            </a:r>
          </a:p>
          <a:p>
            <a:endParaRPr lang="en-US" dirty="0"/>
          </a:p>
          <a:p>
            <a:r>
              <a:rPr lang="en-US" dirty="0"/>
              <a:t>     (compared using `</a:t>
            </a:r>
            <a:r>
              <a:rPr lang="en-US" dirty="0" err="1"/>
              <a:t>cmp</a:t>
            </a:r>
            <a:r>
              <a:rPr lang="en-US" dirty="0"/>
              <a:t>` matcher)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Profile Summary: 0 successful, 1 failures, 0 skipped</a:t>
            </a:r>
          </a:p>
          <a:p>
            <a:r>
              <a:rPr lang="en-US" dirty="0"/>
              <a:t>Test Summary: 0 successful, 1 failures, 0 skipped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exec profiles/</a:t>
            </a:r>
            <a:r>
              <a:rPr lang="en-US" dirty="0" err="1" smtClean="0"/>
              <a:t>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4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Remediate the Failing Control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your </a:t>
            </a:r>
            <a:r>
              <a:rPr lang="en-US" dirty="0" err="1" smtClean="0"/>
              <a:t>ssh</a:t>
            </a:r>
            <a:r>
              <a:rPr lang="en-US" dirty="0" smtClean="0"/>
              <a:t> configuration on your own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Write a cookbook to manage SSH</a:t>
            </a:r>
          </a:p>
          <a:p>
            <a:r>
              <a:rPr lang="en-US" dirty="0" smtClean="0"/>
              <a:t>Manually update the SSH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Remediate with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[2017-03-10T16:48:02+00:00] INFO: Forking chef instance to converge...</a:t>
            </a:r>
          </a:p>
          <a:p>
            <a:r>
              <a:rPr lang="en-US" dirty="0"/>
              <a:t>Starting Chef Client, version 12.18.31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Synchronizing Cookbooks:</a:t>
            </a:r>
          </a:p>
          <a:p>
            <a:r>
              <a:rPr lang="en-US" dirty="0"/>
              <a:t>  - </a:t>
            </a:r>
            <a:r>
              <a:rPr lang="en-US" dirty="0" err="1"/>
              <a:t>ssh</a:t>
            </a:r>
            <a:r>
              <a:rPr lang="en-US" dirty="0"/>
              <a:t> (0.1.0)</a:t>
            </a:r>
          </a:p>
          <a:p>
            <a:r>
              <a:rPr lang="en-US" dirty="0"/>
              <a:t>  - audit (2.4.0)</a:t>
            </a:r>
          </a:p>
          <a:p>
            <a:r>
              <a:rPr lang="en-US" dirty="0"/>
              <a:t>  - </a:t>
            </a:r>
            <a:r>
              <a:rPr lang="en-US" dirty="0" err="1"/>
              <a:t>compat_resource</a:t>
            </a:r>
            <a:r>
              <a:rPr lang="en-US" dirty="0"/>
              <a:t> (12.16.3)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    -#Protocol 2</a:t>
            </a:r>
          </a:p>
          <a:p>
            <a:r>
              <a:rPr lang="en-US" dirty="0"/>
              <a:t>    +Protocol 2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[2017-03-10T16:48:05+00:00] INFO: Chef Run complete in 1.248588588 seconds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[2017-03-10T16:48:05+00:00] INFO: Report handlers complete</a:t>
            </a:r>
          </a:p>
          <a:p>
            <a:r>
              <a:rPr lang="en-US" dirty="0"/>
              <a:t>Chef Client finished, 1/3 resources updated in 03 seconds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chef-client --local-mode -j </a:t>
            </a:r>
            <a:r>
              <a:rPr lang="en-US" dirty="0" err="1"/>
              <a:t>config.json</a:t>
            </a:r>
            <a:r>
              <a:rPr lang="en-US" dirty="0"/>
              <a:t> -r "recipe[</a:t>
            </a:r>
            <a:r>
              <a:rPr lang="en-US" dirty="0" err="1"/>
              <a:t>ssh</a:t>
            </a:r>
            <a:r>
              <a:rPr lang="en-US" dirty="0"/>
              <a:t>::server],recipe[audit::default]"</a:t>
            </a:r>
          </a:p>
        </p:txBody>
      </p:sp>
    </p:spTree>
    <p:extLst>
      <p:ext uri="{BB962C8B-B14F-4D97-AF65-F5344CB8AC3E}">
        <p14:creationId xmlns:p14="http://schemas.microsoft.com/office/powerpoint/2010/main" val="19079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9" b="1228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Converge Status in Automate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4" b="586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</a:t>
            </a:r>
            <a:r>
              <a:rPr lang="en-US" dirty="0" smtClean="0"/>
              <a:t>Compliance Status </a:t>
            </a:r>
            <a:r>
              <a:rPr lang="en-US" dirty="0"/>
              <a:t>in Automate</a:t>
            </a:r>
          </a:p>
        </p:txBody>
      </p:sp>
    </p:spTree>
    <p:extLst>
      <p:ext uri="{BB962C8B-B14F-4D97-AF65-F5344CB8AC3E}">
        <p14:creationId xmlns:p14="http://schemas.microsoft.com/office/powerpoint/2010/main" val="149113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</a:t>
            </a:r>
            <a:r>
              <a:rPr lang="en-US" dirty="0" smtClean="0"/>
              <a:t>Compliance Status </a:t>
            </a:r>
            <a:r>
              <a:rPr lang="en-US" dirty="0"/>
              <a:t>in Automate</a:t>
            </a:r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r="14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524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" b="18721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to your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2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0" b="33446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 of your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6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 of your node</a:t>
            </a:r>
            <a:endParaRPr lang="en-US" dirty="0"/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6"/>
          <a:stretch/>
        </p:blipFill>
        <p:spPr/>
      </p:pic>
    </p:spTree>
    <p:extLst>
      <p:ext uri="{BB962C8B-B14F-4D97-AF65-F5344CB8AC3E}">
        <p14:creationId xmlns:p14="http://schemas.microsoft.com/office/powerpoint/2010/main" val="36444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 of your node</a:t>
            </a:r>
            <a:endParaRPr lang="en-US" dirty="0"/>
          </a:p>
        </p:txBody>
      </p:sp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4" b="69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82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 of your node</a:t>
            </a:r>
            <a:endParaRPr lang="en-US" dirty="0"/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9" b="97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142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node uses chef solo</a:t>
            </a:r>
            <a:endParaRPr lang="en-US" dirty="0"/>
          </a:p>
        </p:txBody>
      </p:sp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0"/>
          <a:stretch/>
        </p:blipFill>
        <p:spPr/>
      </p:pic>
    </p:spTree>
    <p:extLst>
      <p:ext uri="{BB962C8B-B14F-4D97-AF65-F5344CB8AC3E}">
        <p14:creationId xmlns:p14="http://schemas.microsoft.com/office/powerpoint/2010/main" val="27570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2016full">
  <a:themeElements>
    <a:clrScheme name="Custom 3">
      <a:dk1>
        <a:sysClr val="windowText" lastClr="000000"/>
      </a:dk1>
      <a:lt1>
        <a:sysClr val="window" lastClr="FFFFFF"/>
      </a:lt1>
      <a:dk2>
        <a:srgbClr val="2F3336"/>
      </a:dk2>
      <a:lt2>
        <a:srgbClr val="EBF0F0"/>
      </a:lt2>
      <a:accent1>
        <a:srgbClr val="F18B21"/>
      </a:accent1>
      <a:accent2>
        <a:srgbClr val="3F5364"/>
      </a:accent2>
      <a:accent3>
        <a:srgbClr val="3897D3"/>
      </a:accent3>
      <a:accent4>
        <a:srgbClr val="1FB899"/>
      </a:accent4>
      <a:accent5>
        <a:srgbClr val="FDB714"/>
      </a:accent5>
      <a:accent6>
        <a:srgbClr val="7D868C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1_Chef2015v2">
  <a:themeElements>
    <a:clrScheme name="Habitat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87B09A"/>
      </a:accent1>
      <a:accent2>
        <a:srgbClr val="5C6664"/>
      </a:accent2>
      <a:accent3>
        <a:srgbClr val="C3C6C8"/>
      </a:accent3>
      <a:accent4>
        <a:srgbClr val="4296B2"/>
      </a:accent4>
      <a:accent5>
        <a:srgbClr val="FF9012"/>
      </a:accent5>
      <a:accent6>
        <a:srgbClr val="EB6852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2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chef2016full.potx</Template>
  <TotalTime>500</TotalTime>
  <Words>1383</Words>
  <Application>Microsoft Macintosh PowerPoint</Application>
  <PresentationFormat>Custom</PresentationFormat>
  <Paragraphs>195</Paragraphs>
  <Slides>36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chef2016full</vt:lpstr>
      <vt:lpstr>1_Chef2015v2</vt:lpstr>
      <vt:lpstr>2_Chef2015v2</vt:lpstr>
      <vt:lpstr>Continuous Compliance</vt:lpstr>
      <vt:lpstr>Login to Chef Automate</vt:lpstr>
      <vt:lpstr>Browse to your node</vt:lpstr>
      <vt:lpstr>Browse to your node</vt:lpstr>
      <vt:lpstr>View details of your node</vt:lpstr>
      <vt:lpstr>View details of your node</vt:lpstr>
      <vt:lpstr>View details of your node</vt:lpstr>
      <vt:lpstr>View details of your node</vt:lpstr>
      <vt:lpstr>The node uses chef solo</vt:lpstr>
      <vt:lpstr>Chef Automate – Node View</vt:lpstr>
      <vt:lpstr>Chef Solo</vt:lpstr>
      <vt:lpstr>Chef Solo</vt:lpstr>
      <vt:lpstr>Chef Client – Local Mode</vt:lpstr>
      <vt:lpstr>Go home</vt:lpstr>
      <vt:lpstr>Run chef-client in local mode</vt:lpstr>
      <vt:lpstr>Check the converge status in Automate</vt:lpstr>
      <vt:lpstr>Run with additional parameters</vt:lpstr>
      <vt:lpstr>Check the converge status in Automate</vt:lpstr>
      <vt:lpstr>Check the converge status in Automate</vt:lpstr>
      <vt:lpstr>Check the compliance status in Automate</vt:lpstr>
      <vt:lpstr>Check the compliance status in Automate</vt:lpstr>
      <vt:lpstr>View details of the failing control</vt:lpstr>
      <vt:lpstr>View details of the failing control</vt:lpstr>
      <vt:lpstr>Review our set-up</vt:lpstr>
      <vt:lpstr>Go home</vt:lpstr>
      <vt:lpstr>List contents</vt:lpstr>
      <vt:lpstr>config.json</vt:lpstr>
      <vt:lpstr>Audit Cookbook</vt:lpstr>
      <vt:lpstr>Local Profiles</vt:lpstr>
      <vt:lpstr>Run Locally with InSpec</vt:lpstr>
      <vt:lpstr>Remediate the Failing Control</vt:lpstr>
      <vt:lpstr>Fix your ssh configuration on your own</vt:lpstr>
      <vt:lpstr>Remediate with Chef</vt:lpstr>
      <vt:lpstr>Verify Converge Status in Automate</vt:lpstr>
      <vt:lpstr>Verify Compliance Status in Automate</vt:lpstr>
      <vt:lpstr>Verify Compliance Status in Automate</vt:lpstr>
    </vt:vector>
  </TitlesOfParts>
  <Company>Chef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Andy Paroff</dc:creator>
  <cp:lastModifiedBy>Nathen Harvey</cp:lastModifiedBy>
  <cp:revision>47</cp:revision>
  <dcterms:created xsi:type="dcterms:W3CDTF">2015-04-20T20:56:17Z</dcterms:created>
  <dcterms:modified xsi:type="dcterms:W3CDTF">2017-03-10T16:54:09Z</dcterms:modified>
</cp:coreProperties>
</file>