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media/media1.png" ContentType="video/unknown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  <p:sldMasterId id="2147483951" r:id="rId2"/>
    <p:sldMasterId id="2147483960" r:id="rId3"/>
  </p:sldMasterIdLst>
  <p:notesMasterIdLst>
    <p:notesMasterId r:id="rId3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4630400" cy="8229600"/>
  <p:notesSz cx="6858000" cy="9144000"/>
  <p:defaultTextStyle>
    <a:defPPr>
      <a:defRPr lang="en-US"/>
    </a:defPPr>
    <a:lvl1pPr marL="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210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420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62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839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04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2592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6469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1678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56" userDrawn="1">
          <p15:clr>
            <a:srgbClr val="A4A3A4"/>
          </p15:clr>
        </p15:guide>
        <p15:guide id="2" pos="5121" userDrawn="1">
          <p15:clr>
            <a:srgbClr val="A4A3A4"/>
          </p15:clr>
        </p15:guide>
        <p15:guide id="3" orient="horz" pos="803" userDrawn="1">
          <p15:clr>
            <a:srgbClr val="A4A3A4"/>
          </p15:clr>
        </p15:guide>
        <p15:guide id="4" pos="417" userDrawn="1">
          <p15:clr>
            <a:srgbClr val="A4A3A4"/>
          </p15:clr>
        </p15:guide>
        <p15:guide id="5" orient="horz" pos="1176" userDrawn="1">
          <p15:clr>
            <a:srgbClr val="A4A3A4"/>
          </p15:clr>
        </p15:guide>
        <p15:guide id="6" orient="horz" pos="3048" userDrawn="1">
          <p15:clr>
            <a:srgbClr val="A4A3A4"/>
          </p15:clr>
        </p15:guide>
        <p15:guide id="7" pos="9822" userDrawn="1">
          <p15:clr>
            <a:srgbClr val="A4A3A4"/>
          </p15:clr>
        </p15:guide>
        <p15:guide id="8" orient="horz" pos="5520">
          <p15:clr>
            <a:srgbClr val="A4A3A4"/>
          </p15:clr>
        </p15:guide>
        <p15:guide id="9" orient="horz" pos="5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FB899"/>
    <a:srgbClr val="3897D3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8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80" y="-128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F7211-D5D8-E543-B64B-420B2DDC73AD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63C2F-A4F0-EC4C-BC46-C7D9EAEB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3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the driver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docker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63C2F-A4F0-EC4C-BC46-C7D9EAEB9BE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9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the platform, we’ll just check </a:t>
            </a:r>
            <a:r>
              <a:rPr lang="en-US" dirty="0" err="1" smtClean="0"/>
              <a:t>CentOS</a:t>
            </a:r>
            <a:r>
              <a:rPr lang="en-US" baseline="0" dirty="0" smtClean="0"/>
              <a:t> 7.3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63C2F-A4F0-EC4C-BC46-C7D9EAEB9BE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9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the platform, we’ll just check </a:t>
            </a:r>
            <a:r>
              <a:rPr lang="en-US" dirty="0" err="1" smtClean="0"/>
              <a:t>CentOS</a:t>
            </a:r>
            <a:r>
              <a:rPr lang="en-US" baseline="0" dirty="0" smtClean="0"/>
              <a:t> 7.3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63C2F-A4F0-EC4C-BC46-C7D9EAEB9BE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9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Technically,</a:t>
            </a:r>
            <a:r>
              <a:rPr lang="en-US" baseline="0" dirty="0" smtClean="0"/>
              <a:t> we haven’t written any tests just yet.  However, one could argue that a passing ‘kitchen converge’ is, itself, a worthwhile test.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By setting up test kitchen we’ve not added a test, run the test, seen the tests pass.  But we’re not done so it’s time to restart the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054EB-2F4D-684E-A8F9-B214901B80D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25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Technically,</a:t>
            </a:r>
            <a:r>
              <a:rPr lang="en-US" baseline="0" dirty="0" smtClean="0"/>
              <a:t> we haven’t written any tests just yet.  However, one could argue that a passing ‘kitchen converge’ is, itself, a worthwhile test.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By setting up test kitchen we’ve not added a test, run the test, seen the tests pass.  But we’re not done so it’s time to restart the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054EB-2F4D-684E-A8F9-B214901B80D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254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Technically,</a:t>
            </a:r>
            <a:r>
              <a:rPr lang="en-US" baseline="0" dirty="0" smtClean="0"/>
              <a:t> we haven’t written any tests just yet.  However, one could argue that a passing ‘kitchen converge’ is, itself, a worthwhile test.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By setting up test kitchen we’ve not added a test, run the test, seen the tests pass.  But we’re not done so it’s time to restart the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054EB-2F4D-684E-A8F9-B214901B80D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254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completed the cycle.  But are we done?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054EB-2F4D-684E-A8F9-B214901B80D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25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60" y="746437"/>
            <a:ext cx="5007432" cy="49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67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4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ine command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3056171"/>
            <a:ext cx="13009368" cy="4050628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163550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1" y="1313051"/>
            <a:ext cx="10093200" cy="1635508"/>
          </a:xfrm>
        </p:spPr>
        <p:txBody>
          <a:bodyPr anchor="t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609600" y="3658797"/>
            <a:ext cx="13408762" cy="344800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4"/>
            <a:ext cx="13408762" cy="1837556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1233351"/>
            <a:ext cx="10557040" cy="46653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5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43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1773498"/>
            <a:ext cx="9768298" cy="270148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3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 marL="0" indent="0">
              <a:buFontTx/>
              <a:buNone/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code</a:t>
            </a:r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609600" y="1670050"/>
            <a:ext cx="7781925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3486A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9296400" y="1670050"/>
            <a:ext cx="5156200" cy="4811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1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ords Righ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F28B2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10718800" y="548642"/>
            <a:ext cx="2320375" cy="21653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321800" y="3069592"/>
            <a:ext cx="5080000" cy="4495800"/>
          </a:xfrm>
        </p:spPr>
        <p:txBody>
          <a:bodyPr/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1pPr>
            <a:lvl2pPr marL="27804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2pPr>
            <a:lvl3pPr marL="548476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3pPr>
            <a:lvl4pPr marL="756061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4pPr>
            <a:lvl5pPr marL="96173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4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 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08996" y="1267743"/>
            <a:ext cx="13011806" cy="509752"/>
          </a:xfrm>
          <a:solidFill>
            <a:schemeClr val="bg1">
              <a:lumMod val="85000"/>
              <a:alpha val="50000"/>
            </a:schemeClr>
          </a:solidFill>
        </p:spPr>
        <p:txBody>
          <a:bodyPr lIns="82292" bIns="82292" anchor="ctr" anchorCtr="0">
            <a:noAutofit/>
          </a:bodyPr>
          <a:lstStyle>
            <a:lvl1pPr marL="0" indent="0">
              <a:buNone/>
              <a:defRPr sz="2500" b="1">
                <a:latin typeface="Consolas"/>
                <a:cs typeface="Consolas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9600" y="1966683"/>
            <a:ext cx="13411202" cy="4515258"/>
          </a:xfrm>
          <a:ln w="12700">
            <a:solidFill>
              <a:schemeClr val="tx2"/>
            </a:solidFill>
            <a:prstDash val="dash"/>
          </a:ln>
        </p:spPr>
        <p:txBody>
          <a:bodyPr lIns="82292" tIns="41148" rIns="82292" bIns="41148">
            <a:normAutofit/>
          </a:bodyPr>
          <a:lstStyle>
            <a:lvl1pPr marL="0" marR="0" indent="0" algn="l" defTabSz="1097142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latin typeface="Consolas"/>
                <a:cs typeface="Consolas"/>
              </a:defRPr>
            </a:lvl1pPr>
            <a:lvl2pPr>
              <a:defRPr sz="2900"/>
            </a:lvl2pPr>
            <a:lvl3pPr>
              <a:defRPr sz="2900"/>
            </a:lvl3pPr>
            <a:lvl4pPr>
              <a:defRPr sz="2900"/>
            </a:lvl4pPr>
            <a:lvl5pPr>
              <a:defRPr sz="29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930" y="1267316"/>
            <a:ext cx="371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83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609600" y="1670050"/>
            <a:ext cx="13411200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1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2106198"/>
            <a:ext cx="10557040" cy="291962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5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88" y="1577901"/>
            <a:ext cx="5007432" cy="4951842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2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965864"/>
            <a:ext cx="9768298" cy="431675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9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18" Type="http://schemas.openxmlformats.org/officeDocument/2006/relationships/image" Target="../media/image1.png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50" r:id="rId6"/>
    <p:sldLayoutId id="2147483946" r:id="rId7"/>
    <p:sldLayoutId id="214748394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Habitat_Regula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539451"/>
            <a:ext cx="1207366" cy="4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5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71" r:id="rId3"/>
    <p:sldLayoutId id="2147483970" r:id="rId4"/>
    <p:sldLayoutId id="2147483972" r:id="rId5"/>
    <p:sldLayoutId id="2147483954" r:id="rId6"/>
    <p:sldLayoutId id="2147483969" r:id="rId7"/>
    <p:sldLayoutId id="2147483973" r:id="rId8"/>
    <p:sldLayoutId id="2147483974" r:id="rId9"/>
    <p:sldLayoutId id="2147483975" r:id="rId10"/>
    <p:sldLayoutId id="2147483955" r:id="rId11"/>
    <p:sldLayoutId id="2147483956" r:id="rId12"/>
    <p:sldLayoutId id="2147483957" r:id="rId13"/>
    <p:sldLayoutId id="2147483958" r:id="rId14"/>
    <p:sldLayoutId id="21474839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606895"/>
            <a:ext cx="1207366" cy="2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63" r:id="rId8"/>
    <p:sldLayoutId id="2147483982" r:id="rId9"/>
    <p:sldLayoutId id="2147483981" r:id="rId10"/>
    <p:sldLayoutId id="2147483964" r:id="rId11"/>
    <p:sldLayoutId id="2147484005" r:id="rId12"/>
    <p:sldLayoutId id="2147483965" r:id="rId13"/>
    <p:sldLayoutId id="2147483966" r:id="rId14"/>
    <p:sldLayoutId id="2147483967" r:id="rId15"/>
    <p:sldLayoutId id="214748396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image" Target="../media/image9.png"/><Relationship Id="rId1" Type="http://schemas.microsoft.com/office/2007/relationships/media" Target="../media/media1.png"/><Relationship Id="rId2" Type="http://schemas.openxmlformats.org/officeDocument/2006/relationships/video" Target="../media/media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Remediate Failing SSH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1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change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4805" y="1293974"/>
            <a:ext cx="14220790" cy="6318933"/>
            <a:chOff x="677339" y="1894568"/>
            <a:chExt cx="14220790" cy="6318933"/>
          </a:xfrm>
        </p:grpSpPr>
        <p:pic>
          <p:nvPicPr>
            <p:cNvPr id="3" name="Shape 132" descr="kitchen_workflow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7339" y="1894568"/>
              <a:ext cx="9715499" cy="6318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Shape 1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10807" y="5908515"/>
              <a:ext cx="1833333" cy="1833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Shape 1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956682" y="3702183"/>
              <a:ext cx="2941447" cy="677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Shape 1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162917" y="2366213"/>
              <a:ext cx="2528988" cy="9527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1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2067654" y="4921844"/>
              <a:ext cx="2719527" cy="4440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6901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ssh</a:t>
            </a:r>
            <a:r>
              <a:rPr lang="en-US" dirty="0" smtClean="0"/>
              <a:t>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mr-IN" sz="2800" dirty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n-US" sz="2800" dirty="0">
                <a:solidFill>
                  <a:srgbClr val="000000"/>
                </a:solidFill>
                <a:latin typeface="Monaco"/>
              </a:rPr>
              <a:t>driver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2800" dirty="0">
                <a:latin typeface="Monaco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name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: vagrant</a:t>
            </a:r>
          </a:p>
          <a:p>
            <a:r>
              <a:rPr lang="en-US" sz="2800" dirty="0">
                <a:latin typeface="Monaco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name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2800" b="1" dirty="0" err="1" smtClean="0">
                <a:solidFill>
                  <a:srgbClr val="000000"/>
                </a:solidFill>
                <a:latin typeface="Monaco"/>
              </a:rPr>
              <a:t>docker</a:t>
            </a:r>
            <a:endParaRPr lang="en-US" sz="2800" b="1" dirty="0" smtClean="0">
              <a:solidFill>
                <a:srgbClr val="000000"/>
              </a:solidFill>
              <a:latin typeface="Monaco"/>
            </a:endParaRPr>
          </a:p>
          <a:p>
            <a:endParaRPr lang="en-US" sz="28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latin typeface="Monaco"/>
              </a:rPr>
              <a:t>...</a:t>
            </a:r>
            <a:endParaRPr lang="en-US" sz="2800" b="1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Kitchen Configuration (1 of 3)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00628" y="3085359"/>
            <a:ext cx="13825462" cy="41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95340" y="3584748"/>
            <a:ext cx="13825462" cy="411480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6113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ssh</a:t>
            </a:r>
            <a:r>
              <a:rPr lang="en-US" dirty="0" smtClean="0"/>
              <a:t>/.</a:t>
            </a:r>
            <a:r>
              <a:rPr lang="en-US" smtClean="0"/>
              <a:t>kitchen.yml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800" b="1" dirty="0" smtClean="0">
                <a:solidFill>
                  <a:srgbClr val="000000"/>
                </a:solidFill>
                <a:latin typeface="Monaco"/>
              </a:rPr>
              <a:t>.</a:t>
            </a:r>
          </a:p>
          <a:p>
            <a:endParaRPr lang="en-US" sz="28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Monaco"/>
              </a:rPr>
              <a:t>platforms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mr-IN" sz="2800" dirty="0">
                <a:latin typeface="Monaco"/>
              </a:rPr>
              <a:t>  </a:t>
            </a:r>
            <a:r>
              <a:rPr lang="mr-IN" sz="2800" b="1" dirty="0">
                <a:solidFill>
                  <a:srgbClr val="000000"/>
                </a:solidFill>
                <a:latin typeface="Monaco"/>
              </a:rPr>
              <a:t>- name: ubuntu-16.04</a:t>
            </a:r>
          </a:p>
          <a:p>
            <a:r>
              <a:rPr lang="mr-IN" sz="2800" dirty="0">
                <a:latin typeface="Monaco"/>
              </a:rPr>
              <a:t>  </a:t>
            </a:r>
            <a:r>
              <a:rPr lang="mr-IN" sz="2800" b="1" dirty="0">
                <a:solidFill>
                  <a:srgbClr val="000000"/>
                </a:solidFill>
                <a:latin typeface="Monaco"/>
              </a:rPr>
              <a:t>- name: centos-7.2</a:t>
            </a:r>
          </a:p>
          <a:p>
            <a:r>
              <a:rPr lang="mr-IN" sz="2800" dirty="0">
                <a:latin typeface="Monaco"/>
              </a:rPr>
              <a:t>  </a:t>
            </a:r>
            <a:r>
              <a:rPr lang="mr-IN" sz="2800" b="1" dirty="0">
                <a:solidFill>
                  <a:srgbClr val="000000"/>
                </a:solidFill>
                <a:latin typeface="Monaco"/>
              </a:rPr>
              <a:t>- name: centos-</a:t>
            </a:r>
            <a:r>
              <a:rPr lang="mr-IN" sz="2800" b="1" dirty="0" smtClean="0">
                <a:solidFill>
                  <a:srgbClr val="000000"/>
                </a:solidFill>
                <a:latin typeface="Monaco"/>
              </a:rPr>
              <a:t>7.3</a:t>
            </a:r>
          </a:p>
          <a:p>
            <a:endParaRPr lang="en-US" sz="2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latin typeface="Monaco"/>
              </a:rPr>
              <a:t>...</a:t>
            </a:r>
            <a:endParaRPr lang="en-US" sz="2800" b="1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Kitchen Configuration (2 of 3)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00628" y="4112686"/>
            <a:ext cx="13825462" cy="41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95340" y="4614732"/>
            <a:ext cx="13825462" cy="411480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+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5340" y="3592368"/>
            <a:ext cx="13825462" cy="41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1808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95337" y="3954226"/>
            <a:ext cx="13825462" cy="411480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+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ssh</a:t>
            </a:r>
            <a:r>
              <a:rPr lang="en-US" dirty="0" smtClean="0"/>
              <a:t>/.</a:t>
            </a:r>
            <a:r>
              <a:rPr lang="en-US" smtClean="0"/>
              <a:t>kitchen.yml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suites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  </a:t>
            </a:r>
            <a:r>
              <a:rPr lang="en-US" sz="2400" b="1" dirty="0" smtClean="0"/>
              <a:t>- name: default</a:t>
            </a:r>
          </a:p>
          <a:p>
            <a:r>
              <a:rPr lang="en-US" sz="2400" dirty="0" smtClean="0"/>
              <a:t>  </a:t>
            </a:r>
            <a:r>
              <a:rPr lang="en-US" sz="2400" b="1" dirty="0" smtClean="0"/>
              <a:t>- name: server</a:t>
            </a:r>
          </a:p>
          <a:p>
            <a:r>
              <a:rPr lang="mr-IN" sz="2400" dirty="0" smtClean="0"/>
              <a:t>    run_list</a:t>
            </a:r>
            <a:r>
              <a:rPr lang="mr-IN" sz="2400" b="1" dirty="0" smtClean="0"/>
              <a:t>:</a:t>
            </a:r>
          </a:p>
          <a:p>
            <a:r>
              <a:rPr lang="en-US" sz="2400" dirty="0" smtClean="0"/>
              <a:t>      </a:t>
            </a:r>
            <a:r>
              <a:rPr lang="en-US" sz="2400" b="1" dirty="0" smtClean="0"/>
              <a:t>- recipe[</a:t>
            </a:r>
            <a:r>
              <a:rPr lang="en-US" sz="2400" b="1" dirty="0" err="1" smtClean="0"/>
              <a:t>ssh</a:t>
            </a:r>
            <a:r>
              <a:rPr lang="en-US" sz="2400" b="1" dirty="0" smtClean="0"/>
              <a:t>::default]</a:t>
            </a:r>
          </a:p>
          <a:p>
            <a:r>
              <a:rPr lang="en-US" sz="2400" dirty="0" smtClean="0"/>
              <a:t>      </a:t>
            </a:r>
            <a:r>
              <a:rPr lang="en-US" sz="2400" b="1" dirty="0" smtClean="0"/>
              <a:t>- recipe[</a:t>
            </a:r>
            <a:r>
              <a:rPr lang="en-US" sz="2400" b="1" dirty="0" err="1" smtClean="0"/>
              <a:t>ssh</a:t>
            </a:r>
            <a:r>
              <a:rPr lang="en-US" sz="2400" b="1" dirty="0" smtClean="0"/>
              <a:t>::server]</a:t>
            </a:r>
          </a:p>
          <a:p>
            <a:r>
              <a:rPr lang="en-US" sz="2400" dirty="0" smtClean="0"/>
              <a:t>    verifier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inspec_tests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        </a:t>
            </a:r>
            <a:r>
              <a:rPr lang="en-US" sz="2400" b="1" dirty="0" smtClean="0"/>
              <a:t>- test/smoke/default</a:t>
            </a:r>
          </a:p>
          <a:p>
            <a:r>
              <a:rPr lang="en-US" sz="2400" dirty="0" smtClean="0"/>
              <a:t>        </a:t>
            </a:r>
            <a:r>
              <a:rPr lang="en-US" sz="2400" b="1" dirty="0" smtClean="0"/>
              <a:t>- test/smoke/default/</a:t>
            </a:r>
            <a:r>
              <a:rPr lang="en-US" sz="2400" b="1" dirty="0" err="1" smtClean="0"/>
              <a:t>server.rb</a:t>
            </a:r>
            <a:endParaRPr lang="en-US" sz="2400" b="1" dirty="0" smtClean="0"/>
          </a:p>
          <a:p>
            <a:r>
              <a:rPr lang="en-US" sz="2400" dirty="0" smtClean="0"/>
              <a:t>    attributes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Kitchen Configuration (3 of 3)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95337" y="2768264"/>
            <a:ext cx="13825462" cy="411480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+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5337" y="2348974"/>
            <a:ext cx="13825462" cy="41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95337" y="3536508"/>
            <a:ext cx="13825462" cy="41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5340" y="5531608"/>
            <a:ext cx="13825462" cy="411480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+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95340" y="5113890"/>
            <a:ext cx="13825462" cy="41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7898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to the cookbook’s directory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cd ~/cookbooks/</a:t>
            </a:r>
            <a:r>
              <a:rPr lang="en-US" dirty="0" err="1" smtClean="0"/>
              <a:t>ssh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6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the kitchens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100" dirty="0"/>
              <a:t>Instance          Driver  </a:t>
            </a:r>
            <a:r>
              <a:rPr lang="en-US" sz="2100" dirty="0" err="1"/>
              <a:t>Provisioner</a:t>
            </a:r>
            <a:r>
              <a:rPr lang="en-US" sz="2100" dirty="0"/>
              <a:t>  Verifier  Transport  Last Action    Last Error</a:t>
            </a:r>
          </a:p>
          <a:p>
            <a:r>
              <a:rPr lang="en-US" sz="2100" dirty="0"/>
              <a:t>server-centos-73  </a:t>
            </a:r>
            <a:r>
              <a:rPr lang="en-US" sz="2100" dirty="0" err="1"/>
              <a:t>Docker</a:t>
            </a:r>
            <a:r>
              <a:rPr lang="en-US" sz="2100" dirty="0"/>
              <a:t>  </a:t>
            </a:r>
            <a:r>
              <a:rPr lang="en-US" sz="2100" dirty="0" err="1"/>
              <a:t>ChefZero</a:t>
            </a:r>
            <a:r>
              <a:rPr lang="en-US" sz="2100" dirty="0"/>
              <a:t>     </a:t>
            </a:r>
            <a:r>
              <a:rPr lang="en-US" sz="2100" dirty="0" err="1"/>
              <a:t>Inspec</a:t>
            </a:r>
            <a:r>
              <a:rPr lang="en-US" sz="2100" dirty="0"/>
              <a:t>    </a:t>
            </a:r>
            <a:r>
              <a:rPr lang="en-US" sz="2100" dirty="0" err="1"/>
              <a:t>Ssh</a:t>
            </a:r>
            <a:r>
              <a:rPr lang="en-US" sz="2100" dirty="0"/>
              <a:t>        &lt;Not Created&gt;  &lt;None&gt;</a:t>
            </a:r>
          </a:p>
          <a:p>
            <a:endParaRPr lang="en-US" sz="21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kitchen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7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-----&gt; Starting Kitchen (v1.15.0)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Creating &lt;server-centos-73&gt;...</a:t>
            </a:r>
          </a:p>
          <a:p>
            <a:r>
              <a:rPr lang="en-US" dirty="0"/>
              <a:t>       Sending build context to </a:t>
            </a:r>
            <a:r>
              <a:rPr lang="en-US" dirty="0" err="1"/>
              <a:t>Docker</a:t>
            </a:r>
            <a:r>
              <a:rPr lang="en-US" dirty="0"/>
              <a:t> daemon 227.8 </a:t>
            </a:r>
            <a:r>
              <a:rPr lang="en-US" dirty="0" err="1"/>
              <a:t>kB</a:t>
            </a:r>
            <a:endParaRPr lang="en-US" dirty="0"/>
          </a:p>
          <a:p>
            <a:r>
              <a:rPr lang="en-US" dirty="0"/>
              <a:t>       Sending build context to </a:t>
            </a:r>
            <a:r>
              <a:rPr lang="en-US" dirty="0" err="1"/>
              <a:t>Docker</a:t>
            </a:r>
            <a:r>
              <a:rPr lang="en-US" dirty="0"/>
              <a:t> daemon</a:t>
            </a:r>
          </a:p>
          <a:p>
            <a:r>
              <a:rPr lang="en-US" dirty="0"/>
              <a:t>       Step 0 : FROM centos:centos7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Running handlers:</a:t>
            </a:r>
          </a:p>
          <a:p>
            <a:r>
              <a:rPr lang="en-US" dirty="0"/>
              <a:t>[2017-03-12T02:26:16+00:00] INFO: Running report handlers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[2017-03-12T02:26:16+00:00] INFO: Report handlers complete</a:t>
            </a:r>
          </a:p>
          <a:p>
            <a:r>
              <a:rPr lang="en-US" dirty="0"/>
              <a:t>Chef Client finished, 1/1 resources updated in 01 seconds</a:t>
            </a:r>
          </a:p>
          <a:p>
            <a:r>
              <a:rPr lang="en-US" dirty="0"/>
              <a:t>Finished converging &lt;server-centos-73&gt; (0m23.54s).</a:t>
            </a:r>
          </a:p>
          <a:p>
            <a:r>
              <a:rPr lang="en-US" dirty="0"/>
              <a:t>-----&gt; Kitchen is finished. (1m0.39s)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kitchen converge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7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4737050" y="984356"/>
            <a:ext cx="6115911" cy="6260888"/>
            <a:chOff x="10034133" y="1752269"/>
            <a:chExt cx="6115911" cy="6260888"/>
          </a:xfrm>
        </p:grpSpPr>
        <p:sp>
          <p:nvSpPr>
            <p:cNvPr id="67" name="Shape 657"/>
            <p:cNvSpPr/>
            <p:nvPr/>
          </p:nvSpPr>
          <p:spPr>
            <a:xfrm>
              <a:off x="11263822" y="258982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Add a test</a:t>
              </a:r>
            </a:p>
          </p:txBody>
        </p:sp>
        <p:sp>
          <p:nvSpPr>
            <p:cNvPr id="68" name="Shape 658"/>
            <p:cNvSpPr/>
            <p:nvPr/>
          </p:nvSpPr>
          <p:spPr>
            <a:xfrm>
              <a:off x="11263822" y="3889395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sp>
          <p:nvSpPr>
            <p:cNvPr id="69" name="Shape 659"/>
            <p:cNvSpPr/>
            <p:nvPr/>
          </p:nvSpPr>
          <p:spPr>
            <a:xfrm>
              <a:off x="11263822" y="5188970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Make a little change</a:t>
              </a:r>
            </a:p>
          </p:txBody>
        </p:sp>
        <p:sp>
          <p:nvSpPr>
            <p:cNvPr id="70" name="Shape 660"/>
            <p:cNvSpPr/>
            <p:nvPr/>
          </p:nvSpPr>
          <p:spPr>
            <a:xfrm>
              <a:off x="11263822" y="648854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cxnSp>
          <p:nvCxnSpPr>
            <p:cNvPr id="71" name="Shape 661"/>
            <p:cNvCxnSpPr>
              <a:stCxn id="67" idx="2"/>
              <a:endCxn id="68" idx="0"/>
            </p:cNvCxnSpPr>
            <p:nvPr/>
          </p:nvCxnSpPr>
          <p:spPr>
            <a:xfrm>
              <a:off x="12602222" y="321649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2" name="Shape 662"/>
            <p:cNvCxnSpPr>
              <a:stCxn id="68" idx="2"/>
              <a:endCxn id="69" idx="0"/>
            </p:cNvCxnSpPr>
            <p:nvPr/>
          </p:nvCxnSpPr>
          <p:spPr>
            <a:xfrm>
              <a:off x="12602222" y="4516062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3" name="Shape 663"/>
            <p:cNvCxnSpPr>
              <a:stCxn id="68" idx="1"/>
              <a:endCxn id="67" idx="1"/>
            </p:cNvCxnSpPr>
            <p:nvPr/>
          </p:nvCxnSpPr>
          <p:spPr>
            <a:xfrm rot="10800000" flipH="1">
              <a:off x="11263822" y="2902997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4" name="Shape 664"/>
            <p:cNvCxnSpPr>
              <a:stCxn id="69" idx="2"/>
              <a:endCxn id="70" idx="0"/>
            </p:cNvCxnSpPr>
            <p:nvPr/>
          </p:nvCxnSpPr>
          <p:spPr>
            <a:xfrm>
              <a:off x="12602222" y="5815635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5" name="Shape 665"/>
            <p:cNvCxnSpPr>
              <a:stCxn id="70" idx="1"/>
              <a:endCxn id="69" idx="1"/>
            </p:cNvCxnSpPr>
            <p:nvPr/>
          </p:nvCxnSpPr>
          <p:spPr>
            <a:xfrm rot="10800000" flipH="1">
              <a:off x="11263822" y="5502142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6" name="Shape 666"/>
            <p:cNvCxnSpPr>
              <a:stCxn id="70" idx="3"/>
              <a:endCxn id="67" idx="3"/>
            </p:cNvCxnSpPr>
            <p:nvPr/>
          </p:nvCxnSpPr>
          <p:spPr>
            <a:xfrm rot="10800000" flipH="1">
              <a:off x="13940622" y="2903210"/>
              <a:ext cx="1067" cy="3898667"/>
            </a:xfrm>
            <a:prstGeom prst="bentConnector3">
              <a:avLst>
                <a:gd name="adj1" fmla="val 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7" name="Shape 667"/>
            <p:cNvCxnSpPr>
              <a:stCxn id="70" idx="2"/>
            </p:cNvCxnSpPr>
            <p:nvPr/>
          </p:nvCxnSpPr>
          <p:spPr>
            <a:xfrm>
              <a:off x="12602222" y="711521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78" name="Shape 668"/>
            <p:cNvSpPr/>
            <p:nvPr/>
          </p:nvSpPr>
          <p:spPr>
            <a:xfrm>
              <a:off x="12489690" y="1752269"/>
              <a:ext cx="225067" cy="225067"/>
            </a:xfrm>
            <a:prstGeom prst="ellipse">
              <a:avLst/>
            </a:prstGeom>
            <a:solidFill>
              <a:srgbClr val="435464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" name="Shape 669"/>
            <p:cNvCxnSpPr>
              <a:stCxn id="78" idx="4"/>
              <a:endCxn id="67" idx="0"/>
            </p:cNvCxnSpPr>
            <p:nvPr/>
          </p:nvCxnSpPr>
          <p:spPr>
            <a:xfrm>
              <a:off x="12602222" y="1977333"/>
              <a:ext cx="0" cy="6122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0" name="Shape 670"/>
            <p:cNvSpPr/>
            <p:nvPr/>
          </p:nvSpPr>
          <p:spPr>
            <a:xfrm>
              <a:off x="12489690" y="7788090"/>
              <a:ext cx="225067" cy="225067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671"/>
            <p:cNvSpPr txBox="1"/>
            <p:nvPr/>
          </p:nvSpPr>
          <p:spPr>
            <a:xfrm>
              <a:off x="14326044" y="6178678"/>
              <a:ext cx="1824000" cy="6234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defRPr/>
              </a:pPr>
              <a:r>
                <a:rPr lang="en-US" sz="1400" b="1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continues]</a:t>
              </a:r>
            </a:p>
          </p:txBody>
        </p:sp>
        <p:sp>
          <p:nvSpPr>
            <p:cNvPr id="82" name="Shape 672"/>
            <p:cNvSpPr txBox="1"/>
            <p:nvPr/>
          </p:nvSpPr>
          <p:spPr>
            <a:xfrm>
              <a:off x="10034133" y="6576801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83" name="Shape 673"/>
            <p:cNvSpPr txBox="1"/>
            <p:nvPr/>
          </p:nvSpPr>
          <p:spPr>
            <a:xfrm>
              <a:off x="11757955" y="4613112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84" name="Shape 674"/>
            <p:cNvSpPr txBox="1"/>
            <p:nvPr/>
          </p:nvSpPr>
          <p:spPr>
            <a:xfrm>
              <a:off x="10034133" y="3977644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</p:txBody>
        </p:sp>
        <p:sp>
          <p:nvSpPr>
            <p:cNvPr id="85" name="Shape 675"/>
            <p:cNvSpPr txBox="1"/>
            <p:nvPr/>
          </p:nvSpPr>
          <p:spPr>
            <a:xfrm>
              <a:off x="12665830" y="7368665"/>
              <a:ext cx="20570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buClr>
                  <a:srgbClr val="000000"/>
                </a:buClr>
                <a:buSzPct val="137500"/>
                <a:defRPr/>
              </a:pPr>
              <a:r>
                <a:rPr lang="en-US" sz="1400" b="1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stops]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66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Smoke Tests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smtClean="0"/>
              <a:t>~/profiles</a:t>
            </a:r>
            <a:r>
              <a:rPr lang="en-US" dirty="0"/>
              <a:t>/</a:t>
            </a:r>
            <a:r>
              <a:rPr lang="en-US" dirty="0" err="1"/>
              <a:t>ssh</a:t>
            </a:r>
            <a:r>
              <a:rPr lang="en-US" dirty="0"/>
              <a:t>/controls/</a:t>
            </a:r>
            <a:r>
              <a:rPr lang="en-US" dirty="0" err="1"/>
              <a:t>ssh.rb</a:t>
            </a:r>
            <a:r>
              <a:rPr lang="en-US" dirty="0"/>
              <a:t> </a:t>
            </a:r>
            <a:r>
              <a:rPr lang="en-US" dirty="0" smtClean="0"/>
              <a:t>~/cookbooks</a:t>
            </a:r>
            <a:r>
              <a:rPr lang="en-US" dirty="0"/>
              <a:t>/</a:t>
            </a:r>
            <a:r>
              <a:rPr lang="en-US" dirty="0" err="1"/>
              <a:t>ssh</a:t>
            </a:r>
            <a:r>
              <a:rPr lang="en-US" dirty="0"/>
              <a:t>/test/smoke/default/</a:t>
            </a:r>
            <a:r>
              <a:rPr lang="en-US" dirty="0" err="1"/>
              <a:t>server.rb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4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Kitchen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-----&gt; Verifying &lt;server-centos-73&gt;...</a:t>
            </a:r>
          </a:p>
          <a:p>
            <a:r>
              <a:rPr lang="en-US" dirty="0"/>
              <a:t>       Loaded</a:t>
            </a:r>
          </a:p>
          <a:p>
            <a:endParaRPr lang="en-US" dirty="0"/>
          </a:p>
          <a:p>
            <a:r>
              <a:rPr lang="en-US" dirty="0"/>
              <a:t>Target:  </a:t>
            </a:r>
            <a:r>
              <a:rPr lang="en-US" dirty="0" err="1"/>
              <a:t>ssh</a:t>
            </a:r>
            <a:r>
              <a:rPr lang="en-US" dirty="0"/>
              <a:t>://kitchen@localhost:32771</a:t>
            </a:r>
          </a:p>
          <a:p>
            <a:endParaRPr lang="en-US" dirty="0"/>
          </a:p>
          <a:p>
            <a:r>
              <a:rPr lang="en-US" dirty="0"/>
              <a:t>  ×  sshd-1.0: SSH Version 2 (</a:t>
            </a:r>
          </a:p>
          <a:p>
            <a:r>
              <a:rPr lang="en-US" dirty="0"/>
              <a:t>     expected: 2</a:t>
            </a:r>
          </a:p>
          <a:p>
            <a:r>
              <a:rPr lang="en-US" dirty="0"/>
              <a:t>          got:</a:t>
            </a:r>
          </a:p>
          <a:p>
            <a:endParaRPr lang="en-US" dirty="0"/>
          </a:p>
          <a:p>
            <a:r>
              <a:rPr lang="en-US" dirty="0"/>
              <a:t>     (compared using `</a:t>
            </a:r>
            <a:r>
              <a:rPr lang="en-US" dirty="0" err="1"/>
              <a:t>cmp</a:t>
            </a:r>
            <a:r>
              <a:rPr lang="en-US" dirty="0"/>
              <a:t>` matcher)</a:t>
            </a:r>
          </a:p>
          <a:p>
            <a:r>
              <a:rPr lang="en-US" dirty="0"/>
              <a:t>     )</a:t>
            </a:r>
          </a:p>
          <a:p>
            <a:r>
              <a:rPr lang="en-US" dirty="0"/>
              <a:t>     ×  SSH Configuration Protocol should </a:t>
            </a:r>
            <a:r>
              <a:rPr lang="en-US" dirty="0" err="1"/>
              <a:t>cmp</a:t>
            </a:r>
            <a:r>
              <a:rPr lang="en-US" dirty="0"/>
              <a:t> == 2</a:t>
            </a:r>
          </a:p>
          <a:p>
            <a:endParaRPr lang="en-US" dirty="0"/>
          </a:p>
          <a:p>
            <a:r>
              <a:rPr lang="en-US" dirty="0"/>
              <a:t>     expected: 2</a:t>
            </a:r>
          </a:p>
          <a:p>
            <a:r>
              <a:rPr lang="en-US" dirty="0"/>
              <a:t>          got:</a:t>
            </a:r>
          </a:p>
          <a:p>
            <a:endParaRPr lang="en-US" dirty="0"/>
          </a:p>
          <a:p>
            <a:r>
              <a:rPr lang="en-US" dirty="0"/>
              <a:t>     (compared using `</a:t>
            </a:r>
            <a:r>
              <a:rPr lang="en-US" dirty="0" err="1"/>
              <a:t>cmp</a:t>
            </a:r>
            <a:r>
              <a:rPr lang="en-US" dirty="0"/>
              <a:t>` matcher)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Profile Summary: 0 successful, 1 failures, 0 skipped</a:t>
            </a:r>
          </a:p>
          <a:p>
            <a:r>
              <a:rPr lang="en-US" dirty="0"/>
              <a:t>Test Summary: 0 successful, 1 failures, 0 skipped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kitchen verify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5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SSH Cookbook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server recipe to manage the </a:t>
            </a:r>
            <a:r>
              <a:rPr lang="en-US" dirty="0" err="1" smtClean="0"/>
              <a:t>sshd_config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Local test environment configured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25" name="Shape 657"/>
          <p:cNvSpPr/>
          <p:nvPr/>
        </p:nvSpPr>
        <p:spPr>
          <a:xfrm>
            <a:off x="5966739" y="1821909"/>
            <a:ext cx="2676800" cy="626667"/>
          </a:xfrm>
          <a:prstGeom prst="rect">
            <a:avLst/>
          </a:prstGeom>
          <a:solidFill>
            <a:srgbClr val="E4E6E7"/>
          </a:solidFill>
          <a:ln>
            <a:solidFill>
              <a:schemeClr val="accent1"/>
            </a:solidFill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4829">
              <a:defRPr/>
            </a:pPr>
            <a:r>
              <a:rPr lang="en-US" sz="1800" kern="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 a test</a:t>
            </a:r>
          </a:p>
        </p:txBody>
      </p:sp>
      <p:sp>
        <p:nvSpPr>
          <p:cNvPr id="26" name="Shape 658"/>
          <p:cNvSpPr/>
          <p:nvPr/>
        </p:nvSpPr>
        <p:spPr>
          <a:xfrm>
            <a:off x="5966739" y="3121482"/>
            <a:ext cx="2676800" cy="626667"/>
          </a:xfrm>
          <a:prstGeom prst="rect">
            <a:avLst/>
          </a:prstGeom>
          <a:solidFill>
            <a:srgbClr val="E4E6E7"/>
          </a:solidFill>
          <a:ln>
            <a:solidFill>
              <a:schemeClr val="accent1"/>
            </a:solidFill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4829">
              <a:defRPr/>
            </a:pPr>
            <a:r>
              <a:rPr lang="en-US" sz="1800" kern="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sp>
        <p:nvSpPr>
          <p:cNvPr id="27" name="Shape 659"/>
          <p:cNvSpPr/>
          <p:nvPr/>
        </p:nvSpPr>
        <p:spPr>
          <a:xfrm>
            <a:off x="5966739" y="4421057"/>
            <a:ext cx="2676800" cy="626667"/>
          </a:xfrm>
          <a:prstGeom prst="rect">
            <a:avLst/>
          </a:prstGeom>
          <a:solidFill>
            <a:srgbClr val="E4E6E7"/>
          </a:solidFill>
          <a:ln>
            <a:solidFill>
              <a:schemeClr val="accent1"/>
            </a:solidFill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4829">
              <a:defRPr/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Make a little change</a:t>
            </a:r>
          </a:p>
        </p:txBody>
      </p:sp>
      <p:cxnSp>
        <p:nvCxnSpPr>
          <p:cNvPr id="29" name="Shape 661"/>
          <p:cNvCxnSpPr>
            <a:stCxn id="25" idx="2"/>
            <a:endCxn id="26" idx="0"/>
          </p:cNvCxnSpPr>
          <p:nvPr/>
        </p:nvCxnSpPr>
        <p:spPr>
          <a:xfrm>
            <a:off x="7305139" y="2448577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435464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662"/>
          <p:cNvCxnSpPr>
            <a:stCxn id="26" idx="2"/>
            <a:endCxn id="27" idx="0"/>
          </p:cNvCxnSpPr>
          <p:nvPr/>
        </p:nvCxnSpPr>
        <p:spPr>
          <a:xfrm>
            <a:off x="7305139" y="3748149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" name="Shape 663"/>
          <p:cNvCxnSpPr>
            <a:stCxn id="26" idx="1"/>
            <a:endCxn id="25" idx="1"/>
          </p:cNvCxnSpPr>
          <p:nvPr/>
        </p:nvCxnSpPr>
        <p:spPr>
          <a:xfrm rot="10800000" flipH="1">
            <a:off x="5966739" y="2135084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" name="Shape 668"/>
          <p:cNvSpPr/>
          <p:nvPr/>
        </p:nvSpPr>
        <p:spPr>
          <a:xfrm>
            <a:off x="7192607" y="984356"/>
            <a:ext cx="225067" cy="225067"/>
          </a:xfrm>
          <a:prstGeom prst="ellipse">
            <a:avLst/>
          </a:prstGeom>
          <a:solidFill>
            <a:srgbClr val="435464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4829">
              <a:defRPr/>
            </a:pPr>
            <a:endParaRPr sz="18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Shape 669"/>
          <p:cNvCxnSpPr>
            <a:stCxn id="36" idx="4"/>
            <a:endCxn id="25" idx="0"/>
          </p:cNvCxnSpPr>
          <p:nvPr/>
        </p:nvCxnSpPr>
        <p:spPr>
          <a:xfrm>
            <a:off x="7305139" y="1209420"/>
            <a:ext cx="0" cy="612267"/>
          </a:xfrm>
          <a:prstGeom prst="straightConnector1">
            <a:avLst/>
          </a:prstGeom>
          <a:noFill/>
          <a:ln w="19050" cap="flat" cmpd="sng">
            <a:solidFill>
              <a:srgbClr val="435464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673"/>
          <p:cNvSpPr txBox="1"/>
          <p:nvPr/>
        </p:nvSpPr>
        <p:spPr>
          <a:xfrm>
            <a:off x="6460872" y="3845199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4829">
              <a:defRPr/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42" name="Shape 674"/>
          <p:cNvSpPr txBox="1"/>
          <p:nvPr/>
        </p:nvSpPr>
        <p:spPr>
          <a:xfrm>
            <a:off x="4737050" y="3209731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4829">
              <a:defRPr/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4413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~/cookbooks/</a:t>
            </a:r>
            <a:r>
              <a:rPr lang="en-US" dirty="0" err="1"/>
              <a:t>ssh</a:t>
            </a:r>
            <a:r>
              <a:rPr lang="en-US" dirty="0"/>
              <a:t>/templates/</a:t>
            </a:r>
            <a:r>
              <a:rPr lang="en-US" dirty="0" err="1" smtClean="0"/>
              <a:t>sshd_config.erb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ListenAddress</a:t>
            </a:r>
            <a:r>
              <a:rPr lang="en-US" dirty="0"/>
              <a:t> 0.0.0.0</a:t>
            </a:r>
          </a:p>
          <a:p>
            <a:r>
              <a:rPr lang="en-US" dirty="0"/>
              <a:t>#</a:t>
            </a:r>
            <a:r>
              <a:rPr lang="en-US" dirty="0" err="1"/>
              <a:t>ListenAddress</a:t>
            </a:r>
            <a:r>
              <a:rPr lang="en-US" dirty="0"/>
              <a:t> ::</a:t>
            </a:r>
          </a:p>
          <a:p>
            <a:endParaRPr lang="en-US" dirty="0"/>
          </a:p>
          <a:p>
            <a:r>
              <a:rPr lang="en-US" dirty="0"/>
              <a:t># The default requires explicit activation of protocol 1</a:t>
            </a:r>
          </a:p>
          <a:p>
            <a:r>
              <a:rPr lang="en-US" dirty="0"/>
              <a:t>#Protocol 2</a:t>
            </a:r>
          </a:p>
          <a:p>
            <a:r>
              <a:rPr lang="en-US" dirty="0"/>
              <a:t>Protocol 2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HostKey</a:t>
            </a:r>
            <a:r>
              <a:rPr lang="en-US" dirty="0"/>
              <a:t> for protocol version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the SSH Configuration Template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95340" y="4369474"/>
            <a:ext cx="13825462" cy="411480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+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5340" y="3929811"/>
            <a:ext cx="13825462" cy="41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1072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737050" y="984356"/>
            <a:ext cx="6115911" cy="6260888"/>
            <a:chOff x="10034133" y="1752269"/>
            <a:chExt cx="6115911" cy="6260888"/>
          </a:xfrm>
        </p:grpSpPr>
        <p:sp>
          <p:nvSpPr>
            <p:cNvPr id="25" name="Shape 657"/>
            <p:cNvSpPr/>
            <p:nvPr/>
          </p:nvSpPr>
          <p:spPr>
            <a:xfrm>
              <a:off x="11263822" y="258982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Add a test</a:t>
              </a:r>
            </a:p>
          </p:txBody>
        </p:sp>
        <p:sp>
          <p:nvSpPr>
            <p:cNvPr id="26" name="Shape 658"/>
            <p:cNvSpPr/>
            <p:nvPr/>
          </p:nvSpPr>
          <p:spPr>
            <a:xfrm>
              <a:off x="11263822" y="3889395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sp>
          <p:nvSpPr>
            <p:cNvPr id="27" name="Shape 659"/>
            <p:cNvSpPr/>
            <p:nvPr/>
          </p:nvSpPr>
          <p:spPr>
            <a:xfrm>
              <a:off x="11263822" y="5188970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Make a little change</a:t>
              </a:r>
            </a:p>
          </p:txBody>
        </p:sp>
        <p:sp>
          <p:nvSpPr>
            <p:cNvPr id="28" name="Shape 660"/>
            <p:cNvSpPr/>
            <p:nvPr/>
          </p:nvSpPr>
          <p:spPr>
            <a:xfrm>
              <a:off x="11263822" y="648854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cxnSp>
          <p:nvCxnSpPr>
            <p:cNvPr id="29" name="Shape 661"/>
            <p:cNvCxnSpPr>
              <a:stCxn id="25" idx="2"/>
              <a:endCxn id="26" idx="0"/>
            </p:cNvCxnSpPr>
            <p:nvPr/>
          </p:nvCxnSpPr>
          <p:spPr>
            <a:xfrm>
              <a:off x="12602222" y="321649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" name="Shape 662"/>
            <p:cNvCxnSpPr>
              <a:stCxn id="26" idx="2"/>
              <a:endCxn id="27" idx="0"/>
            </p:cNvCxnSpPr>
            <p:nvPr/>
          </p:nvCxnSpPr>
          <p:spPr>
            <a:xfrm>
              <a:off x="12602222" y="4516062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1" name="Shape 663"/>
            <p:cNvCxnSpPr>
              <a:stCxn id="26" idx="1"/>
              <a:endCxn id="25" idx="1"/>
            </p:cNvCxnSpPr>
            <p:nvPr/>
          </p:nvCxnSpPr>
          <p:spPr>
            <a:xfrm rot="10800000" flipH="1">
              <a:off x="11263822" y="2902997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2" name="Shape 664"/>
            <p:cNvCxnSpPr>
              <a:stCxn id="27" idx="2"/>
              <a:endCxn id="28" idx="0"/>
            </p:cNvCxnSpPr>
            <p:nvPr/>
          </p:nvCxnSpPr>
          <p:spPr>
            <a:xfrm>
              <a:off x="12602222" y="5815635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" name="Shape 665"/>
            <p:cNvCxnSpPr>
              <a:stCxn id="28" idx="1"/>
              <a:endCxn id="27" idx="1"/>
            </p:cNvCxnSpPr>
            <p:nvPr/>
          </p:nvCxnSpPr>
          <p:spPr>
            <a:xfrm rot="10800000" flipH="1">
              <a:off x="11263822" y="5502142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" name="Shape 666"/>
            <p:cNvCxnSpPr>
              <a:stCxn id="28" idx="3"/>
              <a:endCxn id="25" idx="3"/>
            </p:cNvCxnSpPr>
            <p:nvPr/>
          </p:nvCxnSpPr>
          <p:spPr>
            <a:xfrm rot="10800000" flipH="1">
              <a:off x="13940622" y="2903210"/>
              <a:ext cx="1067" cy="3898667"/>
            </a:xfrm>
            <a:prstGeom prst="bentConnector3">
              <a:avLst>
                <a:gd name="adj1" fmla="val 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" name="Shape 667"/>
            <p:cNvCxnSpPr>
              <a:stCxn id="28" idx="2"/>
            </p:cNvCxnSpPr>
            <p:nvPr/>
          </p:nvCxnSpPr>
          <p:spPr>
            <a:xfrm>
              <a:off x="12602222" y="711521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6" name="Shape 668"/>
            <p:cNvSpPr/>
            <p:nvPr/>
          </p:nvSpPr>
          <p:spPr>
            <a:xfrm>
              <a:off x="12489690" y="1752269"/>
              <a:ext cx="225067" cy="225067"/>
            </a:xfrm>
            <a:prstGeom prst="ellipse">
              <a:avLst/>
            </a:prstGeom>
            <a:solidFill>
              <a:srgbClr val="435464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" name="Shape 669"/>
            <p:cNvCxnSpPr>
              <a:stCxn id="36" idx="4"/>
              <a:endCxn id="25" idx="0"/>
            </p:cNvCxnSpPr>
            <p:nvPr/>
          </p:nvCxnSpPr>
          <p:spPr>
            <a:xfrm>
              <a:off x="12602222" y="1977333"/>
              <a:ext cx="0" cy="6122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8" name="Shape 670"/>
            <p:cNvSpPr/>
            <p:nvPr/>
          </p:nvSpPr>
          <p:spPr>
            <a:xfrm>
              <a:off x="12489690" y="7788090"/>
              <a:ext cx="225067" cy="225067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671"/>
            <p:cNvSpPr txBox="1"/>
            <p:nvPr/>
          </p:nvSpPr>
          <p:spPr>
            <a:xfrm>
              <a:off x="14326044" y="6178678"/>
              <a:ext cx="1824000" cy="6234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defRPr/>
              </a:pPr>
              <a:r>
                <a:rPr lang="en-US" sz="1400" b="1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continues]</a:t>
              </a:r>
            </a:p>
          </p:txBody>
        </p:sp>
        <p:sp>
          <p:nvSpPr>
            <p:cNvPr id="40" name="Shape 672"/>
            <p:cNvSpPr txBox="1"/>
            <p:nvPr/>
          </p:nvSpPr>
          <p:spPr>
            <a:xfrm>
              <a:off x="10034133" y="6576801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41" name="Shape 673"/>
            <p:cNvSpPr txBox="1"/>
            <p:nvPr/>
          </p:nvSpPr>
          <p:spPr>
            <a:xfrm>
              <a:off x="11757955" y="4613112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42" name="Shape 674"/>
            <p:cNvSpPr txBox="1"/>
            <p:nvPr/>
          </p:nvSpPr>
          <p:spPr>
            <a:xfrm>
              <a:off x="10034133" y="3977644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</p:txBody>
        </p:sp>
        <p:sp>
          <p:nvSpPr>
            <p:cNvPr id="43" name="Shape 675"/>
            <p:cNvSpPr txBox="1"/>
            <p:nvPr/>
          </p:nvSpPr>
          <p:spPr>
            <a:xfrm>
              <a:off x="12665830" y="7368665"/>
              <a:ext cx="20570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buClr>
                  <a:srgbClr val="000000"/>
                </a:buClr>
                <a:buSzPct val="137500"/>
                <a:defRPr/>
              </a:pPr>
              <a:r>
                <a:rPr lang="en-US" sz="1400" b="1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stops]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61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-----&gt; Starting Kitchen (v1.15.0)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Converging &lt;server-centos-73&gt;...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# The default requires explicit activation of protocol 1</a:t>
            </a:r>
          </a:p>
          <a:p>
            <a:r>
              <a:rPr lang="en-US" dirty="0"/>
              <a:t>-#Protocol 2</a:t>
            </a:r>
          </a:p>
          <a:p>
            <a:r>
              <a:rPr lang="en-US" dirty="0"/>
              <a:t>+Protocol 2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HostKey</a:t>
            </a:r>
            <a:r>
              <a:rPr lang="en-US" dirty="0"/>
              <a:t> for protocol version 1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Running handlers:</a:t>
            </a:r>
          </a:p>
          <a:p>
            <a:r>
              <a:rPr lang="en-US" dirty="0"/>
              <a:t>[2017-03-12T02:32:32+00:00] INFO: Running report handlers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[2017-03-12T02:32:32+00:00] INFO: Report handlers complete</a:t>
            </a:r>
          </a:p>
          <a:p>
            <a:r>
              <a:rPr lang="en-US" dirty="0"/>
              <a:t>Chef Client finished, 1/1 resources updated in 01 seconds</a:t>
            </a:r>
          </a:p>
          <a:p>
            <a:r>
              <a:rPr lang="en-US" dirty="0"/>
              <a:t>Finished converging &lt;server-centos-73&gt; (0m16.32s).</a:t>
            </a:r>
          </a:p>
          <a:p>
            <a:r>
              <a:rPr lang="en-US" dirty="0"/>
              <a:t>-----&gt; Kitchen is finished. (0m17.34s)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kitchen converge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Kitchen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-----&gt; Starting Kitchen (v1.15.0)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Verifying &lt;server-centos-73&gt;...</a:t>
            </a:r>
          </a:p>
          <a:p>
            <a:r>
              <a:rPr lang="en-US" dirty="0"/>
              <a:t>       Loaded</a:t>
            </a:r>
          </a:p>
          <a:p>
            <a:endParaRPr lang="en-US" dirty="0"/>
          </a:p>
          <a:p>
            <a:r>
              <a:rPr lang="en-US" dirty="0"/>
              <a:t>Target:  </a:t>
            </a:r>
            <a:r>
              <a:rPr lang="en-US" dirty="0" err="1"/>
              <a:t>ssh</a:t>
            </a:r>
            <a:r>
              <a:rPr lang="en-US" dirty="0"/>
              <a:t>://kitchen@localhost:32771</a:t>
            </a:r>
          </a:p>
          <a:p>
            <a:endParaRPr lang="en-US" dirty="0"/>
          </a:p>
          <a:p>
            <a:r>
              <a:rPr lang="en-US" dirty="0"/>
              <a:t>  ✔  sshd-1.0: SSH Version 2</a:t>
            </a:r>
          </a:p>
          <a:p>
            <a:r>
              <a:rPr lang="en-US" dirty="0"/>
              <a:t>     ✔  SSH Configuration Protocol should </a:t>
            </a:r>
            <a:r>
              <a:rPr lang="en-US" dirty="0" err="1"/>
              <a:t>cmp</a:t>
            </a:r>
            <a:r>
              <a:rPr lang="en-US" dirty="0"/>
              <a:t> == 2</a:t>
            </a:r>
          </a:p>
          <a:p>
            <a:endParaRPr lang="en-US" dirty="0"/>
          </a:p>
          <a:p>
            <a:r>
              <a:rPr lang="en-US" dirty="0"/>
              <a:t>Profile Summary: 1 successful, 0 failures, 0 skipped</a:t>
            </a:r>
          </a:p>
          <a:p>
            <a:r>
              <a:rPr lang="en-US" dirty="0"/>
              <a:t>Test Summary: 1 successful, 0 failures, 0 skipped</a:t>
            </a:r>
          </a:p>
          <a:p>
            <a:r>
              <a:rPr lang="en-US" dirty="0"/>
              <a:t>       Finished verifying &lt;server-centos-73&gt; (0m0.22s).</a:t>
            </a:r>
          </a:p>
          <a:p>
            <a:r>
              <a:rPr lang="en-US" dirty="0"/>
              <a:t>-----&gt; Kitchen is finished. (0m1.27s)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kitchen verify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4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737050" y="984356"/>
            <a:ext cx="6115911" cy="6260888"/>
            <a:chOff x="10034133" y="1752269"/>
            <a:chExt cx="6115911" cy="6260888"/>
          </a:xfrm>
        </p:grpSpPr>
        <p:sp>
          <p:nvSpPr>
            <p:cNvPr id="25" name="Shape 657"/>
            <p:cNvSpPr/>
            <p:nvPr/>
          </p:nvSpPr>
          <p:spPr>
            <a:xfrm>
              <a:off x="11263822" y="258982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Add a test</a:t>
              </a:r>
            </a:p>
          </p:txBody>
        </p:sp>
        <p:sp>
          <p:nvSpPr>
            <p:cNvPr id="26" name="Shape 658"/>
            <p:cNvSpPr/>
            <p:nvPr/>
          </p:nvSpPr>
          <p:spPr>
            <a:xfrm>
              <a:off x="11263822" y="3889395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sp>
          <p:nvSpPr>
            <p:cNvPr id="27" name="Shape 659"/>
            <p:cNvSpPr/>
            <p:nvPr/>
          </p:nvSpPr>
          <p:spPr>
            <a:xfrm>
              <a:off x="11263822" y="5188970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Make a little change</a:t>
              </a:r>
            </a:p>
          </p:txBody>
        </p:sp>
        <p:sp>
          <p:nvSpPr>
            <p:cNvPr id="28" name="Shape 660"/>
            <p:cNvSpPr/>
            <p:nvPr/>
          </p:nvSpPr>
          <p:spPr>
            <a:xfrm>
              <a:off x="11263822" y="648854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cxnSp>
          <p:nvCxnSpPr>
            <p:cNvPr id="29" name="Shape 661"/>
            <p:cNvCxnSpPr>
              <a:stCxn id="25" idx="2"/>
              <a:endCxn id="26" idx="0"/>
            </p:cNvCxnSpPr>
            <p:nvPr/>
          </p:nvCxnSpPr>
          <p:spPr>
            <a:xfrm>
              <a:off x="12602222" y="321649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" name="Shape 662"/>
            <p:cNvCxnSpPr>
              <a:stCxn id="26" idx="2"/>
              <a:endCxn id="27" idx="0"/>
            </p:cNvCxnSpPr>
            <p:nvPr/>
          </p:nvCxnSpPr>
          <p:spPr>
            <a:xfrm>
              <a:off x="12602222" y="4516062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1" name="Shape 663"/>
            <p:cNvCxnSpPr>
              <a:stCxn id="26" idx="1"/>
              <a:endCxn id="25" idx="1"/>
            </p:cNvCxnSpPr>
            <p:nvPr/>
          </p:nvCxnSpPr>
          <p:spPr>
            <a:xfrm rot="10800000" flipH="1">
              <a:off x="11263822" y="2902997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2" name="Shape 664"/>
            <p:cNvCxnSpPr>
              <a:stCxn id="27" idx="2"/>
              <a:endCxn id="28" idx="0"/>
            </p:cNvCxnSpPr>
            <p:nvPr/>
          </p:nvCxnSpPr>
          <p:spPr>
            <a:xfrm>
              <a:off x="12602222" y="5815635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" name="Shape 665"/>
            <p:cNvCxnSpPr>
              <a:stCxn id="28" idx="1"/>
              <a:endCxn id="27" idx="1"/>
            </p:cNvCxnSpPr>
            <p:nvPr/>
          </p:nvCxnSpPr>
          <p:spPr>
            <a:xfrm rot="10800000" flipH="1">
              <a:off x="11263822" y="5502142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" name="Shape 666"/>
            <p:cNvCxnSpPr>
              <a:stCxn id="28" idx="3"/>
              <a:endCxn id="25" idx="3"/>
            </p:cNvCxnSpPr>
            <p:nvPr/>
          </p:nvCxnSpPr>
          <p:spPr>
            <a:xfrm rot="10800000" flipH="1">
              <a:off x="13940622" y="2903210"/>
              <a:ext cx="1067" cy="3898667"/>
            </a:xfrm>
            <a:prstGeom prst="bentConnector3">
              <a:avLst>
                <a:gd name="adj1" fmla="val 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" name="Shape 667"/>
            <p:cNvCxnSpPr>
              <a:stCxn id="28" idx="2"/>
            </p:cNvCxnSpPr>
            <p:nvPr/>
          </p:nvCxnSpPr>
          <p:spPr>
            <a:xfrm>
              <a:off x="12602222" y="711521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6" name="Shape 668"/>
            <p:cNvSpPr/>
            <p:nvPr/>
          </p:nvSpPr>
          <p:spPr>
            <a:xfrm>
              <a:off x="12489690" y="1752269"/>
              <a:ext cx="225067" cy="225067"/>
            </a:xfrm>
            <a:prstGeom prst="ellipse">
              <a:avLst/>
            </a:prstGeom>
            <a:solidFill>
              <a:srgbClr val="435464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" name="Shape 669"/>
            <p:cNvCxnSpPr>
              <a:stCxn id="36" idx="4"/>
              <a:endCxn id="25" idx="0"/>
            </p:cNvCxnSpPr>
            <p:nvPr/>
          </p:nvCxnSpPr>
          <p:spPr>
            <a:xfrm>
              <a:off x="12602222" y="1977333"/>
              <a:ext cx="0" cy="6122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8" name="Shape 670"/>
            <p:cNvSpPr/>
            <p:nvPr/>
          </p:nvSpPr>
          <p:spPr>
            <a:xfrm>
              <a:off x="12489690" y="7788090"/>
              <a:ext cx="225067" cy="225067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671"/>
            <p:cNvSpPr txBox="1"/>
            <p:nvPr/>
          </p:nvSpPr>
          <p:spPr>
            <a:xfrm>
              <a:off x="14326044" y="6178678"/>
              <a:ext cx="1824000" cy="6234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defRPr/>
              </a:pPr>
              <a:r>
                <a:rPr lang="en-US" sz="1400" b="1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continues]</a:t>
              </a:r>
            </a:p>
          </p:txBody>
        </p:sp>
        <p:sp>
          <p:nvSpPr>
            <p:cNvPr id="40" name="Shape 672"/>
            <p:cNvSpPr txBox="1"/>
            <p:nvPr/>
          </p:nvSpPr>
          <p:spPr>
            <a:xfrm>
              <a:off x="10034133" y="6576801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41" name="Shape 673"/>
            <p:cNvSpPr txBox="1"/>
            <p:nvPr/>
          </p:nvSpPr>
          <p:spPr>
            <a:xfrm>
              <a:off x="11757955" y="4613112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42" name="Shape 674"/>
            <p:cNvSpPr txBox="1"/>
            <p:nvPr/>
          </p:nvSpPr>
          <p:spPr>
            <a:xfrm>
              <a:off x="10034133" y="3977644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</p:txBody>
        </p:sp>
        <p:sp>
          <p:nvSpPr>
            <p:cNvPr id="43" name="Shape 675"/>
            <p:cNvSpPr txBox="1"/>
            <p:nvPr/>
          </p:nvSpPr>
          <p:spPr>
            <a:xfrm>
              <a:off x="12665830" y="7368665"/>
              <a:ext cx="20570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buClr>
                  <a:srgbClr val="000000"/>
                </a:buClr>
                <a:buSzPct val="137500"/>
                <a:defRPr/>
              </a:pPr>
              <a:r>
                <a:rPr lang="en-US" sz="1400" b="1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stops]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49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Kitchen (1of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-----&gt; Starting Kitchen (v1.15.0)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Cleaning up any prior instances of &lt;server-centos-73&gt;</a:t>
            </a:r>
          </a:p>
          <a:p>
            <a:r>
              <a:rPr lang="en-US" dirty="0"/>
              <a:t>-----&gt; Destroying &lt;server-centos-73&gt;...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Testing &lt;server-centos-73&gt;</a:t>
            </a:r>
          </a:p>
          <a:p>
            <a:r>
              <a:rPr lang="en-US" dirty="0"/>
              <a:t>-----&gt; Creating &lt;server-centos-73&gt;...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Creating &lt;server-centos-73&gt;...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       Finished creating &lt;server-centos-73&gt; (0m0.60s).</a:t>
            </a:r>
          </a:p>
          <a:p>
            <a:r>
              <a:rPr lang="en-US" dirty="0"/>
              <a:t>-----&gt; Converging &lt;server-centos-73&gt;...</a:t>
            </a:r>
          </a:p>
          <a:p>
            <a:r>
              <a:rPr lang="en-US" dirty="0"/>
              <a:t>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kitchen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1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Kitchen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-----&gt; Installing Chef Omnibus (install only if missing)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Setting up &lt;server-centos-73&gt;...</a:t>
            </a:r>
          </a:p>
          <a:p>
            <a:r>
              <a:rPr lang="en-US" dirty="0"/>
              <a:t>       Finished setting up &lt;server-centos-73&gt; (0m0.00s).</a:t>
            </a:r>
          </a:p>
          <a:p>
            <a:r>
              <a:rPr lang="en-US" dirty="0"/>
              <a:t>-----&gt; Verifying &lt;server-centos-73&gt;...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Profile Summary: 1 successful, 0 failures, 0 skipped</a:t>
            </a:r>
          </a:p>
          <a:p>
            <a:r>
              <a:rPr lang="en-US" dirty="0"/>
              <a:t>Test Summary: 1 successful, 0 failures, 0 skipped</a:t>
            </a:r>
          </a:p>
          <a:p>
            <a:r>
              <a:rPr lang="en-US" dirty="0"/>
              <a:t>       Finished verifying &lt;server-centos-73&gt; (0m0.51s).</a:t>
            </a:r>
          </a:p>
          <a:p>
            <a:r>
              <a:rPr lang="en-US" dirty="0"/>
              <a:t>-----&gt; Destroying &lt;server-centos-73&gt;...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Kitchen is finished. (0m25.18s)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kitchen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5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Test-driven development cycle is complete</a:t>
            </a:r>
          </a:p>
          <a:p>
            <a:r>
              <a:rPr lang="en-US" dirty="0" smtClean="0"/>
              <a:t>Deploy the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8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Remediate with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[2017-03-10T16:48:02+00:00] INFO: Forking chef instance to converge...</a:t>
            </a:r>
          </a:p>
          <a:p>
            <a:r>
              <a:rPr lang="en-US" dirty="0"/>
              <a:t>Starting Chef Client, version 12.18.31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Synchronizing Cookbooks:</a:t>
            </a:r>
          </a:p>
          <a:p>
            <a:r>
              <a:rPr lang="en-US" dirty="0"/>
              <a:t>  - </a:t>
            </a:r>
            <a:r>
              <a:rPr lang="en-US" dirty="0" err="1"/>
              <a:t>ssh</a:t>
            </a:r>
            <a:r>
              <a:rPr lang="en-US" dirty="0"/>
              <a:t> (0.1.0)</a:t>
            </a:r>
          </a:p>
          <a:p>
            <a:r>
              <a:rPr lang="en-US" dirty="0"/>
              <a:t>  - audit (2.4.0)</a:t>
            </a:r>
          </a:p>
          <a:p>
            <a:r>
              <a:rPr lang="en-US" dirty="0"/>
              <a:t>  - </a:t>
            </a:r>
            <a:r>
              <a:rPr lang="en-US" dirty="0" err="1"/>
              <a:t>compat_resource</a:t>
            </a:r>
            <a:r>
              <a:rPr lang="en-US" dirty="0"/>
              <a:t> (12.16.3)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    -#Protocol 2</a:t>
            </a:r>
          </a:p>
          <a:p>
            <a:r>
              <a:rPr lang="en-US" dirty="0"/>
              <a:t>    +Protocol 2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[2017-03-10T16:48:05+00:00] INFO: Chef Run complete in 1.248588588 seconds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[2017-03-10T16:48:05+00:00] INFO: Report handlers complete</a:t>
            </a:r>
          </a:p>
          <a:p>
            <a:r>
              <a:rPr lang="en-US" dirty="0"/>
              <a:t>Chef Client finished, 1/3 resources updated in 03 seconds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chef-client --local-mode -j </a:t>
            </a:r>
            <a:r>
              <a:rPr lang="en-US" dirty="0" err="1"/>
              <a:t>config.json</a:t>
            </a:r>
            <a:r>
              <a:rPr lang="en-US" dirty="0"/>
              <a:t> -r "recipe[</a:t>
            </a:r>
            <a:r>
              <a:rPr lang="en-US" dirty="0" err="1"/>
              <a:t>ssh</a:t>
            </a:r>
            <a:r>
              <a:rPr lang="en-US" dirty="0"/>
              <a:t>::server],recipe[audit::default]"</a:t>
            </a:r>
          </a:p>
        </p:txBody>
      </p:sp>
    </p:spTree>
    <p:extLst>
      <p:ext uri="{BB962C8B-B14F-4D97-AF65-F5344CB8AC3E}">
        <p14:creationId xmlns:p14="http://schemas.microsoft.com/office/powerpoint/2010/main" val="270691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to the cookbooks directory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cd ~/cookbooks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6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9" b="1228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Converge Status in Automate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8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4" b="586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</a:t>
            </a:r>
            <a:r>
              <a:rPr lang="en-US" dirty="0" smtClean="0"/>
              <a:t>Compliance Status </a:t>
            </a:r>
            <a:r>
              <a:rPr lang="en-US" dirty="0"/>
              <a:t>in Automate</a:t>
            </a:r>
          </a:p>
        </p:txBody>
      </p:sp>
    </p:spTree>
    <p:extLst>
      <p:ext uri="{BB962C8B-B14F-4D97-AF65-F5344CB8AC3E}">
        <p14:creationId xmlns:p14="http://schemas.microsoft.com/office/powerpoint/2010/main" val="22652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edia Placeholder 4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" r="1417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</a:t>
            </a:r>
            <a:r>
              <a:rPr lang="en-US" dirty="0" smtClean="0"/>
              <a:t>Compliance Status </a:t>
            </a:r>
            <a:r>
              <a:rPr lang="en-US" dirty="0"/>
              <a:t>in Automate</a:t>
            </a:r>
          </a:p>
        </p:txBody>
      </p:sp>
    </p:spTree>
    <p:extLst>
      <p:ext uri="{BB962C8B-B14F-4D97-AF65-F5344CB8AC3E}">
        <p14:creationId xmlns:p14="http://schemas.microsoft.com/office/powerpoint/2010/main" val="161823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an </a:t>
            </a:r>
            <a:r>
              <a:rPr lang="en-US" dirty="0" err="1" smtClean="0"/>
              <a:t>ssh</a:t>
            </a:r>
            <a:r>
              <a:rPr lang="en-US" dirty="0" smtClean="0"/>
              <a:t>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Generating cookbook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- Ensuring correct cookbook file content</a:t>
            </a:r>
          </a:p>
          <a:p>
            <a:r>
              <a:rPr lang="en-US" dirty="0"/>
              <a:t>- Committing cookbook files to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- Ensuring delivery configuration</a:t>
            </a:r>
          </a:p>
          <a:p>
            <a:r>
              <a:rPr lang="en-US" dirty="0"/>
              <a:t>- Ensuring correct delivery build cookbook content</a:t>
            </a:r>
          </a:p>
          <a:p>
            <a:r>
              <a:rPr lang="en-US" dirty="0"/>
              <a:t>- Adding delivery configuration to feature branch</a:t>
            </a:r>
          </a:p>
          <a:p>
            <a:r>
              <a:rPr lang="en-US" dirty="0"/>
              <a:t>- Adding build cookbook to feature branch</a:t>
            </a:r>
          </a:p>
          <a:p>
            <a:r>
              <a:rPr lang="en-US" dirty="0"/>
              <a:t>- Merging delivery content feature branch to master</a:t>
            </a:r>
          </a:p>
          <a:p>
            <a:endParaRPr lang="en-US" dirty="0"/>
          </a:p>
          <a:p>
            <a:r>
              <a:rPr lang="en-US" dirty="0"/>
              <a:t>Your cookbook is ready. Type `cd </a:t>
            </a:r>
            <a:r>
              <a:rPr lang="en-US" dirty="0" err="1"/>
              <a:t>ssh</a:t>
            </a:r>
            <a:r>
              <a:rPr lang="en-US" dirty="0"/>
              <a:t>` to enter it.</a:t>
            </a:r>
          </a:p>
          <a:p>
            <a:endParaRPr lang="en-US" dirty="0"/>
          </a:p>
          <a:p>
            <a:r>
              <a:rPr lang="en-US" dirty="0"/>
              <a:t>There are several commands you can run to get started locally developing and testing your cookbook.</a:t>
            </a:r>
          </a:p>
          <a:p>
            <a:r>
              <a:rPr lang="en-US" dirty="0"/>
              <a:t>Type `delivery local --help` to see a full list.</a:t>
            </a:r>
          </a:p>
          <a:p>
            <a:endParaRPr lang="en-US" dirty="0"/>
          </a:p>
          <a:p>
            <a:r>
              <a:rPr lang="en-US" dirty="0"/>
              <a:t>Why not start by writing a test? Tests for the default recipe are stored at:</a:t>
            </a:r>
          </a:p>
          <a:p>
            <a:endParaRPr lang="en-US" dirty="0"/>
          </a:p>
          <a:p>
            <a:r>
              <a:rPr lang="en-US" dirty="0"/>
              <a:t>test/smoke/default/</a:t>
            </a:r>
            <a:r>
              <a:rPr lang="en-US" dirty="0" err="1"/>
              <a:t>default_test.rb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you'd prefer to dive right in, the default recipe can be found at:</a:t>
            </a:r>
          </a:p>
          <a:p>
            <a:endParaRPr lang="en-US" dirty="0"/>
          </a:p>
          <a:p>
            <a:r>
              <a:rPr lang="en-US" dirty="0"/>
              <a:t>recipes/</a:t>
            </a:r>
            <a:r>
              <a:rPr lang="en-US" dirty="0" err="1"/>
              <a:t>default.rb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chef generate cookbook </a:t>
            </a:r>
            <a:r>
              <a:rPr lang="en-US" dirty="0" err="1" smtClean="0"/>
              <a:t>ssh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server recipe to the </a:t>
            </a:r>
            <a:r>
              <a:rPr lang="en-US" dirty="0" err="1" smtClean="0"/>
              <a:t>ssh</a:t>
            </a:r>
            <a:r>
              <a:rPr lang="en-US" dirty="0" smtClean="0"/>
              <a:t>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::recipe</a:t>
            </a:r>
          </a:p>
          <a:p>
            <a:r>
              <a:rPr lang="en-US" dirty="0"/>
              <a:t>  * directory[./</a:t>
            </a:r>
            <a:r>
              <a:rPr lang="en-US" dirty="0" err="1"/>
              <a:t>ssh</a:t>
            </a:r>
            <a:r>
              <a:rPr lang="en-US" dirty="0"/>
              <a:t>/spec/unit/recipes] action create (up to date)</a:t>
            </a:r>
          </a:p>
          <a:p>
            <a:r>
              <a:rPr lang="en-US" dirty="0"/>
              <a:t>  * </a:t>
            </a:r>
            <a:r>
              <a:rPr lang="en-US" dirty="0" err="1"/>
              <a:t>cookbook_file</a:t>
            </a:r>
            <a:r>
              <a:rPr lang="en-US" dirty="0"/>
              <a:t>[./</a:t>
            </a:r>
            <a:r>
              <a:rPr lang="en-US" dirty="0" err="1"/>
              <a:t>ssh</a:t>
            </a:r>
            <a:r>
              <a:rPr lang="en-US" dirty="0"/>
              <a:t>/spec/</a:t>
            </a:r>
            <a:r>
              <a:rPr lang="en-US" dirty="0" err="1"/>
              <a:t>spec_helper.rb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r>
              <a:rPr lang="en-US" dirty="0"/>
              <a:t> (up to date)</a:t>
            </a:r>
          </a:p>
          <a:p>
            <a:r>
              <a:rPr lang="en-US" dirty="0"/>
              <a:t>  * template[./</a:t>
            </a:r>
            <a:r>
              <a:rPr lang="en-US" dirty="0" err="1"/>
              <a:t>ssh</a:t>
            </a:r>
            <a:r>
              <a:rPr lang="en-US" dirty="0"/>
              <a:t>/spec/unit/recipes/</a:t>
            </a:r>
            <a:r>
              <a:rPr lang="en-US" dirty="0" err="1"/>
              <a:t>server_spec.rb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./</a:t>
            </a:r>
            <a:r>
              <a:rPr lang="en-US" dirty="0" err="1"/>
              <a:t>ssh</a:t>
            </a:r>
            <a:r>
              <a:rPr lang="en-US" dirty="0"/>
              <a:t>/spec/unit/recipes/</a:t>
            </a:r>
            <a:r>
              <a:rPr lang="en-US" dirty="0" err="1"/>
              <a:t>server_spec.rb</a:t>
            </a:r>
            <a:endParaRPr lang="en-US" dirty="0"/>
          </a:p>
          <a:p>
            <a:r>
              <a:rPr lang="en-US" dirty="0"/>
              <a:t>    - update content in file ./</a:t>
            </a:r>
            <a:r>
              <a:rPr lang="en-US" dirty="0" err="1"/>
              <a:t>ssh</a:t>
            </a:r>
            <a:r>
              <a:rPr lang="en-US" dirty="0"/>
              <a:t>/spec/unit/recipes/</a:t>
            </a:r>
            <a:r>
              <a:rPr lang="en-US" dirty="0" err="1"/>
              <a:t>server_spec.rb</a:t>
            </a:r>
            <a:r>
              <a:rPr lang="en-US" dirty="0"/>
              <a:t> from none to d14960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* directory[./</a:t>
            </a:r>
            <a:r>
              <a:rPr lang="en-US" dirty="0" err="1"/>
              <a:t>ssh</a:t>
            </a:r>
            <a:r>
              <a:rPr lang="en-US" dirty="0"/>
              <a:t>/test/smoke/default] action create (up to date)</a:t>
            </a:r>
          </a:p>
          <a:p>
            <a:r>
              <a:rPr lang="en-US" dirty="0"/>
              <a:t>  * template[./</a:t>
            </a:r>
            <a:r>
              <a:rPr lang="en-US" dirty="0" err="1"/>
              <a:t>ssh</a:t>
            </a:r>
            <a:r>
              <a:rPr lang="en-US" dirty="0"/>
              <a:t>/test/smoke/default/</a:t>
            </a:r>
            <a:r>
              <a:rPr lang="en-US" dirty="0" err="1"/>
              <a:t>server.rb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./</a:t>
            </a:r>
            <a:r>
              <a:rPr lang="en-US" dirty="0" err="1"/>
              <a:t>ssh</a:t>
            </a:r>
            <a:r>
              <a:rPr lang="en-US" dirty="0"/>
              <a:t>/test/smoke/default/</a:t>
            </a:r>
            <a:r>
              <a:rPr lang="en-US" dirty="0" err="1"/>
              <a:t>server.rb</a:t>
            </a:r>
            <a:endParaRPr lang="en-US" dirty="0"/>
          </a:p>
          <a:p>
            <a:r>
              <a:rPr lang="en-US" dirty="0"/>
              <a:t>    - update content in file ./</a:t>
            </a:r>
            <a:r>
              <a:rPr lang="en-US" dirty="0" err="1"/>
              <a:t>ssh</a:t>
            </a:r>
            <a:r>
              <a:rPr lang="en-US" dirty="0"/>
              <a:t>/test/smoke/default/</a:t>
            </a:r>
            <a:r>
              <a:rPr lang="en-US" dirty="0" err="1"/>
              <a:t>server.rb</a:t>
            </a:r>
            <a:r>
              <a:rPr lang="en-US" dirty="0"/>
              <a:t> from none to aa8bba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* template[./</a:t>
            </a:r>
            <a:r>
              <a:rPr lang="en-US" dirty="0" err="1"/>
              <a:t>ssh</a:t>
            </a:r>
            <a:r>
              <a:rPr lang="en-US" dirty="0"/>
              <a:t>/recipes/</a:t>
            </a:r>
            <a:r>
              <a:rPr lang="en-US" dirty="0" err="1"/>
              <a:t>server.rb</a:t>
            </a:r>
            <a:r>
              <a:rPr lang="en-US" dirty="0"/>
              <a:t>] action create</a:t>
            </a:r>
          </a:p>
          <a:p>
            <a:r>
              <a:rPr lang="en-US" dirty="0"/>
              <a:t>    - create new file ./</a:t>
            </a:r>
            <a:r>
              <a:rPr lang="en-US" dirty="0" err="1"/>
              <a:t>ssh</a:t>
            </a:r>
            <a:r>
              <a:rPr lang="en-US" dirty="0"/>
              <a:t>/recipes/</a:t>
            </a:r>
            <a:r>
              <a:rPr lang="en-US" dirty="0" err="1"/>
              <a:t>server.rb</a:t>
            </a:r>
            <a:endParaRPr lang="en-US" dirty="0"/>
          </a:p>
          <a:p>
            <a:r>
              <a:rPr lang="en-US" dirty="0"/>
              <a:t>    - update content in file ./</a:t>
            </a:r>
            <a:r>
              <a:rPr lang="en-US" dirty="0" err="1"/>
              <a:t>ssh</a:t>
            </a:r>
            <a:r>
              <a:rPr lang="en-US" dirty="0"/>
              <a:t>/recipes/</a:t>
            </a:r>
            <a:r>
              <a:rPr lang="en-US" dirty="0" err="1"/>
              <a:t>server.rb</a:t>
            </a:r>
            <a:r>
              <a:rPr lang="en-US" dirty="0"/>
              <a:t> from none to 18f24e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chef generate recipe </a:t>
            </a:r>
            <a:r>
              <a:rPr lang="en-US" dirty="0" err="1" smtClean="0"/>
              <a:t>ssh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template to the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::template</a:t>
            </a:r>
          </a:p>
          <a:p>
            <a:r>
              <a:rPr lang="en-US" dirty="0"/>
              <a:t>  * directory[./</a:t>
            </a:r>
            <a:r>
              <a:rPr lang="en-US" dirty="0" err="1"/>
              <a:t>ssh</a:t>
            </a:r>
            <a:r>
              <a:rPr lang="en-US" dirty="0"/>
              <a:t>/templates/default] action create</a:t>
            </a:r>
          </a:p>
          <a:p>
            <a:r>
              <a:rPr lang="en-US" dirty="0"/>
              <a:t>    - create new directory ./</a:t>
            </a:r>
            <a:r>
              <a:rPr lang="en-US" dirty="0" err="1"/>
              <a:t>ssh</a:t>
            </a:r>
            <a:r>
              <a:rPr lang="en-US" dirty="0"/>
              <a:t>/templates/default</a:t>
            </a:r>
          </a:p>
          <a:p>
            <a:r>
              <a:rPr lang="en-US" dirty="0"/>
              <a:t>  * file[./</a:t>
            </a:r>
            <a:r>
              <a:rPr lang="en-US" dirty="0" err="1"/>
              <a:t>ssh</a:t>
            </a:r>
            <a:r>
              <a:rPr lang="en-US" dirty="0"/>
              <a:t>/templates/</a:t>
            </a:r>
            <a:r>
              <a:rPr lang="en-US" dirty="0" err="1"/>
              <a:t>sshd_config.erb</a:t>
            </a:r>
            <a:r>
              <a:rPr lang="en-US" dirty="0"/>
              <a:t>] action create</a:t>
            </a:r>
          </a:p>
          <a:p>
            <a:r>
              <a:rPr lang="en-US" dirty="0"/>
              <a:t>    - create new file ./</a:t>
            </a:r>
            <a:r>
              <a:rPr lang="en-US" dirty="0" err="1"/>
              <a:t>ssh</a:t>
            </a:r>
            <a:r>
              <a:rPr lang="en-US" dirty="0"/>
              <a:t>/templates/</a:t>
            </a:r>
            <a:r>
              <a:rPr lang="en-US" dirty="0" err="1"/>
              <a:t>sshd_config.erb</a:t>
            </a:r>
            <a:endParaRPr lang="en-US" dirty="0"/>
          </a:p>
          <a:p>
            <a:r>
              <a:rPr lang="en-US" dirty="0"/>
              <a:t>    - update content in file ./</a:t>
            </a:r>
            <a:r>
              <a:rPr lang="en-US" dirty="0" err="1"/>
              <a:t>ssh</a:t>
            </a:r>
            <a:r>
              <a:rPr lang="en-US" dirty="0"/>
              <a:t>/templates/</a:t>
            </a:r>
            <a:r>
              <a:rPr lang="en-US" dirty="0" err="1"/>
              <a:t>sshd_config.erb</a:t>
            </a:r>
            <a:r>
              <a:rPr lang="en-US" dirty="0"/>
              <a:t> from none to a16b11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chef generate template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sshd_config</a:t>
            </a:r>
            <a:r>
              <a:rPr lang="en-US" dirty="0"/>
              <a:t> -s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sshd_config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5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ssh</a:t>
            </a:r>
            <a:r>
              <a:rPr lang="en-US" dirty="0" smtClean="0"/>
              <a:t>/recipes/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9600" dirty="0">
                <a:solidFill>
                  <a:srgbClr val="000000"/>
                </a:solidFill>
                <a:latin typeface="Monaco"/>
              </a:rPr>
              <a:t>template 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'/</a:t>
            </a:r>
            <a:r>
              <a:rPr lang="en-US" sz="9600" dirty="0" err="1">
                <a:solidFill>
                  <a:srgbClr val="4E9A06"/>
                </a:solidFill>
                <a:latin typeface="Monaco"/>
              </a:rPr>
              <a:t>etc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/</a:t>
            </a:r>
            <a:r>
              <a:rPr lang="en-US" sz="9600" dirty="0" err="1">
                <a:solidFill>
                  <a:srgbClr val="4E9A06"/>
                </a:solidFill>
                <a:latin typeface="Monaco"/>
              </a:rPr>
              <a:t>ssh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/</a:t>
            </a:r>
            <a:r>
              <a:rPr lang="en-US" sz="9600" dirty="0" err="1">
                <a:solidFill>
                  <a:srgbClr val="4E9A06"/>
                </a:solidFill>
                <a:latin typeface="Monaco"/>
              </a:rPr>
              <a:t>sshd_config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' </a:t>
            </a:r>
            <a:r>
              <a:rPr lang="en-US" sz="9600" b="1" dirty="0">
                <a:solidFill>
                  <a:srgbClr val="204A87"/>
                </a:solidFill>
                <a:latin typeface="Monaco"/>
              </a:rPr>
              <a:t>do</a:t>
            </a:r>
          </a:p>
          <a:p>
            <a:r>
              <a:rPr lang="en-US" sz="9600" dirty="0">
                <a:latin typeface="Monaco"/>
              </a:rPr>
              <a:t>  </a:t>
            </a:r>
            <a:r>
              <a:rPr lang="en-US" sz="9600" dirty="0">
                <a:solidFill>
                  <a:srgbClr val="000000"/>
                </a:solidFill>
                <a:latin typeface="Monaco"/>
              </a:rPr>
              <a:t>source 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'</a:t>
            </a:r>
            <a:r>
              <a:rPr lang="en-US" sz="9600" dirty="0" err="1">
                <a:solidFill>
                  <a:srgbClr val="4E9A06"/>
                </a:solidFill>
                <a:latin typeface="Monaco"/>
              </a:rPr>
              <a:t>sshd_config.erb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'</a:t>
            </a:r>
          </a:p>
          <a:p>
            <a:r>
              <a:rPr lang="en-US" sz="9600" dirty="0">
                <a:latin typeface="Monaco"/>
              </a:rPr>
              <a:t>  </a:t>
            </a:r>
            <a:r>
              <a:rPr lang="en-US" sz="9600" dirty="0">
                <a:solidFill>
                  <a:srgbClr val="000000"/>
                </a:solidFill>
                <a:latin typeface="Monaco"/>
              </a:rPr>
              <a:t>owner 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'root'</a:t>
            </a:r>
          </a:p>
          <a:p>
            <a:r>
              <a:rPr lang="en-US" sz="9600" dirty="0">
                <a:latin typeface="Monaco"/>
              </a:rPr>
              <a:t>  </a:t>
            </a:r>
            <a:r>
              <a:rPr lang="en-US" sz="9600" dirty="0">
                <a:solidFill>
                  <a:srgbClr val="000000"/>
                </a:solidFill>
                <a:latin typeface="Monaco"/>
              </a:rPr>
              <a:t>group 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'root'</a:t>
            </a:r>
          </a:p>
          <a:p>
            <a:r>
              <a:rPr lang="mr-IN" sz="9600" dirty="0">
                <a:latin typeface="Monaco"/>
              </a:rPr>
              <a:t>  </a:t>
            </a:r>
            <a:r>
              <a:rPr lang="mr-IN" sz="9600" dirty="0">
                <a:solidFill>
                  <a:srgbClr val="000000"/>
                </a:solidFill>
                <a:latin typeface="Monaco"/>
              </a:rPr>
              <a:t>mode </a:t>
            </a:r>
            <a:r>
              <a:rPr lang="mr-IN" sz="9600" dirty="0">
                <a:solidFill>
                  <a:srgbClr val="4E9A06"/>
                </a:solidFill>
                <a:latin typeface="Monaco"/>
              </a:rPr>
              <a:t>'</a:t>
            </a:r>
            <a:r>
              <a:rPr lang="mr-IN" sz="9600" dirty="0" smtClean="0">
                <a:solidFill>
                  <a:srgbClr val="4E9A06"/>
                </a:solidFill>
                <a:latin typeface="Monaco"/>
              </a:rPr>
              <a:t>0600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'</a:t>
            </a:r>
            <a:endParaRPr lang="mr-IN" sz="9600" dirty="0">
              <a:solidFill>
                <a:srgbClr val="4E9A06"/>
              </a:solidFill>
              <a:latin typeface="Monaco"/>
            </a:endParaRPr>
          </a:p>
          <a:p>
            <a:r>
              <a:rPr lang="en-US" sz="9600" b="1" dirty="0" smtClean="0">
                <a:solidFill>
                  <a:srgbClr val="204A87"/>
                </a:solidFill>
                <a:latin typeface="Monaco"/>
              </a:rPr>
              <a:t>end</a:t>
            </a:r>
            <a:endParaRPr lang="en-US" sz="9600" b="1" dirty="0">
              <a:solidFill>
                <a:srgbClr val="204A87"/>
              </a:solidFill>
              <a:latin typeface="Monaco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Recipe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9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Infrastructure policies need testing</a:t>
            </a:r>
          </a:p>
          <a:p>
            <a:pPr lvl="1"/>
            <a:r>
              <a:rPr lang="en-US" dirty="0"/>
              <a:t>↳ </a:t>
            </a:r>
            <a:r>
              <a:rPr lang="en-US" dirty="0" err="1"/>
              <a:t>Linting</a:t>
            </a:r>
            <a:endParaRPr lang="en-US" dirty="0"/>
          </a:p>
          <a:p>
            <a:pPr lvl="1"/>
            <a:r>
              <a:rPr lang="en-US" dirty="0"/>
              <a:t>↳ Static Analysis</a:t>
            </a:r>
          </a:p>
          <a:p>
            <a:pPr lvl="1"/>
            <a:r>
              <a:rPr lang="en-US" dirty="0"/>
              <a:t>↳ </a:t>
            </a:r>
            <a:r>
              <a:rPr lang="en-US" dirty="0" smtClean="0"/>
              <a:t>Unit </a:t>
            </a:r>
            <a:r>
              <a:rPr lang="en-US" dirty="0"/>
              <a:t>Testing</a:t>
            </a:r>
          </a:p>
          <a:p>
            <a:pPr lvl="1"/>
            <a:r>
              <a:rPr lang="en-US" dirty="0"/>
              <a:t>↳ Integration Testing</a:t>
            </a:r>
            <a:br>
              <a:rPr lang="en-US" dirty="0"/>
            </a:br>
            <a:r>
              <a:rPr lang="en-US" dirty="0"/>
              <a:t>↳ Compliance Testing</a:t>
            </a:r>
          </a:p>
        </p:txBody>
      </p:sp>
      <p:pic>
        <p:nvPicPr>
          <p:cNvPr id="12" name="idea.png">
            <a:hlinkClick r:id="" action="ppaction://media"/>
          </p:cNvPr>
          <p:cNvPicPr>
            <a:picLocks noGrp="1" noChangeAspect="1"/>
          </p:cNvPicPr>
          <p:nvPr>
            <p:ph type="media" sz="quarter" idx="1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96588" y="549275"/>
            <a:ext cx="2165350" cy="216535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"</a:t>
            </a:r>
            <a:r>
              <a:rPr lang="en-US" b="1" dirty="0"/>
              <a:t>Infrastructure as Code</a:t>
            </a:r>
            <a:r>
              <a:rPr lang="en-US" dirty="0"/>
              <a:t>" should be tested like ANY other codebase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test, watch it fail</a:t>
            </a:r>
          </a:p>
          <a:p>
            <a:r>
              <a:rPr lang="en-US" dirty="0"/>
              <a:t>Write some code</a:t>
            </a:r>
          </a:p>
          <a:p>
            <a:r>
              <a:rPr lang="en-US" dirty="0"/>
              <a:t>Write and run more tests</a:t>
            </a:r>
          </a:p>
          <a:p>
            <a:r>
              <a:rPr lang="en-US" dirty="0"/>
              <a:t>Code review</a:t>
            </a:r>
          </a:p>
          <a:p>
            <a:r>
              <a:rPr lang="en-US" dirty="0"/>
              <a:t>Delivery pipeline to production</a:t>
            </a:r>
          </a:p>
          <a:p>
            <a:r>
              <a:rPr lang="en-US" dirty="0"/>
              <a:t>Lowered chance of production failure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8661429" y="1133364"/>
            <a:ext cx="6115911" cy="6260888"/>
            <a:chOff x="10034133" y="1752269"/>
            <a:chExt cx="6115911" cy="6260888"/>
          </a:xfrm>
        </p:grpSpPr>
        <p:sp>
          <p:nvSpPr>
            <p:cNvPr id="67" name="Shape 657"/>
            <p:cNvSpPr/>
            <p:nvPr/>
          </p:nvSpPr>
          <p:spPr>
            <a:xfrm>
              <a:off x="11263822" y="258982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Add a test</a:t>
              </a:r>
            </a:p>
          </p:txBody>
        </p:sp>
        <p:sp>
          <p:nvSpPr>
            <p:cNvPr id="68" name="Shape 658"/>
            <p:cNvSpPr/>
            <p:nvPr/>
          </p:nvSpPr>
          <p:spPr>
            <a:xfrm>
              <a:off x="11263822" y="3889395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sp>
          <p:nvSpPr>
            <p:cNvPr id="69" name="Shape 659"/>
            <p:cNvSpPr/>
            <p:nvPr/>
          </p:nvSpPr>
          <p:spPr>
            <a:xfrm>
              <a:off x="11263822" y="5188970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Make a little change</a:t>
              </a:r>
            </a:p>
          </p:txBody>
        </p:sp>
        <p:sp>
          <p:nvSpPr>
            <p:cNvPr id="70" name="Shape 660"/>
            <p:cNvSpPr/>
            <p:nvPr/>
          </p:nvSpPr>
          <p:spPr>
            <a:xfrm>
              <a:off x="11263822" y="648854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cxnSp>
          <p:nvCxnSpPr>
            <p:cNvPr id="71" name="Shape 661"/>
            <p:cNvCxnSpPr>
              <a:stCxn id="67" idx="2"/>
              <a:endCxn id="68" idx="0"/>
            </p:cNvCxnSpPr>
            <p:nvPr/>
          </p:nvCxnSpPr>
          <p:spPr>
            <a:xfrm>
              <a:off x="12602222" y="321649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2" name="Shape 662"/>
            <p:cNvCxnSpPr>
              <a:stCxn id="68" idx="2"/>
              <a:endCxn id="69" idx="0"/>
            </p:cNvCxnSpPr>
            <p:nvPr/>
          </p:nvCxnSpPr>
          <p:spPr>
            <a:xfrm>
              <a:off x="12602222" y="4516062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3" name="Shape 663"/>
            <p:cNvCxnSpPr>
              <a:stCxn id="68" idx="1"/>
              <a:endCxn id="67" idx="1"/>
            </p:cNvCxnSpPr>
            <p:nvPr/>
          </p:nvCxnSpPr>
          <p:spPr>
            <a:xfrm rot="10800000" flipH="1">
              <a:off x="11263822" y="2902997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4" name="Shape 664"/>
            <p:cNvCxnSpPr>
              <a:stCxn id="69" idx="2"/>
              <a:endCxn id="70" idx="0"/>
            </p:cNvCxnSpPr>
            <p:nvPr/>
          </p:nvCxnSpPr>
          <p:spPr>
            <a:xfrm>
              <a:off x="12602222" y="5815635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5" name="Shape 665"/>
            <p:cNvCxnSpPr>
              <a:stCxn id="70" idx="1"/>
              <a:endCxn id="69" idx="1"/>
            </p:cNvCxnSpPr>
            <p:nvPr/>
          </p:nvCxnSpPr>
          <p:spPr>
            <a:xfrm rot="10800000" flipH="1">
              <a:off x="11263822" y="5502142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6" name="Shape 666"/>
            <p:cNvCxnSpPr>
              <a:stCxn id="70" idx="3"/>
              <a:endCxn id="67" idx="3"/>
            </p:cNvCxnSpPr>
            <p:nvPr/>
          </p:nvCxnSpPr>
          <p:spPr>
            <a:xfrm rot="10800000" flipH="1">
              <a:off x="13940622" y="2903210"/>
              <a:ext cx="1067" cy="3898667"/>
            </a:xfrm>
            <a:prstGeom prst="bentConnector3">
              <a:avLst>
                <a:gd name="adj1" fmla="val 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7" name="Shape 667"/>
            <p:cNvCxnSpPr>
              <a:stCxn id="70" idx="2"/>
            </p:cNvCxnSpPr>
            <p:nvPr/>
          </p:nvCxnSpPr>
          <p:spPr>
            <a:xfrm>
              <a:off x="12602222" y="711521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78" name="Shape 668"/>
            <p:cNvSpPr/>
            <p:nvPr/>
          </p:nvSpPr>
          <p:spPr>
            <a:xfrm>
              <a:off x="12489690" y="1752269"/>
              <a:ext cx="225067" cy="225067"/>
            </a:xfrm>
            <a:prstGeom prst="ellipse">
              <a:avLst/>
            </a:prstGeom>
            <a:solidFill>
              <a:srgbClr val="435464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" name="Shape 669"/>
            <p:cNvCxnSpPr>
              <a:stCxn id="78" idx="4"/>
              <a:endCxn id="67" idx="0"/>
            </p:cNvCxnSpPr>
            <p:nvPr/>
          </p:nvCxnSpPr>
          <p:spPr>
            <a:xfrm>
              <a:off x="12602222" y="1977333"/>
              <a:ext cx="0" cy="6122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0" name="Shape 670"/>
            <p:cNvSpPr/>
            <p:nvPr/>
          </p:nvSpPr>
          <p:spPr>
            <a:xfrm>
              <a:off x="12489690" y="7788090"/>
              <a:ext cx="225067" cy="225067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671"/>
            <p:cNvSpPr txBox="1"/>
            <p:nvPr/>
          </p:nvSpPr>
          <p:spPr>
            <a:xfrm>
              <a:off x="14326044" y="6178678"/>
              <a:ext cx="1824000" cy="6234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defRPr/>
              </a:pPr>
              <a:r>
                <a:rPr lang="en-US" sz="1400" b="1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continues]</a:t>
              </a:r>
            </a:p>
          </p:txBody>
        </p:sp>
        <p:sp>
          <p:nvSpPr>
            <p:cNvPr id="82" name="Shape 672"/>
            <p:cNvSpPr txBox="1"/>
            <p:nvPr/>
          </p:nvSpPr>
          <p:spPr>
            <a:xfrm>
              <a:off x="10034133" y="6576801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83" name="Shape 673"/>
            <p:cNvSpPr txBox="1"/>
            <p:nvPr/>
          </p:nvSpPr>
          <p:spPr>
            <a:xfrm>
              <a:off x="11757955" y="4613112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84" name="Shape 674"/>
            <p:cNvSpPr txBox="1"/>
            <p:nvPr/>
          </p:nvSpPr>
          <p:spPr>
            <a:xfrm>
              <a:off x="10034133" y="3977644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</p:txBody>
        </p:sp>
        <p:sp>
          <p:nvSpPr>
            <p:cNvPr id="85" name="Shape 675"/>
            <p:cNvSpPr txBox="1"/>
            <p:nvPr/>
          </p:nvSpPr>
          <p:spPr>
            <a:xfrm>
              <a:off x="12665830" y="7368665"/>
              <a:ext cx="20570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buClr>
                  <a:srgbClr val="000000"/>
                </a:buClr>
                <a:buSzPct val="137500"/>
                <a:defRPr/>
              </a:pPr>
              <a:r>
                <a:rPr lang="en-US" sz="1400" b="1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stops]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75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ef2016full">
  <a:themeElements>
    <a:clrScheme name="Custom 3">
      <a:dk1>
        <a:sysClr val="windowText" lastClr="000000"/>
      </a:dk1>
      <a:lt1>
        <a:sysClr val="window" lastClr="FFFFFF"/>
      </a:lt1>
      <a:dk2>
        <a:srgbClr val="2F3336"/>
      </a:dk2>
      <a:lt2>
        <a:srgbClr val="EBF0F0"/>
      </a:lt2>
      <a:accent1>
        <a:srgbClr val="F18B21"/>
      </a:accent1>
      <a:accent2>
        <a:srgbClr val="3F5364"/>
      </a:accent2>
      <a:accent3>
        <a:srgbClr val="3897D3"/>
      </a:accent3>
      <a:accent4>
        <a:srgbClr val="1FB899"/>
      </a:accent4>
      <a:accent5>
        <a:srgbClr val="FDB714"/>
      </a:accent5>
      <a:accent6>
        <a:srgbClr val="7D868C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2.xml><?xml version="1.0" encoding="utf-8"?>
<a:theme xmlns:a="http://schemas.openxmlformats.org/drawingml/2006/main" name="1_Chef2015v2">
  <a:themeElements>
    <a:clrScheme name="Habitat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87B09A"/>
      </a:accent1>
      <a:accent2>
        <a:srgbClr val="5C6664"/>
      </a:accent2>
      <a:accent3>
        <a:srgbClr val="C3C6C8"/>
      </a:accent3>
      <a:accent4>
        <a:srgbClr val="4296B2"/>
      </a:accent4>
      <a:accent5>
        <a:srgbClr val="FF9012"/>
      </a:accent5>
      <a:accent6>
        <a:srgbClr val="EB6852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3.xml><?xml version="1.0" encoding="utf-8"?>
<a:theme xmlns:a="http://schemas.openxmlformats.org/drawingml/2006/main" name="2_Chef2015v2">
  <a:themeElements>
    <a:clrScheme name="InSpec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4197B5"/>
      </a:accent1>
      <a:accent2>
        <a:srgbClr val="63CE99"/>
      </a:accent2>
      <a:accent3>
        <a:srgbClr val="5C6670"/>
      </a:accent3>
      <a:accent4>
        <a:srgbClr val="C3C6C8"/>
      </a:accent4>
      <a:accent5>
        <a:srgbClr val="F18B21"/>
      </a:accent5>
      <a:accent6>
        <a:srgbClr val="87B09A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chef2016full.potx</Template>
  <TotalTime>1455</TotalTime>
  <Words>2278</Words>
  <Application>Microsoft Macintosh PowerPoint</Application>
  <PresentationFormat>Custom</PresentationFormat>
  <Paragraphs>342</Paragraphs>
  <Slides>32</Slides>
  <Notes>7</Notes>
  <HiddenSlides>0</HiddenSlides>
  <MMClips>1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chef2016full</vt:lpstr>
      <vt:lpstr>1_Chef2015v2</vt:lpstr>
      <vt:lpstr>2_Chef2015v2</vt:lpstr>
      <vt:lpstr>Remediate Failing SSH Control</vt:lpstr>
      <vt:lpstr>Simple SSH Cookbook</vt:lpstr>
      <vt:lpstr>Move to the cookbooks directory</vt:lpstr>
      <vt:lpstr>Generate an ssh cookbook</vt:lpstr>
      <vt:lpstr>Add a server recipe to the ssh cookbook</vt:lpstr>
      <vt:lpstr>Add a template to the cookbook</vt:lpstr>
      <vt:lpstr>Server Recipe</vt:lpstr>
      <vt:lpstr>Remember…</vt:lpstr>
      <vt:lpstr>Test-driven Development</vt:lpstr>
      <vt:lpstr>Testing the change</vt:lpstr>
      <vt:lpstr>Test Kitchen Configuration (1 of 3)</vt:lpstr>
      <vt:lpstr>Test Kitchen Configuration (2 of 3)</vt:lpstr>
      <vt:lpstr>Test Kitchen Configuration (3 of 3)</vt:lpstr>
      <vt:lpstr>Move to the cookbook’s directory</vt:lpstr>
      <vt:lpstr>List the kitchens</vt:lpstr>
      <vt:lpstr>Converge </vt:lpstr>
      <vt:lpstr>Test-driven Development</vt:lpstr>
      <vt:lpstr>Add Smoke Tests</vt:lpstr>
      <vt:lpstr>Verify the Kitchen</vt:lpstr>
      <vt:lpstr>Test-driven Development</vt:lpstr>
      <vt:lpstr>Edit the SSH Configuration Template</vt:lpstr>
      <vt:lpstr>Test-driven Development</vt:lpstr>
      <vt:lpstr>Converge </vt:lpstr>
      <vt:lpstr>Verify the Kitchen</vt:lpstr>
      <vt:lpstr>Test-driven Development</vt:lpstr>
      <vt:lpstr>Test the Kitchen (1of 2)</vt:lpstr>
      <vt:lpstr>Test the Kitchen (2 of 2)</vt:lpstr>
      <vt:lpstr>What’s next?</vt:lpstr>
      <vt:lpstr>Remediate with Chef</vt:lpstr>
      <vt:lpstr>Verify Converge Status in Automate</vt:lpstr>
      <vt:lpstr>Verify Compliance Status in Automate</vt:lpstr>
      <vt:lpstr>Verify Compliance Status in Automate</vt:lpstr>
    </vt:vector>
  </TitlesOfParts>
  <Company>Chef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Andy Paroff</dc:creator>
  <cp:lastModifiedBy>Nathen Harvey</cp:lastModifiedBy>
  <cp:revision>40</cp:revision>
  <cp:lastPrinted>2017-03-12T12:53:56Z</cp:lastPrinted>
  <dcterms:created xsi:type="dcterms:W3CDTF">2015-04-20T20:56:17Z</dcterms:created>
  <dcterms:modified xsi:type="dcterms:W3CDTF">2017-03-12T12:53:59Z</dcterms:modified>
</cp:coreProperties>
</file>