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media/media1.png" ContentType="vide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  <p:sldMasterId id="2147483983" r:id="rId4"/>
    <p:sldMasterId id="2147483999" r:id="rId5"/>
  </p:sldMasterIdLst>
  <p:notesMasterIdLst>
    <p:notesMasterId r:id="rId3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024" y="-39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7211-D5D8-E543-B64B-420B2DDC73AD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63C2F-A4F0-EC4C-BC46-C7D9EAEB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the driver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platform, we’ll just check </a:t>
            </a:r>
            <a:r>
              <a:rPr lang="en-US" dirty="0" err="1" smtClean="0"/>
              <a:t>CentOS</a:t>
            </a:r>
            <a:r>
              <a:rPr lang="en-US" baseline="0" dirty="0" smtClean="0"/>
              <a:t>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platform, we’ll just check </a:t>
            </a:r>
            <a:r>
              <a:rPr lang="en-US" dirty="0" err="1" smtClean="0"/>
              <a:t>CentOS</a:t>
            </a:r>
            <a:r>
              <a:rPr lang="en-US" baseline="0" dirty="0" smtClean="0"/>
              <a:t>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completed the cycle.  But are we done?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emf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8996" y="1267743"/>
            <a:ext cx="13011806" cy="509752"/>
          </a:xfrm>
          <a:solidFill>
            <a:schemeClr val="bg1">
              <a:lumMod val="85000"/>
              <a:alpha val="50000"/>
            </a:schemeClr>
          </a:solidFill>
        </p:spPr>
        <p:txBody>
          <a:bodyPr lIns="82292" bIns="82292" anchor="ctr" anchorCtr="0">
            <a:noAutofit/>
          </a:bodyPr>
          <a:lstStyle>
            <a:lvl1pPr marL="0" indent="0">
              <a:buNone/>
              <a:defRPr sz="2500" b="1">
                <a:latin typeface="Consolas"/>
                <a:cs typeface="Consolas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9600" y="1966683"/>
            <a:ext cx="13411202" cy="4515258"/>
          </a:xfrm>
          <a:ln w="12700">
            <a:solidFill>
              <a:schemeClr val="tx2"/>
            </a:solidFill>
            <a:prstDash val="dash"/>
          </a:ln>
        </p:spPr>
        <p:txBody>
          <a:bodyPr lIns="82292" tIns="41148" rIns="82292" bIns="41148">
            <a:normAutofit/>
          </a:bodyPr>
          <a:lstStyle>
            <a:lvl1pPr marL="0" marR="0" indent="0" algn="l" defTabSz="1097142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latin typeface="Consolas"/>
                <a:cs typeface="Consolas"/>
              </a:defRPr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30" y="1267316"/>
            <a:ext cx="37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8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2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3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14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0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7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aseline="0"/>
            </a:lvl1pPr>
            <a:lvl2pPr marL="278048" indent="0">
              <a:buFontTx/>
              <a:buNone/>
              <a:defRPr baseline="0"/>
            </a:lvl2pPr>
            <a:lvl3pPr marL="548476" indent="0">
              <a:buFontTx/>
              <a:buNone/>
              <a:defRPr baseline="0"/>
            </a:lvl3pPr>
            <a:lvl4pPr marL="756061" indent="0">
              <a:buFontTx/>
              <a:buNone/>
              <a:defRPr baseline="0"/>
            </a:lvl4pPr>
            <a:lvl5pPr marL="961738" indent="0">
              <a:buFontTx/>
              <a:buNone/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2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2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7" Type="http://schemas.openxmlformats.org/officeDocument/2006/relationships/image" Target="../media/image1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3.xml"/><Relationship Id="rId16" Type="http://schemas.openxmlformats.org/officeDocument/2006/relationships/theme" Target="../theme/theme4.xml"/><Relationship Id="rId17" Type="http://schemas.openxmlformats.org/officeDocument/2006/relationships/image" Target="../media/image1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9.xml"/><Relationship Id="rId17" Type="http://schemas.openxmlformats.org/officeDocument/2006/relationships/theme" Target="../theme/theme5.xml"/><Relationship Id="rId18" Type="http://schemas.openxmlformats.org/officeDocument/2006/relationships/image" Target="../media/image1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2" r:id="rId9"/>
    <p:sldLayoutId id="2147483981" r:id="rId10"/>
    <p:sldLayoutId id="2147483964" r:id="rId11"/>
    <p:sldLayoutId id="2147483965" r:id="rId12"/>
    <p:sldLayoutId id="2147483966" r:id="rId13"/>
    <p:sldLayoutId id="2147483967" r:id="rId14"/>
    <p:sldLayoutId id="214748396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9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Remediate Failing SSH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change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4805" y="1293974"/>
            <a:ext cx="14220790" cy="6318933"/>
            <a:chOff x="677339" y="1894568"/>
            <a:chExt cx="14220790" cy="6318933"/>
          </a:xfrm>
        </p:grpSpPr>
        <p:pic>
          <p:nvPicPr>
            <p:cNvPr id="3" name="Shape 132" descr="kitchen_workflow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7339" y="1894568"/>
              <a:ext cx="9715499" cy="6318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Shape 1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0807" y="5908515"/>
              <a:ext cx="1833333" cy="1833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Shape 1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56682" y="3702183"/>
              <a:ext cx="2941447" cy="677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62917" y="2366213"/>
              <a:ext cx="2528988" cy="952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1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067654" y="4921844"/>
              <a:ext cx="2719527" cy="4440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90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mr-IN" sz="2800" dirty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driver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2800" dirty="0">
                <a:latin typeface="Monaco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 vagrant</a:t>
            </a:r>
          </a:p>
          <a:p>
            <a:r>
              <a:rPr lang="en-US" sz="2800" dirty="0">
                <a:latin typeface="Monaco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2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n-US" sz="2800" b="1" dirty="0" smtClean="0">
              <a:solidFill>
                <a:srgbClr val="000000"/>
              </a:solidFill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28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</a:t>
            </a:r>
            <a:r>
              <a:rPr lang="en-US" dirty="0" smtClean="0"/>
              <a:t>Configuration (1 of 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0628" y="3085359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5340" y="3584748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611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</a:t>
            </a:r>
          </a:p>
          <a:p>
            <a:endParaRPr lang="en-US" sz="28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platforms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ubuntu-16.04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centos-7.2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centos-</a:t>
            </a:r>
            <a:r>
              <a:rPr lang="mr-IN" sz="2800" b="1" dirty="0" smtClean="0">
                <a:solidFill>
                  <a:srgbClr val="000000"/>
                </a:solidFill>
                <a:latin typeface="Monaco"/>
              </a:rPr>
              <a:t>7.3</a:t>
            </a:r>
          </a:p>
          <a:p>
            <a:endParaRPr lang="en-US" sz="2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28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</a:t>
            </a:r>
            <a:r>
              <a:rPr lang="en-US" dirty="0" smtClean="0"/>
              <a:t>Configuration (2 of 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0628" y="4112686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5340" y="4614732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5340" y="3592368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180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95337" y="3954226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suites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- name: default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- name: server</a:t>
            </a:r>
          </a:p>
          <a:p>
            <a:r>
              <a:rPr lang="mr-IN" sz="2400" dirty="0" smtClean="0"/>
              <a:t>    run_list</a:t>
            </a:r>
            <a:r>
              <a:rPr lang="mr-IN" sz="2400" b="1" dirty="0" smtClean="0"/>
              <a:t>: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- recipe[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::default]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- recipe[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::server]</a:t>
            </a:r>
          </a:p>
          <a:p>
            <a:r>
              <a:rPr lang="en-US" sz="2400" dirty="0" smtClean="0"/>
              <a:t>    verifier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inspec_tests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- test/smoke/default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- test/smoke/default/</a:t>
            </a:r>
            <a:r>
              <a:rPr lang="en-US" sz="2400" b="1" dirty="0" err="1" smtClean="0"/>
              <a:t>server.rb</a:t>
            </a:r>
            <a:endParaRPr lang="en-US" sz="2400" b="1" dirty="0" smtClean="0"/>
          </a:p>
          <a:p>
            <a:r>
              <a:rPr lang="en-US" sz="2400" dirty="0" smtClean="0"/>
              <a:t>    attributes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</a:t>
            </a:r>
            <a:r>
              <a:rPr lang="en-US" dirty="0" smtClean="0"/>
              <a:t>Configuration (3 of 3)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5337" y="2768264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5337" y="2348974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95337" y="3536508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5340" y="5531608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5340" y="5113890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89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</a:t>
            </a:r>
            <a:r>
              <a:rPr lang="en-US" dirty="0" smtClean="0"/>
              <a:t>cookbook’s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~/</a:t>
            </a:r>
            <a:r>
              <a:rPr lang="en-US" dirty="0" smtClean="0"/>
              <a:t>cookbooks/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 kitchens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100" dirty="0"/>
              <a:t>Instance          Driver  </a:t>
            </a:r>
            <a:r>
              <a:rPr lang="en-US" sz="2100" dirty="0" err="1"/>
              <a:t>Provisioner</a:t>
            </a:r>
            <a:r>
              <a:rPr lang="en-US" sz="2100" dirty="0"/>
              <a:t>  Verifier  Transport  Last Action    Last Error</a:t>
            </a:r>
          </a:p>
          <a:p>
            <a:r>
              <a:rPr lang="en-US" sz="2100" dirty="0"/>
              <a:t>server-centos-73  </a:t>
            </a:r>
            <a:r>
              <a:rPr lang="en-US" sz="2100" dirty="0" err="1"/>
              <a:t>Docker</a:t>
            </a:r>
            <a:r>
              <a:rPr lang="en-US" sz="2100" dirty="0"/>
              <a:t>  </a:t>
            </a:r>
            <a:r>
              <a:rPr lang="en-US" sz="2100" dirty="0" err="1"/>
              <a:t>ChefZero</a:t>
            </a:r>
            <a:r>
              <a:rPr lang="en-US" sz="2100" dirty="0"/>
              <a:t>     </a:t>
            </a:r>
            <a:r>
              <a:rPr lang="en-US" sz="2100" dirty="0" err="1"/>
              <a:t>Inspec</a:t>
            </a:r>
            <a:r>
              <a:rPr lang="en-US" sz="2100" dirty="0"/>
              <a:t>    </a:t>
            </a:r>
            <a:r>
              <a:rPr lang="en-US" sz="2100" dirty="0" err="1"/>
              <a:t>Ssh</a:t>
            </a:r>
            <a:r>
              <a:rPr lang="en-US" sz="2100" dirty="0"/>
              <a:t>        &lt;Not Created&gt;  &lt;None&gt;</a:t>
            </a:r>
          </a:p>
          <a:p>
            <a:endParaRPr lang="en-US" sz="2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227.8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centos:centos7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[2017-03-12T02:26:16+00:00]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[2017-03-12T02:26:16+00:00] INFO: Report handlers complete</a:t>
            </a:r>
          </a:p>
          <a:p>
            <a:r>
              <a:rPr lang="en-US" dirty="0"/>
              <a:t>Chef Client finished, 1/1 resources updated in 01 seconds</a:t>
            </a:r>
          </a:p>
          <a:p>
            <a:r>
              <a:rPr lang="en-US" dirty="0"/>
              <a:t>Finished converging &lt;server-centos-73&gt; (0m23.54s).</a:t>
            </a:r>
          </a:p>
          <a:p>
            <a:r>
              <a:rPr lang="en-US" dirty="0"/>
              <a:t>-----&gt; Kitchen is finished. (1m0.39s)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67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68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69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70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71" name="Shape 661"/>
            <p:cNvCxnSpPr>
              <a:stCxn id="67" idx="2"/>
              <a:endCxn id="68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662"/>
            <p:cNvCxnSpPr>
              <a:stCxn id="68" idx="2"/>
              <a:endCxn id="69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663"/>
            <p:cNvCxnSpPr>
              <a:stCxn id="68" idx="1"/>
              <a:endCxn id="67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664"/>
            <p:cNvCxnSpPr>
              <a:stCxn id="69" idx="2"/>
              <a:endCxn id="70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665"/>
            <p:cNvCxnSpPr>
              <a:stCxn id="70" idx="1"/>
              <a:endCxn id="69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666"/>
            <p:cNvCxnSpPr>
              <a:stCxn id="70" idx="3"/>
              <a:endCxn id="67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667"/>
            <p:cNvCxnSpPr>
              <a:stCxn id="70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Shape 669"/>
            <p:cNvCxnSpPr>
              <a:stCxn id="78" idx="4"/>
              <a:endCxn id="67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82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3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4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85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6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Smoke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~/profiles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/controls/</a:t>
            </a:r>
            <a:r>
              <a:rPr lang="en-US" dirty="0" err="1"/>
              <a:t>ssh.rb</a:t>
            </a:r>
            <a:r>
              <a:rPr lang="en-US" dirty="0"/>
              <a:t> </a:t>
            </a:r>
            <a:r>
              <a:rPr lang="en-US" dirty="0" smtClean="0"/>
              <a:t>~/cookbooks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       Loaded</a:t>
            </a:r>
          </a:p>
          <a:p>
            <a:endParaRPr lang="en-US" dirty="0"/>
          </a:p>
          <a:p>
            <a:r>
              <a:rPr lang="en-US" dirty="0"/>
              <a:t>Target:  </a:t>
            </a:r>
            <a:r>
              <a:rPr lang="en-US" dirty="0" err="1"/>
              <a:t>ssh</a:t>
            </a:r>
            <a:r>
              <a:rPr lang="en-US" dirty="0"/>
              <a:t>://kitchen@localhost:32771</a:t>
            </a:r>
          </a:p>
          <a:p>
            <a:endParaRPr lang="en-US" dirty="0"/>
          </a:p>
          <a:p>
            <a:r>
              <a:rPr lang="en-US" dirty="0"/>
              <a:t>  ×  sshd-1.0: SSH Version 2 (</a:t>
            </a:r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×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Profile Summary: 0 successful, 1 failures, 0 skipped</a:t>
            </a:r>
          </a:p>
          <a:p>
            <a:r>
              <a:rPr lang="en-US" dirty="0"/>
              <a:t>Test Summary: 0 successful, 1 failures, 0 skipped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SSH Cookbook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server recipe to manage the </a:t>
            </a:r>
            <a:r>
              <a:rPr lang="en-US" dirty="0" err="1" smtClean="0"/>
              <a:t>sshd_config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Local test environment configured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25" name="Shape 657"/>
          <p:cNvSpPr/>
          <p:nvPr/>
        </p:nvSpPr>
        <p:spPr>
          <a:xfrm>
            <a:off x="5966739" y="1821909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26" name="Shape 658"/>
          <p:cNvSpPr/>
          <p:nvPr/>
        </p:nvSpPr>
        <p:spPr>
          <a:xfrm>
            <a:off x="5966739" y="3121482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27" name="Shape 659"/>
          <p:cNvSpPr/>
          <p:nvPr/>
        </p:nvSpPr>
        <p:spPr>
          <a:xfrm>
            <a:off x="5966739" y="4421057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cxnSp>
        <p:nvCxnSpPr>
          <p:cNvPr id="29" name="Shape 661"/>
          <p:cNvCxnSpPr>
            <a:stCxn id="25" idx="2"/>
            <a:endCxn id="26" idx="0"/>
          </p:cNvCxnSpPr>
          <p:nvPr/>
        </p:nvCxnSpPr>
        <p:spPr>
          <a:xfrm>
            <a:off x="7305139" y="2448577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43546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662"/>
          <p:cNvCxnSpPr>
            <a:stCxn id="26" idx="2"/>
            <a:endCxn id="27" idx="0"/>
          </p:cNvCxnSpPr>
          <p:nvPr/>
        </p:nvCxnSpPr>
        <p:spPr>
          <a:xfrm>
            <a:off x="7305139" y="3748149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663"/>
          <p:cNvCxnSpPr>
            <a:stCxn id="26" idx="1"/>
            <a:endCxn id="25" idx="1"/>
          </p:cNvCxnSpPr>
          <p:nvPr/>
        </p:nvCxnSpPr>
        <p:spPr>
          <a:xfrm rot="10800000" flipH="1">
            <a:off x="5966739" y="2135084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668"/>
          <p:cNvSpPr/>
          <p:nvPr/>
        </p:nvSpPr>
        <p:spPr>
          <a:xfrm>
            <a:off x="7192607" y="984356"/>
            <a:ext cx="225067" cy="225067"/>
          </a:xfrm>
          <a:prstGeom prst="ellipse">
            <a:avLst/>
          </a:prstGeom>
          <a:solidFill>
            <a:srgbClr val="435464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4829">
              <a:defRPr/>
            </a:pPr>
            <a:endParaRPr sz="18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669"/>
          <p:cNvCxnSpPr>
            <a:stCxn id="36" idx="4"/>
            <a:endCxn id="25" idx="0"/>
          </p:cNvCxnSpPr>
          <p:nvPr/>
        </p:nvCxnSpPr>
        <p:spPr>
          <a:xfrm>
            <a:off x="7305139" y="1209420"/>
            <a:ext cx="0" cy="612267"/>
          </a:xfrm>
          <a:prstGeom prst="straightConnector1">
            <a:avLst/>
          </a:prstGeom>
          <a:noFill/>
          <a:ln w="19050" cap="flat" cmpd="sng">
            <a:solidFill>
              <a:srgbClr val="435464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673"/>
          <p:cNvSpPr txBox="1"/>
          <p:nvPr/>
        </p:nvSpPr>
        <p:spPr>
          <a:xfrm>
            <a:off x="6460872" y="3845199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4829">
              <a:defRPr/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42" name="Shape 674"/>
          <p:cNvSpPr txBox="1"/>
          <p:nvPr/>
        </p:nvSpPr>
        <p:spPr>
          <a:xfrm>
            <a:off x="4737050" y="320973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4829">
              <a:defRPr/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413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~/cookbooks/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 smtClean="0"/>
              <a:t>sshd_config.erb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ListenAddress</a:t>
            </a:r>
            <a:r>
              <a:rPr lang="en-US" dirty="0"/>
              <a:t> 0.0.0.0</a:t>
            </a:r>
          </a:p>
          <a:p>
            <a:r>
              <a:rPr lang="en-US" dirty="0"/>
              <a:t>#</a:t>
            </a:r>
            <a:r>
              <a:rPr lang="en-US" dirty="0" err="1"/>
              <a:t>ListenAddress</a:t>
            </a:r>
            <a:r>
              <a:rPr lang="en-US" dirty="0"/>
              <a:t> ::</a:t>
            </a:r>
          </a:p>
          <a:p>
            <a:endParaRPr lang="en-US" dirty="0"/>
          </a:p>
          <a:p>
            <a:r>
              <a:rPr lang="en-US" dirty="0"/>
              <a:t># The default requires explicit activation of protocol 1</a:t>
            </a:r>
          </a:p>
          <a:p>
            <a:r>
              <a:rPr lang="en-US" dirty="0"/>
              <a:t>#Protocol 2</a:t>
            </a:r>
          </a:p>
          <a:p>
            <a:r>
              <a:rPr lang="en-US" dirty="0"/>
              <a:t>Protocol 2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HostKey</a:t>
            </a:r>
            <a:r>
              <a:rPr lang="en-US" dirty="0"/>
              <a:t> for protocol version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SSH Configuration 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5340" y="4369474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5340" y="3929811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107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25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26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27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28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29" name="Shape 661"/>
            <p:cNvCxnSpPr>
              <a:stCxn id="25" idx="2"/>
              <a:endCxn id="26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" name="Shape 662"/>
            <p:cNvCxnSpPr>
              <a:stCxn id="26" idx="2"/>
              <a:endCxn id="27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Shape 663"/>
            <p:cNvCxnSpPr>
              <a:stCxn id="26" idx="1"/>
              <a:endCxn id="25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Shape 664"/>
            <p:cNvCxnSpPr>
              <a:stCxn id="27" idx="2"/>
              <a:endCxn id="28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665"/>
            <p:cNvCxnSpPr>
              <a:stCxn id="28" idx="1"/>
              <a:endCxn id="27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666"/>
            <p:cNvCxnSpPr>
              <a:stCxn id="28" idx="3"/>
              <a:endCxn id="25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667"/>
            <p:cNvCxnSpPr>
              <a:stCxn id="28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669"/>
            <p:cNvCxnSpPr>
              <a:stCxn id="36" idx="4"/>
              <a:endCxn id="25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40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1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2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43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6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Converging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# The default requires explicit activation of protocol 1</a:t>
            </a:r>
          </a:p>
          <a:p>
            <a:r>
              <a:rPr lang="en-US" dirty="0"/>
              <a:t>-#Protocol 2</a:t>
            </a:r>
          </a:p>
          <a:p>
            <a:r>
              <a:rPr lang="en-US" dirty="0"/>
              <a:t>+Protocol 2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HostKey</a:t>
            </a:r>
            <a:r>
              <a:rPr lang="en-US" dirty="0"/>
              <a:t> for protocol version 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[2017-03-12T02:32:32+00:00]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[2017-03-12T02:32:32+00:00] INFO: Report handlers complete</a:t>
            </a:r>
          </a:p>
          <a:p>
            <a:r>
              <a:rPr lang="en-US" dirty="0"/>
              <a:t>Chef Client finished, 1/1 resources updated in 01 seconds</a:t>
            </a:r>
          </a:p>
          <a:p>
            <a:r>
              <a:rPr lang="en-US" dirty="0"/>
              <a:t>Finished converging &lt;server-centos-73&gt; (0m16.32s).</a:t>
            </a:r>
          </a:p>
          <a:p>
            <a:r>
              <a:rPr lang="en-US" dirty="0"/>
              <a:t>-----&gt; Kitchen is finished. (0m17.34s)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       Loaded</a:t>
            </a:r>
          </a:p>
          <a:p>
            <a:endParaRPr lang="en-US" dirty="0"/>
          </a:p>
          <a:p>
            <a:r>
              <a:rPr lang="en-US" dirty="0"/>
              <a:t>Target:  </a:t>
            </a:r>
            <a:r>
              <a:rPr lang="en-US" dirty="0" err="1"/>
              <a:t>ssh</a:t>
            </a:r>
            <a:r>
              <a:rPr lang="en-US" dirty="0"/>
              <a:t>://kitchen@localhost:32771</a:t>
            </a:r>
          </a:p>
          <a:p>
            <a:endParaRPr lang="en-US" dirty="0"/>
          </a:p>
          <a:p>
            <a:r>
              <a:rPr lang="en-US" dirty="0"/>
              <a:t>  ✔  sshd-1.0: SSH Version 2</a:t>
            </a:r>
          </a:p>
          <a:p>
            <a:r>
              <a:rPr lang="en-US" dirty="0"/>
              <a:t>     ✔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Profile Summary: 1 successful, 0 failures, 0 skipped</a:t>
            </a:r>
          </a:p>
          <a:p>
            <a:r>
              <a:rPr lang="en-US" dirty="0"/>
              <a:t>Test Summary: 1 successful, 0 failures, 0 skipped</a:t>
            </a:r>
          </a:p>
          <a:p>
            <a:r>
              <a:rPr lang="en-US" dirty="0"/>
              <a:t>       Finished verifying &lt;server-centos-73&gt; (0m0.22s).</a:t>
            </a:r>
          </a:p>
          <a:p>
            <a:r>
              <a:rPr lang="en-US" dirty="0"/>
              <a:t>-----&gt; Kitchen is finished. (0m1.27s)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25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26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27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28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29" name="Shape 661"/>
            <p:cNvCxnSpPr>
              <a:stCxn id="25" idx="2"/>
              <a:endCxn id="26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" name="Shape 662"/>
            <p:cNvCxnSpPr>
              <a:stCxn id="26" idx="2"/>
              <a:endCxn id="27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Shape 663"/>
            <p:cNvCxnSpPr>
              <a:stCxn id="26" idx="1"/>
              <a:endCxn id="25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Shape 664"/>
            <p:cNvCxnSpPr>
              <a:stCxn id="27" idx="2"/>
              <a:endCxn id="28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665"/>
            <p:cNvCxnSpPr>
              <a:stCxn id="28" idx="1"/>
              <a:endCxn id="27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666"/>
            <p:cNvCxnSpPr>
              <a:stCxn id="28" idx="3"/>
              <a:endCxn id="25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667"/>
            <p:cNvCxnSpPr>
              <a:stCxn id="28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669"/>
            <p:cNvCxnSpPr>
              <a:stCxn id="36" idx="4"/>
              <a:endCxn id="25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40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1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2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43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4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Kitchen (1of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Cleaning up any prior instances of &lt;server-centos-73&gt;</a:t>
            </a:r>
          </a:p>
          <a:p>
            <a:r>
              <a:rPr lang="en-US" dirty="0"/>
              <a:t>-----&gt; Destroying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Testing &lt;server-centos-73&gt;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   Finished creating &lt;server-centos-73&gt; (0m0.60s).</a:t>
            </a:r>
          </a:p>
          <a:p>
            <a:r>
              <a:rPr lang="en-US" dirty="0"/>
              <a:t>-----&gt; Converging &lt;server-centos-73&gt;...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Kitchen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-----&gt; Installing Chef Omnibus (install only if missing)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Setting up &lt;server-centos-73&gt;...</a:t>
            </a:r>
          </a:p>
          <a:p>
            <a:r>
              <a:rPr lang="en-US" dirty="0"/>
              <a:t>       Finished setting up &lt;server-centos-73&gt; (0m0.00s).</a:t>
            </a:r>
          </a:p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Profile Summary: 1 successful, 0 failures, 0 skipped</a:t>
            </a:r>
          </a:p>
          <a:p>
            <a:r>
              <a:rPr lang="en-US" dirty="0"/>
              <a:t>Test Summary: 1 successful, 0 failures, 0 skipped</a:t>
            </a:r>
          </a:p>
          <a:p>
            <a:r>
              <a:rPr lang="en-US" dirty="0"/>
              <a:t>       Finished verifying &lt;server-centos-73&gt; (0m0.51s).</a:t>
            </a:r>
          </a:p>
          <a:p>
            <a:r>
              <a:rPr lang="en-US" dirty="0"/>
              <a:t>-----&gt; Destroying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Kitchen is finished. (0m25.18s)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Test-driven development cycle is complete</a:t>
            </a:r>
          </a:p>
          <a:p>
            <a:r>
              <a:rPr lang="en-US" dirty="0" smtClean="0"/>
              <a:t>Deploy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Remediate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[2017-03-10T16:48:02+00:00]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Synchronizing Cookbooks:</a:t>
            </a:r>
          </a:p>
          <a:p>
            <a:r>
              <a:rPr lang="en-US" dirty="0"/>
              <a:t>  - </a:t>
            </a:r>
            <a:r>
              <a:rPr lang="en-US" dirty="0" err="1"/>
              <a:t>ssh</a:t>
            </a:r>
            <a:r>
              <a:rPr lang="en-US" dirty="0"/>
              <a:t> (0.1.0)</a:t>
            </a:r>
          </a:p>
          <a:p>
            <a:r>
              <a:rPr lang="en-US" dirty="0"/>
              <a:t>  - audit (2.4.0)</a:t>
            </a:r>
          </a:p>
          <a:p>
            <a:r>
              <a:rPr lang="en-US" dirty="0"/>
              <a:t>  - </a:t>
            </a:r>
            <a:r>
              <a:rPr lang="en-US" dirty="0" err="1"/>
              <a:t>compat_resource</a:t>
            </a:r>
            <a:r>
              <a:rPr lang="en-US" dirty="0"/>
              <a:t> (12.16.3)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-#Protocol 2</a:t>
            </a:r>
          </a:p>
          <a:p>
            <a:r>
              <a:rPr lang="en-US" dirty="0"/>
              <a:t>    +Protocol 2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Chef Run complete in 1.248588588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Report handlers complete</a:t>
            </a:r>
          </a:p>
          <a:p>
            <a:r>
              <a:rPr lang="en-US" dirty="0"/>
              <a:t>Chef Client finished, 1/3 resources updated in 03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chef-client --local-mode -j </a:t>
            </a:r>
            <a:r>
              <a:rPr lang="en-US" dirty="0" err="1"/>
              <a:t>config.json</a:t>
            </a:r>
            <a:r>
              <a:rPr lang="en-US" dirty="0"/>
              <a:t> -r "recipe[</a:t>
            </a:r>
            <a:r>
              <a:rPr lang="en-US" dirty="0" err="1"/>
              <a:t>ssh</a:t>
            </a:r>
            <a:r>
              <a:rPr lang="en-US" dirty="0"/>
              <a:t>::server],recipe[audit::default]"</a:t>
            </a:r>
          </a:p>
        </p:txBody>
      </p:sp>
    </p:spTree>
    <p:extLst>
      <p:ext uri="{BB962C8B-B14F-4D97-AF65-F5344CB8AC3E}">
        <p14:creationId xmlns:p14="http://schemas.microsoft.com/office/powerpoint/2010/main" val="27069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cookbooks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~/cookbooks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9" b="122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586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</p:spTree>
    <p:extLst>
      <p:ext uri="{BB962C8B-B14F-4D97-AF65-F5344CB8AC3E}">
        <p14:creationId xmlns:p14="http://schemas.microsoft.com/office/powerpoint/2010/main" val="22652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r="1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82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</a:t>
            </a:r>
            <a:r>
              <a:rPr lang="en-US" dirty="0" err="1" smtClean="0"/>
              <a:t>ssh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Generating cookbook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- Ensuring correct cookbook file content</a:t>
            </a:r>
          </a:p>
          <a:p>
            <a:r>
              <a:rPr lang="en-US" dirty="0"/>
              <a:t>- Committing cookbook files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- Ensuring delivery configuration</a:t>
            </a:r>
          </a:p>
          <a:p>
            <a:r>
              <a:rPr lang="en-US" dirty="0"/>
              <a:t>- Ensuring correct delivery build cookbook content</a:t>
            </a:r>
          </a:p>
          <a:p>
            <a:r>
              <a:rPr lang="en-US" dirty="0"/>
              <a:t>- Adding delivery configuration to feature branch</a:t>
            </a:r>
          </a:p>
          <a:p>
            <a:r>
              <a:rPr lang="en-US" dirty="0"/>
              <a:t>- Adding build cookbook to feature branch</a:t>
            </a:r>
          </a:p>
          <a:p>
            <a:r>
              <a:rPr lang="en-US" dirty="0"/>
              <a:t>- Merging delivery content feature branch to master</a:t>
            </a:r>
          </a:p>
          <a:p>
            <a:endParaRPr lang="en-US" dirty="0"/>
          </a:p>
          <a:p>
            <a:r>
              <a:rPr lang="en-US" dirty="0"/>
              <a:t>Your cookbook is ready. Type `cd </a:t>
            </a:r>
            <a:r>
              <a:rPr lang="en-US" dirty="0" err="1"/>
              <a:t>ssh</a:t>
            </a:r>
            <a:r>
              <a:rPr lang="en-US" dirty="0"/>
              <a:t>` to enter it.</a:t>
            </a:r>
          </a:p>
          <a:p>
            <a:endParaRPr lang="en-US" dirty="0"/>
          </a:p>
          <a:p>
            <a:r>
              <a:rPr lang="en-US" dirty="0"/>
              <a:t>There are several commands you can run to get started locally developing and testing your cookbook.</a:t>
            </a:r>
          </a:p>
          <a:p>
            <a:r>
              <a:rPr lang="en-US" dirty="0"/>
              <a:t>Type `delivery local --help` to see a full list.</a:t>
            </a:r>
          </a:p>
          <a:p>
            <a:endParaRPr lang="en-US" dirty="0"/>
          </a:p>
          <a:p>
            <a:r>
              <a:rPr lang="en-US" dirty="0"/>
              <a:t>Why not start by writing a test? Tests for the default recipe are stored at:</a:t>
            </a:r>
          </a:p>
          <a:p>
            <a:endParaRPr lang="en-US" dirty="0"/>
          </a:p>
          <a:p>
            <a:r>
              <a:rPr lang="en-US" dirty="0"/>
              <a:t>test/smoke/default/</a:t>
            </a:r>
            <a:r>
              <a:rPr lang="en-US" dirty="0" err="1"/>
              <a:t>default_test.rb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you'd prefer to dive right in, the default recipe can be found at:</a:t>
            </a:r>
          </a:p>
          <a:p>
            <a:endParaRPr lang="en-US" dirty="0"/>
          </a:p>
          <a:p>
            <a:r>
              <a:rPr lang="en-US" dirty="0"/>
              <a:t>recipes/</a:t>
            </a:r>
            <a:r>
              <a:rPr lang="en-US" dirty="0" err="1"/>
              <a:t>default.rb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generate cookbook 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server recipe to the </a:t>
            </a:r>
            <a:r>
              <a:rPr lang="en-US" dirty="0" err="1" smtClean="0"/>
              <a:t>ssh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[./</a:t>
            </a:r>
            <a:r>
              <a:rPr lang="en-US" dirty="0" err="1"/>
              <a:t>ssh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r>
              <a:rPr lang="en-US" dirty="0"/>
              <a:t> from none to d14960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/test/smoke/default] action create (up to date)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r>
              <a:rPr lang="en-US" dirty="0"/>
              <a:t> from none to aa8bba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r>
              <a:rPr lang="en-US" dirty="0"/>
              <a:t> from none to 18f24e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generate recipe </a:t>
            </a:r>
            <a:r>
              <a:rPr lang="en-US" dirty="0" err="1" smtClean="0"/>
              <a:t>ssh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template to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::template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/templates/default] action create</a:t>
            </a:r>
          </a:p>
          <a:p>
            <a:r>
              <a:rPr lang="en-US" dirty="0"/>
              <a:t>    - create new directory ./</a:t>
            </a:r>
            <a:r>
              <a:rPr lang="en-US" dirty="0" err="1"/>
              <a:t>ssh</a:t>
            </a:r>
            <a:r>
              <a:rPr lang="en-US" dirty="0"/>
              <a:t>/templates/default</a:t>
            </a:r>
          </a:p>
          <a:p>
            <a:r>
              <a:rPr lang="en-US" dirty="0"/>
              <a:t>  * file[./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r>
              <a:rPr lang="en-US" dirty="0"/>
              <a:t> from none to a16b11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chef generate template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sshd_config</a:t>
            </a:r>
            <a:r>
              <a:rPr lang="en-US" dirty="0"/>
              <a:t> -s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sshd_config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9600" dirty="0">
                <a:solidFill>
                  <a:srgbClr val="000000"/>
                </a:solidFill>
                <a:latin typeface="Monaco"/>
              </a:rPr>
              <a:t>template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etc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sshd_config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 </a:t>
            </a:r>
            <a:r>
              <a:rPr lang="en-US" sz="9600" b="1" dirty="0">
                <a:solidFill>
                  <a:srgbClr val="204A87"/>
                </a:solidFill>
                <a:latin typeface="Monaco"/>
              </a:rPr>
              <a:t>do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source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sshd_config.erb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owner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'root'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group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'root'</a:t>
            </a:r>
          </a:p>
          <a:p>
            <a:r>
              <a:rPr lang="mr-IN" sz="9600" dirty="0">
                <a:latin typeface="Monaco"/>
              </a:rPr>
              <a:t>  </a:t>
            </a:r>
            <a:r>
              <a:rPr lang="mr-IN" sz="9600" dirty="0">
                <a:solidFill>
                  <a:srgbClr val="000000"/>
                </a:solidFill>
                <a:latin typeface="Monaco"/>
              </a:rPr>
              <a:t>mode </a:t>
            </a:r>
            <a:r>
              <a:rPr lang="mr-IN" sz="9600" dirty="0">
                <a:solidFill>
                  <a:srgbClr val="4E9A06"/>
                </a:solidFill>
                <a:latin typeface="Monaco"/>
              </a:rPr>
              <a:t>'</a:t>
            </a:r>
            <a:r>
              <a:rPr lang="mr-IN" sz="9600" dirty="0" smtClean="0">
                <a:solidFill>
                  <a:srgbClr val="4E9A06"/>
                </a:solidFill>
                <a:latin typeface="Monaco"/>
              </a:rPr>
              <a:t>0600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  <a:endParaRPr lang="mr-IN" sz="9600" dirty="0">
              <a:solidFill>
                <a:srgbClr val="4E9A06"/>
              </a:solidFill>
              <a:latin typeface="Monaco"/>
            </a:endParaRPr>
          </a:p>
          <a:p>
            <a:r>
              <a:rPr lang="en-US" sz="9600" b="1" dirty="0" smtClean="0">
                <a:solidFill>
                  <a:srgbClr val="204A87"/>
                </a:solidFill>
                <a:latin typeface="Monaco"/>
              </a:rPr>
              <a:t>end</a:t>
            </a:r>
            <a:endParaRPr lang="en-US" sz="9600" b="1" dirty="0">
              <a:solidFill>
                <a:srgbClr val="204A87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Infrastructure policies need testing</a:t>
            </a:r>
          </a:p>
          <a:p>
            <a:pPr lvl="1"/>
            <a:r>
              <a:rPr lang="en-US" dirty="0"/>
              <a:t>↳ </a:t>
            </a:r>
            <a:r>
              <a:rPr lang="en-US" dirty="0" err="1"/>
              <a:t>Linting</a:t>
            </a:r>
            <a:endParaRPr lang="en-US" dirty="0"/>
          </a:p>
          <a:p>
            <a:pPr lvl="1"/>
            <a:r>
              <a:rPr lang="en-US" dirty="0"/>
              <a:t>↳ Static Analysis</a:t>
            </a:r>
          </a:p>
          <a:p>
            <a:pPr lvl="1"/>
            <a:r>
              <a:rPr lang="en-US" dirty="0"/>
              <a:t>↳ </a:t>
            </a:r>
            <a:r>
              <a:rPr lang="en-US" dirty="0" smtClean="0"/>
              <a:t>Unit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↳ Integration Testing</a:t>
            </a:r>
            <a:br>
              <a:rPr lang="en-US" dirty="0"/>
            </a:br>
            <a:r>
              <a:rPr lang="en-US" dirty="0"/>
              <a:t>↳ Compliance Testing</a:t>
            </a:r>
          </a:p>
        </p:txBody>
      </p:sp>
      <p:pic>
        <p:nvPicPr>
          <p:cNvPr id="12" name="idea.png">
            <a:hlinkClick r:id="" action="ppaction://media"/>
          </p:cNvPr>
          <p:cNvPicPr>
            <a:picLocks noGrp="1" noChangeAspect="1"/>
          </p:cNvPicPr>
          <p:nvPr>
            <p:ph type="media" sz="quarter" idx="1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96588" y="549275"/>
            <a:ext cx="2165350" cy="21653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b="1" dirty="0"/>
              <a:t>Infrastructure as Code</a:t>
            </a:r>
            <a:r>
              <a:rPr lang="en-US" dirty="0"/>
              <a:t>" should be tested like ANY other codebase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Write a test, watch it fail</a:t>
            </a:r>
          </a:p>
          <a:p>
            <a:r>
              <a:rPr lang="en-US" dirty="0"/>
              <a:t>Write some code</a:t>
            </a:r>
          </a:p>
          <a:p>
            <a:r>
              <a:rPr lang="en-US" dirty="0"/>
              <a:t>Write and run more tests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Delivery pipeline to production</a:t>
            </a:r>
          </a:p>
          <a:p>
            <a:r>
              <a:rPr lang="en-US" dirty="0"/>
              <a:t>Lowered chance of production failure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8661429" y="1133364"/>
            <a:ext cx="6115911" cy="6260888"/>
            <a:chOff x="10034133" y="1752269"/>
            <a:chExt cx="6115911" cy="6260888"/>
          </a:xfrm>
        </p:grpSpPr>
        <p:sp>
          <p:nvSpPr>
            <p:cNvPr id="67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68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69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70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71" name="Shape 661"/>
            <p:cNvCxnSpPr>
              <a:stCxn id="67" idx="2"/>
              <a:endCxn id="68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662"/>
            <p:cNvCxnSpPr>
              <a:stCxn id="68" idx="2"/>
              <a:endCxn id="69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663"/>
            <p:cNvCxnSpPr>
              <a:stCxn id="68" idx="1"/>
              <a:endCxn id="67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664"/>
            <p:cNvCxnSpPr>
              <a:stCxn id="69" idx="2"/>
              <a:endCxn id="70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665"/>
            <p:cNvCxnSpPr>
              <a:stCxn id="70" idx="1"/>
              <a:endCxn id="69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666"/>
            <p:cNvCxnSpPr>
              <a:stCxn id="70" idx="3"/>
              <a:endCxn id="67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667"/>
            <p:cNvCxnSpPr>
              <a:stCxn id="70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Shape 669"/>
            <p:cNvCxnSpPr>
              <a:stCxn id="78" idx="4"/>
              <a:endCxn id="67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82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3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4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85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7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3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5.xml><?xml version="1.0" encoding="utf-8"?>
<a:theme xmlns:a="http://schemas.openxmlformats.org/drawingml/2006/main" name="4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1446</TotalTime>
  <Words>2278</Words>
  <Application>Microsoft Macintosh PowerPoint</Application>
  <PresentationFormat>Custom</PresentationFormat>
  <Paragraphs>342</Paragraphs>
  <Slides>32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chef2016full</vt:lpstr>
      <vt:lpstr>1_Chef2015v2</vt:lpstr>
      <vt:lpstr>2_Chef2015v2</vt:lpstr>
      <vt:lpstr>3_Chef2015v2</vt:lpstr>
      <vt:lpstr>4_Chef2015v2</vt:lpstr>
      <vt:lpstr>Remediate Failing SSH Control</vt:lpstr>
      <vt:lpstr>Simple SSH Cookbook</vt:lpstr>
      <vt:lpstr>Move to the cookbooks directory</vt:lpstr>
      <vt:lpstr>Generate an ssh cookbook</vt:lpstr>
      <vt:lpstr>Add a server recipe to the ssh cookbook</vt:lpstr>
      <vt:lpstr>Add a template to the cookbook</vt:lpstr>
      <vt:lpstr>Server Recipe</vt:lpstr>
      <vt:lpstr>Remember…</vt:lpstr>
      <vt:lpstr>Test-driven Development</vt:lpstr>
      <vt:lpstr>Testing the change</vt:lpstr>
      <vt:lpstr>Test Kitchen Configuration (1 of 3)</vt:lpstr>
      <vt:lpstr>Test Kitchen Configuration (2 of 3)</vt:lpstr>
      <vt:lpstr>Test Kitchen Configuration (3 of 3)</vt:lpstr>
      <vt:lpstr>Move to the cookbook’s directory</vt:lpstr>
      <vt:lpstr>List the kitchens</vt:lpstr>
      <vt:lpstr>Converge </vt:lpstr>
      <vt:lpstr>Test-driven Development</vt:lpstr>
      <vt:lpstr>Add Smoke Tests</vt:lpstr>
      <vt:lpstr>Verify the Kitchen</vt:lpstr>
      <vt:lpstr>Test-driven Development</vt:lpstr>
      <vt:lpstr>Edit the SSH Configuration Template</vt:lpstr>
      <vt:lpstr>Test-driven Development</vt:lpstr>
      <vt:lpstr>Converge </vt:lpstr>
      <vt:lpstr>Verify the Kitchen</vt:lpstr>
      <vt:lpstr>Test-driven Development</vt:lpstr>
      <vt:lpstr>Test the Kitchen (1of 2)</vt:lpstr>
      <vt:lpstr>Test the Kitchen (2 of 2)</vt:lpstr>
      <vt:lpstr>What’s next?</vt:lpstr>
      <vt:lpstr>Remediate with Chef</vt:lpstr>
      <vt:lpstr>Verify Converge Status in Automate</vt:lpstr>
      <vt:lpstr>Verify Compliance Status in Automate</vt:lpstr>
      <vt:lpstr>Verify Compliance Status in Automate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38</cp:revision>
  <dcterms:created xsi:type="dcterms:W3CDTF">2015-04-20T20:56:17Z</dcterms:created>
  <dcterms:modified xsi:type="dcterms:W3CDTF">2017-03-12T03:26:40Z</dcterms:modified>
</cp:coreProperties>
</file>