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5" r:id="rId9"/>
    <p:sldId id="269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00" r:id="rId40"/>
    <p:sldId id="297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8A03"/>
    <a:srgbClr val="5CAE95"/>
    <a:srgbClr val="778081"/>
    <a:srgbClr val="F2B12C"/>
    <a:srgbClr val="6CAAD1"/>
    <a:srgbClr val="3F5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397"/>
  </p:normalViewPr>
  <p:slideViewPr>
    <p:cSldViewPr snapToGrid="0" snapToObjects="1">
      <p:cViewPr>
        <p:scale>
          <a:sx n="85" d="100"/>
          <a:sy n="85" d="100"/>
        </p:scale>
        <p:origin x="-80" y="-80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348-84A9-184D-B795-3D5839999B88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2E5AA-E0E7-284E-A160-A920B10A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</a:p>
          <a:p>
            <a:r>
              <a:rPr lang="mr-IN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 in new cookbook </a:t>
            </a:r>
            <a:r>
              <a:rPr lang="mr-IN" baseline="0" dirty="0" smtClean="0"/>
              <a:t>–</a:t>
            </a:r>
            <a:r>
              <a:rPr lang="en-US" baseline="0" dirty="0" smtClean="0"/>
              <a:t> see failures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cookstyle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no failures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E5AA-E0E7-284E-A160-A920B10A2F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</a:p>
          <a:p>
            <a:r>
              <a:rPr lang="mr-IN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 in new cookbook </a:t>
            </a:r>
            <a:r>
              <a:rPr lang="mr-IN" baseline="0" dirty="0" smtClean="0"/>
              <a:t>–</a:t>
            </a:r>
            <a:r>
              <a:rPr lang="en-US" baseline="0" dirty="0" smtClean="0"/>
              <a:t> see failures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cookstyle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no failures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foodcritic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echo $?</a:t>
            </a:r>
          </a:p>
          <a:p>
            <a:r>
              <a:rPr lang="en-US" baseline="0" dirty="0" err="1" smtClean="0"/>
              <a:t>foodcritic</a:t>
            </a:r>
            <a:r>
              <a:rPr lang="en-US" baseline="0" dirty="0" smtClean="0"/>
              <a:t> . </a:t>
            </a:r>
            <a:r>
              <a:rPr lang="mr-IN" baseline="0" dirty="0" smtClean="0"/>
              <a:t>–</a:t>
            </a:r>
            <a:r>
              <a:rPr lang="en-US" baseline="0" dirty="0" smtClean="0"/>
              <a:t>f any</a:t>
            </a:r>
          </a:p>
          <a:p>
            <a:r>
              <a:rPr lang="en-US" baseline="0" dirty="0" smtClean="0"/>
              <a:t>Exclude test, </a:t>
            </a:r>
            <a:r>
              <a:rPr lang="en-US" baseline="0" dirty="0" err="1" smtClean="0"/>
              <a:t>exlucde</a:t>
            </a:r>
            <a:r>
              <a:rPr lang="en-US" baseline="0" dirty="0" smtClean="0"/>
              <a:t> the two supermarket </a:t>
            </a:r>
            <a:r>
              <a:rPr lang="en-US" baseline="0" dirty="0" err="1" smtClean="0"/>
              <a:t>urls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E5AA-E0E7-284E-A160-A920B10A2F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</a:p>
          <a:p>
            <a:r>
              <a:rPr lang="mr-IN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 in new cookbook </a:t>
            </a:r>
            <a:r>
              <a:rPr lang="mr-IN" baseline="0" dirty="0" smtClean="0"/>
              <a:t>–</a:t>
            </a:r>
            <a:r>
              <a:rPr lang="en-US" baseline="0" dirty="0" smtClean="0"/>
              <a:t> see failures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cookstyle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no failures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foodcritic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echo $?</a:t>
            </a:r>
          </a:p>
          <a:p>
            <a:r>
              <a:rPr lang="en-US" baseline="0" dirty="0" err="1" smtClean="0"/>
              <a:t>foodcritic</a:t>
            </a:r>
            <a:r>
              <a:rPr lang="en-US" baseline="0" dirty="0" smtClean="0"/>
              <a:t> . </a:t>
            </a:r>
            <a:r>
              <a:rPr lang="mr-IN" baseline="0" dirty="0" smtClean="0"/>
              <a:t>–</a:t>
            </a:r>
            <a:r>
              <a:rPr lang="en-US" baseline="0" dirty="0" smtClean="0"/>
              <a:t>f any</a:t>
            </a:r>
          </a:p>
          <a:p>
            <a:r>
              <a:rPr lang="en-US" baseline="0" dirty="0" smtClean="0"/>
              <a:t>Exclude test, </a:t>
            </a:r>
            <a:r>
              <a:rPr lang="en-US" baseline="0" dirty="0" err="1" smtClean="0"/>
              <a:t>exlucde</a:t>
            </a:r>
            <a:r>
              <a:rPr lang="en-US" baseline="0" dirty="0" smtClean="0"/>
              <a:t> the two supermarket </a:t>
            </a:r>
            <a:r>
              <a:rPr lang="en-US" baseline="0" dirty="0" err="1" smtClean="0"/>
              <a:t>urls</a:t>
            </a:r>
            <a:endParaRPr lang="en-US" baseline="0" smtClean="0"/>
          </a:p>
          <a:p>
            <a:endParaRPr lang="en-US" baseline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E5AA-E0E7-284E-A160-A920B10A2F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</a:p>
          <a:p>
            <a:r>
              <a:rPr lang="mr-IN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 in new cookbook </a:t>
            </a:r>
            <a:r>
              <a:rPr lang="mr-IN" baseline="0" dirty="0" smtClean="0"/>
              <a:t>–</a:t>
            </a:r>
            <a:r>
              <a:rPr lang="en-US" baseline="0" dirty="0" smtClean="0"/>
              <a:t> see failures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cookstyle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no failures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foodcritic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echo $?</a:t>
            </a:r>
          </a:p>
          <a:p>
            <a:r>
              <a:rPr lang="en-US" baseline="0" dirty="0" err="1" smtClean="0"/>
              <a:t>foodcritic</a:t>
            </a:r>
            <a:r>
              <a:rPr lang="en-US" baseline="0" dirty="0" smtClean="0"/>
              <a:t> . </a:t>
            </a:r>
            <a:r>
              <a:rPr lang="mr-IN" baseline="0" dirty="0" smtClean="0"/>
              <a:t>–</a:t>
            </a:r>
            <a:r>
              <a:rPr lang="en-US" baseline="0" dirty="0" smtClean="0"/>
              <a:t>f any</a:t>
            </a:r>
          </a:p>
          <a:p>
            <a:r>
              <a:rPr lang="en-US" baseline="0" dirty="0" smtClean="0"/>
              <a:t>Exclude test, </a:t>
            </a:r>
            <a:r>
              <a:rPr lang="en-US" baseline="0" dirty="0" err="1" smtClean="0"/>
              <a:t>exlucde</a:t>
            </a:r>
            <a:r>
              <a:rPr lang="en-US" baseline="0" dirty="0" smtClean="0"/>
              <a:t> the two supermarket </a:t>
            </a:r>
            <a:r>
              <a:rPr lang="en-US" baseline="0" dirty="0" err="1" smtClean="0"/>
              <a:t>urls</a:t>
            </a:r>
            <a:endParaRPr lang="en-US" baseline="0" smtClean="0"/>
          </a:p>
          <a:p>
            <a:endParaRPr lang="en-US" baseline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E5AA-E0E7-284E-A160-A920B10A2F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nnova</a:t>
            </a:r>
            <a:r>
              <a:rPr lang="en-US" dirty="0" smtClean="0"/>
              <a:t>/2043992972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E5AA-E0E7-284E-A160-A920B10A2F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958385"/>
            <a:ext cx="10972800" cy="765371"/>
          </a:xfrm>
        </p:spPr>
        <p:txBody>
          <a:bodyPr anchor="b">
            <a:noAutofit/>
          </a:bodyPr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1017" y="6723756"/>
            <a:ext cx="8348366" cy="1220836"/>
          </a:xfrm>
        </p:spPr>
        <p:txBody>
          <a:bodyPr/>
          <a:lstStyle>
            <a:lvl1pPr marL="0" indent="0" algn="ctr">
              <a:buNone/>
              <a:defRPr sz="29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2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0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984" y="2207584"/>
            <a:ext cx="9364432" cy="3639144"/>
          </a:xfrm>
          <a:solidFill>
            <a:schemeClr val="bg2"/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0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95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2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2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1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0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2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1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2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2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3A7-C67D-DC47-90C6-C913777E5C8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300" b="0" i="0" kern="1200">
          <a:solidFill>
            <a:schemeClr val="tx1"/>
          </a:solidFill>
          <a:latin typeface="Gill Sans Light"/>
          <a:ea typeface="+mj-ea"/>
          <a:cs typeface="Gill Sans Light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/>
        <a:buChar char="•"/>
        <a:defRPr sz="3400" b="0" i="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900" b="0" i="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400" b="0" i="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200" b="0" i="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200" b="0" i="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hef/cookstyl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hef/cooksty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hef/cookstyl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hef/cooksty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-cookbooks/windows/blob/master/appveyor.yml" TargetMode="External"/><Relationship Id="rId4" Type="http://schemas.openxmlformats.org/officeDocument/2006/relationships/hyperlink" Target="https://github.com/chef-cookbooks/windows/blob/master/Rake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-cookbooks/windows/blob/master/.travis.y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chef-cookbooks/activemq" TargetMode="External"/><Relationship Id="rId4" Type="http://schemas.openxmlformats.org/officeDocument/2006/relationships/hyperlink" Target="https://github.com/chef-cookbooks/activemq/blob/master/.kitchen.docker.yml" TargetMode="External"/><Relationship Id="rId5" Type="http://schemas.openxmlformats.org/officeDocument/2006/relationships/hyperlink" Target="https://github.com/someara/kitchen-dokke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-cookbooks/activemq/blob/master/.travis.y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ggs.chef.io" TargetMode="External"/><Relationship Id="rId4" Type="http://schemas.openxmlformats.org/officeDocument/2006/relationships/hyperlink" Target="http://hugops.chef.io" TargetMode="External"/><Relationship Id="rId5" Type="http://schemas.openxmlformats.org/officeDocument/2006/relationships/hyperlink" Target="mailto:nharvey@chef.io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i.chef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Cookbook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Nathen Harvey | @nathenharvey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kitchen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12618720" cy="26151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mtClean="0"/>
              <a:t>0.10.0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Instance             Driver   Provisioner  Verifier  Transport  Last Action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default-ubuntu-1404  Vagrant  ChefZero     Busser    Ssh        &lt;Not Created&gt;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default-centos-71    Vagrant  ChefZero     Busser    Ssh        &lt;Not Created&gt;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4805890"/>
            <a:ext cx="12618720" cy="26064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mtClean="0"/>
              <a:t>0.19.6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Instance             Driver   Provisioner  Verifier  Transport  Last Action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default-ubuntu-1604  Vagrant  ChefZero     Inspec    Ssh        &lt;Not Created&gt;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default-centos-72    Vagrant  ChefZero     Inspec    Ssh        &lt;Not Created&gt;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227533" y="3203927"/>
            <a:ext cx="2149375" cy="1015880"/>
          </a:xfrm>
          <a:prstGeom prst="fram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227533" y="5798344"/>
            <a:ext cx="2149375" cy="1015880"/>
          </a:xfrm>
          <a:prstGeom prst="fram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5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kitchen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12618720" cy="26151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mtClean="0"/>
              <a:t>0.10.0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Instance             Driver   Provisioner  Verifier  Transport  Last Action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default-ubuntu-1404  Vagrant  ChefZero     Busser    Ssh        &lt;Not Created&gt;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default-centos-71    Vagrant  ChefZero     Busser    Ssh        &lt;Not Created&gt;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4805890"/>
            <a:ext cx="12618720" cy="26064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mtClean="0"/>
              <a:t>0.19.6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Instance             Driver   Provisioner  Verifier  Transport  Last Action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default-ubuntu-1604  Vagrant  ChefZero     Inspec    Ssh        &lt;Not Created&gt;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default-centos-72    Vagrant  ChefZero     Inspec    Ssh        &lt;Not Created&gt;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227533" y="3203927"/>
            <a:ext cx="2149375" cy="1015880"/>
          </a:xfrm>
          <a:prstGeom prst="fram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227533" y="5798344"/>
            <a:ext cx="2149375" cy="1015880"/>
          </a:xfrm>
          <a:prstGeom prst="fram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620509" y="5255221"/>
            <a:ext cx="1973517" cy="1797325"/>
          </a:xfrm>
          <a:prstGeom prst="fram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620509" y="2594416"/>
            <a:ext cx="1973517" cy="1797325"/>
          </a:xfrm>
          <a:prstGeom prst="fram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Your New Cookbook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cookstyle</a:t>
            </a:r>
          </a:p>
          <a:p>
            <a:pPr lvl="1"/>
            <a:r>
              <a:rPr lang="en-US" smtClean="0">
                <a:hlinkClick r:id="rId3"/>
              </a:rPr>
              <a:t>https://github.com/chef/cookstyle</a:t>
            </a:r>
            <a:endParaRPr lang="en-US" smtClean="0"/>
          </a:p>
          <a:p>
            <a:pPr lvl="1"/>
            <a:r>
              <a:rPr lang="en-US" smtClean="0"/>
              <a:t>Version pinned rubocop and reasonable defaults for Chef Cookbooks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1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Your New Cookbook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cookstyle</a:t>
            </a:r>
          </a:p>
          <a:p>
            <a:pPr lvl="1"/>
            <a:r>
              <a:rPr lang="en-US" smtClean="0">
                <a:hlinkClick r:id="rId3"/>
              </a:rPr>
              <a:t>https://github.com/chef/cookstyle</a:t>
            </a:r>
            <a:endParaRPr lang="en-US" smtClean="0"/>
          </a:p>
          <a:p>
            <a:pPr lvl="1"/>
            <a:r>
              <a:rPr lang="en-US" smtClean="0"/>
              <a:t>Version pinned rubocop and reasonable defaults for Chef Cookbooks</a:t>
            </a:r>
          </a:p>
          <a:p>
            <a:r>
              <a:rPr lang="en-US" smtClean="0"/>
              <a:t>Foodcritic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Your New Cookbook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cookstyle</a:t>
            </a:r>
          </a:p>
          <a:p>
            <a:pPr lvl="1"/>
            <a:r>
              <a:rPr lang="en-US" smtClean="0">
                <a:hlinkClick r:id="rId3"/>
              </a:rPr>
              <a:t>https://github.com/chef/cookstyle</a:t>
            </a:r>
            <a:endParaRPr lang="en-US" smtClean="0"/>
          </a:p>
          <a:p>
            <a:pPr lvl="1"/>
            <a:r>
              <a:rPr lang="en-US" smtClean="0"/>
              <a:t>Version pinned rubocop and reasonable defaults for Chef Cookbooks</a:t>
            </a:r>
          </a:p>
          <a:p>
            <a:r>
              <a:rPr lang="en-US" smtClean="0"/>
              <a:t>Foodcritic</a:t>
            </a:r>
          </a:p>
          <a:p>
            <a:r>
              <a:rPr lang="en-US" smtClean="0"/>
              <a:t>Chefspec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2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Your New Cookbook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cookstyle</a:t>
            </a:r>
          </a:p>
          <a:p>
            <a:pPr lvl="1"/>
            <a:r>
              <a:rPr lang="en-US" smtClean="0">
                <a:hlinkClick r:id="rId3"/>
              </a:rPr>
              <a:t>https://github.com/chef/cookstyle</a:t>
            </a:r>
            <a:endParaRPr lang="en-US" smtClean="0"/>
          </a:p>
          <a:p>
            <a:pPr lvl="1"/>
            <a:r>
              <a:rPr lang="en-US" smtClean="0"/>
              <a:t>Version pinned rubocop and reasonable defaults for Chef Cookbooks</a:t>
            </a:r>
          </a:p>
          <a:p>
            <a:r>
              <a:rPr lang="en-US" smtClean="0"/>
              <a:t>Foodcritic</a:t>
            </a:r>
          </a:p>
          <a:p>
            <a:r>
              <a:rPr lang="en-US" smtClean="0"/>
              <a:t>Chefspec</a:t>
            </a:r>
          </a:p>
          <a:p>
            <a:r>
              <a:rPr lang="en-US" smtClean="0"/>
              <a:t>Test Kitchen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2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Delivery Prototype for Local Phases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delivery local syntax</a:t>
            </a:r>
          </a:p>
          <a:p>
            <a:r>
              <a:rPr lang="en-US" smtClean="0"/>
              <a:t>delivery local lint</a:t>
            </a:r>
          </a:p>
          <a:p>
            <a:r>
              <a:rPr lang="en-US" smtClean="0"/>
              <a:t>delivery local unit</a:t>
            </a:r>
          </a:p>
          <a:p>
            <a:r>
              <a:rPr lang="en-US" smtClean="0"/>
              <a:t>delivery local provision</a:t>
            </a:r>
          </a:p>
          <a:p>
            <a:r>
              <a:rPr lang="en-US" smtClean="0"/>
              <a:t>delivery local deploy</a:t>
            </a:r>
          </a:p>
          <a:p>
            <a:r>
              <a:rPr lang="en-US" smtClean="0"/>
              <a:t>delivery local smoke</a:t>
            </a:r>
          </a:p>
          <a:p>
            <a:r>
              <a:rPr lang="en-US" smtClean="0"/>
              <a:t>delivery local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4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Chef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apt_update</a:t>
            </a:r>
          </a:p>
          <a:p>
            <a:r>
              <a:rPr lang="en-US" smtClean="0"/>
              <a:t>apt_repository</a:t>
            </a:r>
          </a:p>
          <a:p>
            <a:r>
              <a:rPr lang="en-US" smtClean="0"/>
              <a:t>yum_repository</a:t>
            </a:r>
          </a:p>
          <a:p>
            <a:r>
              <a:rPr lang="en-US" smtClean="0"/>
              <a:t>systemd_unit</a:t>
            </a:r>
          </a:p>
          <a:p>
            <a:r>
              <a:rPr lang="en-US" smtClean="0"/>
              <a:t>chocolatey_package</a:t>
            </a:r>
          </a:p>
          <a:p>
            <a:r>
              <a:rPr lang="en-US" smtClean="0"/>
              <a:t>cab_package</a:t>
            </a:r>
          </a:p>
          <a:p>
            <a:r>
              <a:rPr lang="en-US" smtClean="0"/>
              <a:t>launchd</a:t>
            </a:r>
          </a:p>
          <a:p>
            <a:r>
              <a:rPr lang="en-US" smtClean="0"/>
              <a:t>osx_profile</a:t>
            </a:r>
          </a:p>
          <a:p>
            <a:r>
              <a:rPr lang="en-US" smtClean="0"/>
              <a:t>ksh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8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Ohai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shard</a:t>
            </a:r>
          </a:p>
          <a:p>
            <a:r>
              <a:rPr lang="en-US" smtClean="0"/>
              <a:t>machineid</a:t>
            </a:r>
          </a:p>
          <a:p>
            <a:r>
              <a:rPr lang="en-US" smtClean="0"/>
              <a:t>hostnamectl</a:t>
            </a:r>
          </a:p>
          <a:p>
            <a:r>
              <a:rPr lang="en-US" smtClean="0"/>
              <a:t>shells</a:t>
            </a:r>
          </a:p>
          <a:p>
            <a:r>
              <a:rPr lang="en-US" smtClean="0"/>
              <a:t>hardware</a:t>
            </a:r>
          </a:p>
          <a:p>
            <a:r>
              <a:rPr lang="en-US" smtClean="0"/>
              <a:t>time</a:t>
            </a:r>
          </a:p>
          <a:p>
            <a:r>
              <a:rPr lang="en-US" smtClean="0"/>
              <a:t>fips</a:t>
            </a:r>
          </a:p>
          <a:p>
            <a:r>
              <a:rPr lang="en-US" smtClean="0"/>
              <a:t>scala</a:t>
            </a:r>
          </a:p>
          <a:p>
            <a:r>
              <a:rPr lang="en-US" smtClean="0"/>
              <a:t>sessions</a:t>
            </a:r>
          </a:p>
          <a:p>
            <a:r>
              <a:rPr lang="en-US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You_ve_been_upgraded_-_nathen_harvey_gmail_com_-_Gmail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430" b="-424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432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Cookbooks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knife</a:t>
            </a:r>
          </a:p>
          <a:p>
            <a:r>
              <a:rPr lang="en-US" smtClean="0"/>
              <a:t>berkshelf</a:t>
            </a:r>
          </a:p>
          <a:p>
            <a:r>
              <a:rPr lang="en-US" smtClean="0"/>
              <a:t>chef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1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4590602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Custom resources</a:t>
            </a:r>
            <a:r>
              <a:rPr lang="en-US" smtClean="0"/>
              <a:t> are reusable Chef resources you define within your cookbooks that make it easy to automate repetitive tasks within your organization’s cookbooks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7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4590602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Custom resources</a:t>
            </a:r>
            <a:r>
              <a:rPr lang="en-US" smtClean="0"/>
              <a:t> build on the foundations of Lightweight Resource Providers (LWRPs) with powerful new functionality and a simpler DSL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Introduced in Chef 12.5</a:t>
            </a:r>
          </a:p>
          <a:p>
            <a:r>
              <a:rPr lang="en-US" smtClean="0"/>
              <a:t>Compatible with Chef 12.1+ using the compat_resource cookbook</a:t>
            </a:r>
          </a:p>
          <a:p>
            <a:r>
              <a:rPr lang="en-US" smtClean="0"/>
              <a:t>Built on years of experience with LWRPs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 over LWRPs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Everything in a single file</a:t>
            </a:r>
          </a:p>
          <a:p>
            <a:r>
              <a:rPr lang="en-US" smtClean="0"/>
              <a:t>Greatly simplified DSL</a:t>
            </a:r>
          </a:p>
          <a:p>
            <a:r>
              <a:rPr lang="en-US" smtClean="0"/>
              <a:t>New DSL for supporting multiple platforms / platform versions</a:t>
            </a:r>
          </a:p>
          <a:p>
            <a:r>
              <a:rPr lang="en-US" smtClean="0"/>
              <a:t>“Just works” out-of-the-box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05840" y="438150"/>
            <a:ext cx="6217920" cy="697420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smtClean="0">
                <a:latin typeface="Consolas"/>
                <a:cs typeface="Consolas"/>
              </a:rPr>
              <a:t>resources/myapp.rb file: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actions :create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default_action :create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attribute :name, kind_of: String, name_attribute: true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attribute :app_name, kind_of: String, default: 'default_app'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smtClean="0">
                <a:latin typeface="Consolas"/>
                <a:cs typeface="Consolas"/>
              </a:rPr>
              <a:t>providers/myapp.rb file:</a:t>
            </a: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use_inline_resources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def whyrun_supported?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true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action :create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template '/some/web/app/config'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owner 'root'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group 'root'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variables(app_name: new_resource.app_name)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notifies :restart, 'service[apache2]'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service 'apache2'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action :nothing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end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05840" y="438150"/>
            <a:ext cx="6217920" cy="697420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smtClean="0">
                <a:latin typeface="Consolas"/>
                <a:cs typeface="Consolas"/>
              </a:rPr>
              <a:t>resources/myapp.rb file: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actions :create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default_action :create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attribute :name, kind_of: String, name_attribute: true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attribute :app_name, kind_of: String, default: 'default_app'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smtClean="0">
                <a:latin typeface="Consolas"/>
                <a:cs typeface="Consolas"/>
              </a:rPr>
              <a:t>providers/myapp.rb file:</a:t>
            </a: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use_inline_resources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def whyrun_supported?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true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action :create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template '/some/web/app/config'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owner 'root'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group 'root'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variables(app_name: new_resource.app_name)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notifies :restart, 'service[apache2]'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service 'apache2'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action :nothing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end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19979" y="3823421"/>
            <a:ext cx="2203781" cy="582758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05840" y="438150"/>
            <a:ext cx="6217920" cy="697420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smtClean="0">
                <a:latin typeface="Consolas"/>
                <a:cs typeface="Consolas"/>
              </a:rPr>
              <a:t>resources/myapp.rb file: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actions :create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default_action :create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attribute :name, kind_of: String, name_attribute: true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attribute :app_name, kind_of: String, default: 'default_app'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smtClean="0">
                <a:latin typeface="Consolas"/>
                <a:cs typeface="Consolas"/>
              </a:rPr>
              <a:t>providers/myapp.rb file:</a:t>
            </a: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use_inline_resources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def whyrun_supported?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true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action :create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template '/some/web/app/config'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owner 'root'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group 'root'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variables(app_name: new_resource.app_name)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notifies :restart, 'service[apache2]'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service 'apache2' do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action :nothing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end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06640" y="1503997"/>
            <a:ext cx="6217920" cy="5221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smtClean="0">
                <a:latin typeface="Consolas"/>
                <a:cs typeface="Consolas"/>
              </a:rPr>
              <a:t>resources/myapp.rb file:</a:t>
            </a:r>
          </a:p>
          <a:p>
            <a:pPr marL="0" indent="0">
              <a:buNone/>
            </a:pPr>
            <a:endParaRPr lang="en-US" sz="17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property :name, String, name_attribute: true</a:t>
            </a: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property :app_name, String, default: default_app'</a:t>
            </a:r>
          </a:p>
          <a:p>
            <a:pPr marL="0" indent="0">
              <a:buNone/>
            </a:pPr>
            <a:endParaRPr lang="en-US" sz="17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action :create do</a:t>
            </a: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  template '/some/web/app/config' do</a:t>
            </a: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    owner 'root'</a:t>
            </a: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    group 'root'</a:t>
            </a: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    variables(app_name: new_resource.app_name)</a:t>
            </a: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    notifies :restart, 'service[apache2]'</a:t>
            </a: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r>
              <a:rPr lang="en-US" sz="1700" smtClean="0"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19979" y="3823421"/>
            <a:ext cx="2203781" cy="582758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Chef Solo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4590602"/>
          </a:xfrm>
        </p:spPr>
        <p:txBody>
          <a:bodyPr>
            <a:normAutofit/>
          </a:bodyPr>
          <a:lstStyle/>
          <a:p>
            <a:r>
              <a:rPr lang="en-US" b="1" smtClean="0"/>
              <a:t>Chef Solo</a:t>
            </a:r>
            <a:r>
              <a:rPr lang="en-US" smtClean="0"/>
              <a:t> now uses the same technology as </a:t>
            </a:r>
            <a:r>
              <a:rPr lang="en-US" b="1" smtClean="0"/>
              <a:t>Chef Client Local Mode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47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knife cookbook create my_cookbook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CHANGELOG.md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README.md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attributes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definitions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files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└── default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libraries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metadata.rb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providers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recipes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└── default.rb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resources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└── templates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└── default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10 directories, 4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1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Editing and Deleting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4590602"/>
          </a:xfrm>
        </p:spPr>
        <p:txBody>
          <a:bodyPr>
            <a:normAutofit/>
          </a:bodyPr>
          <a:lstStyle/>
          <a:p>
            <a:r>
              <a:rPr lang="en-US" b="1" smtClean="0"/>
              <a:t>Chef Rewind </a:t>
            </a:r>
            <a:r>
              <a:rPr lang="en-US" smtClean="0"/>
              <a:t>extension is no longer required - Chef 12.10 and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5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chef_gem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'chef-rewind'</a:t>
            </a:r>
          </a:p>
          <a:p>
            <a:pPr marL="0" indent="0">
              <a:buNone/>
            </a:pPr>
            <a:endParaRPr lang="en-US" sz="36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rgbClr val="204A87"/>
                </a:solidFill>
                <a:latin typeface="Consolas"/>
                <a:cs typeface="Consolas"/>
              </a:rPr>
              <a:t>require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'chef/rewind'</a:t>
            </a:r>
          </a:p>
          <a:p>
            <a:pPr marL="0" indent="0">
              <a:buNone/>
            </a:pPr>
            <a:endParaRPr lang="en-US" sz="36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unwind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'user[postgres]'</a:t>
            </a:r>
            <a:endParaRPr lang="en-US" sz="3600" dirty="0">
              <a:solidFill>
                <a:srgbClr val="4E9A06"/>
              </a:solidFill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chef_gem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'chef-rewind'</a:t>
            </a:r>
          </a:p>
          <a:p>
            <a:pPr marL="0" indent="0">
              <a:buNone/>
            </a:pPr>
            <a:endParaRPr lang="en-US" sz="36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rgbClr val="204A87"/>
                </a:solidFill>
                <a:latin typeface="Consolas"/>
                <a:cs typeface="Consolas"/>
              </a:rPr>
              <a:t>require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'chef/rewind'</a:t>
            </a:r>
          </a:p>
          <a:p>
            <a:pPr marL="0" indent="0">
              <a:buNone/>
            </a:pPr>
            <a:endParaRPr lang="en-US" sz="36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unwind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'user[postgres]'</a:t>
            </a:r>
            <a:endParaRPr lang="en-US" sz="3600" dirty="0">
              <a:solidFill>
                <a:srgbClr val="4E9A06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smtClean="0">
                <a:solidFill>
                  <a:srgbClr val="000000"/>
                </a:solidFill>
                <a:latin typeface="Consolas"/>
                <a:cs typeface="Consolas"/>
              </a:rPr>
              <a:t>delete_resource</a:t>
            </a:r>
            <a:r>
              <a:rPr lang="en-US" sz="3800" b="1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3800" b="1" smtClean="0">
                <a:solidFill>
                  <a:srgbClr val="4E9A06"/>
                </a:solidFill>
                <a:latin typeface="Consolas"/>
                <a:cs typeface="Consolas"/>
              </a:rPr>
              <a:t>:user</a:t>
            </a:r>
            <a:r>
              <a:rPr lang="en-US" sz="3800" b="1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3800" b="1" smtClean="0">
                <a:solidFill>
                  <a:srgbClr val="4E9A06"/>
                </a:solidFill>
                <a:latin typeface="Consolas"/>
                <a:cs typeface="Consolas"/>
              </a:rPr>
              <a:t>'postgres'</a:t>
            </a:r>
            <a:r>
              <a:rPr lang="en-US" sz="3800" b="1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en-US" sz="3800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974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  <a:latin typeface="Consolas"/>
                <a:cs typeface="Consolas"/>
              </a:rPr>
              <a:t>chef_gem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'chef-rewind'</a:t>
            </a:r>
          </a:p>
          <a:p>
            <a:pPr marL="0" indent="0">
              <a:buNone/>
            </a:pPr>
            <a:endParaRPr lang="en-US" sz="2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204A87"/>
                </a:solidFill>
                <a:latin typeface="Consolas"/>
                <a:cs typeface="Consolas"/>
              </a:rPr>
              <a:t>require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'chef/rewind'</a:t>
            </a:r>
          </a:p>
          <a:p>
            <a:pPr marL="0" indent="0">
              <a:buNone/>
            </a:pPr>
            <a:endParaRPr lang="en-US" sz="2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  <a:latin typeface="Consolas"/>
                <a:cs typeface="Consolas"/>
              </a:rPr>
              <a:t>rewind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'user[postgres]' </a:t>
            </a:r>
            <a:r>
              <a:rPr lang="en-US" sz="2400" b="1" smtClean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pPr marL="0" indent="0">
              <a:buNone/>
            </a:pPr>
            <a:r>
              <a:rPr lang="en-US" sz="2400" smtClean="0">
                <a:latin typeface="Consolas"/>
                <a:cs typeface="Consolas"/>
              </a:rPr>
              <a:t>  </a:t>
            </a:r>
            <a:r>
              <a:rPr lang="en-US" sz="2400" smtClean="0">
                <a:solidFill>
                  <a:srgbClr val="000000"/>
                </a:solidFill>
                <a:latin typeface="Consolas"/>
                <a:cs typeface="Consolas"/>
              </a:rPr>
              <a:t>home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'/var/lib/postgres'</a:t>
            </a:r>
          </a:p>
          <a:p>
            <a:pPr marL="0" indent="0">
              <a:buNone/>
            </a:pPr>
            <a:r>
              <a:rPr lang="en-US" sz="24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  <a:endParaRPr lang="en-US" sz="2400" b="1" dirty="0">
              <a:solidFill>
                <a:srgbClr val="204A87"/>
              </a:solidFill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6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  <a:latin typeface="Consolas"/>
                <a:cs typeface="Consolas"/>
              </a:rPr>
              <a:t>chef_gem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'chef-rewind'</a:t>
            </a:r>
          </a:p>
          <a:p>
            <a:pPr marL="0" indent="0">
              <a:buNone/>
            </a:pPr>
            <a:endParaRPr lang="en-US" sz="2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204A87"/>
                </a:solidFill>
                <a:latin typeface="Consolas"/>
                <a:cs typeface="Consolas"/>
              </a:rPr>
              <a:t>require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'chef/rewind'</a:t>
            </a:r>
          </a:p>
          <a:p>
            <a:pPr marL="0" indent="0">
              <a:buNone/>
            </a:pPr>
            <a:endParaRPr lang="en-US" sz="2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  <a:latin typeface="Consolas"/>
                <a:cs typeface="Consolas"/>
              </a:rPr>
              <a:t>rewind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'user[postgres]' </a:t>
            </a:r>
            <a:r>
              <a:rPr lang="en-US" sz="2400" b="1" smtClean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pPr marL="0" indent="0">
              <a:buNone/>
            </a:pPr>
            <a:r>
              <a:rPr lang="en-US" sz="2400" smtClean="0">
                <a:latin typeface="Consolas"/>
                <a:cs typeface="Consolas"/>
              </a:rPr>
              <a:t>  </a:t>
            </a:r>
            <a:r>
              <a:rPr lang="en-US" sz="2400" smtClean="0">
                <a:solidFill>
                  <a:srgbClr val="000000"/>
                </a:solidFill>
                <a:latin typeface="Consolas"/>
                <a:cs typeface="Consolas"/>
              </a:rPr>
              <a:t>home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'/var/lib/postgres'</a:t>
            </a:r>
          </a:p>
          <a:p>
            <a:pPr marL="0" indent="0">
              <a:buNone/>
            </a:pPr>
            <a:r>
              <a:rPr lang="en-US" sz="24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  <a:endParaRPr lang="en-US" sz="2400" b="1" dirty="0">
              <a:solidFill>
                <a:srgbClr val="204A87"/>
              </a:solidFill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  <a:latin typeface="Consolas"/>
                <a:cs typeface="Consolas"/>
              </a:rPr>
              <a:t>edit_resource!</a:t>
            </a:r>
            <a:r>
              <a:rPr lang="en-US" sz="2400" b="1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400" b="1" smtClean="0">
                <a:solidFill>
                  <a:srgbClr val="4E9A06"/>
                </a:solidFill>
                <a:latin typeface="Consolas"/>
                <a:cs typeface="Consolas"/>
              </a:rPr>
              <a:t>:user</a:t>
            </a:r>
            <a:r>
              <a:rPr lang="en-US" sz="2400" b="1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2400" b="1" smtClean="0">
                <a:solidFill>
                  <a:srgbClr val="4E9A06"/>
                </a:solidFill>
                <a:latin typeface="Consolas"/>
                <a:cs typeface="Consolas"/>
              </a:rPr>
              <a:t>'postgres'</a:t>
            </a:r>
            <a:r>
              <a:rPr lang="en-US" sz="2400" b="1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2400" b="1" smtClean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pPr marL="0" indent="0">
              <a:buNone/>
            </a:pPr>
            <a:r>
              <a:rPr lang="en-US" sz="2400" smtClean="0">
                <a:latin typeface="Consolas"/>
                <a:cs typeface="Consolas"/>
              </a:rPr>
              <a:t>  </a:t>
            </a:r>
            <a:r>
              <a:rPr lang="en-US" sz="2400" smtClean="0">
                <a:solidFill>
                  <a:srgbClr val="000000"/>
                </a:solidFill>
                <a:latin typeface="Consolas"/>
                <a:cs typeface="Consolas"/>
              </a:rPr>
              <a:t>home </a:t>
            </a:r>
            <a:r>
              <a:rPr lang="en-US" sz="2400" smtClean="0">
                <a:solidFill>
                  <a:srgbClr val="4E9A06"/>
                </a:solidFill>
                <a:latin typeface="Consolas"/>
                <a:cs typeface="Consolas"/>
              </a:rPr>
              <a:t>'/var/lib/postgres'</a:t>
            </a:r>
          </a:p>
          <a:p>
            <a:pPr marL="0" indent="0">
              <a:buNone/>
            </a:pPr>
            <a:r>
              <a:rPr lang="en-US" sz="24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8373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2043992972_1e7fceab3f_o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04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Apt &amp; Yum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metadata.rb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3600" smtClean="0">
                <a:solidFill>
                  <a:srgbClr val="204A87"/>
                </a:solidFill>
                <a:latin typeface="Consolas"/>
                <a:cs typeface="Consolas"/>
              </a:rPr>
              <a:t>name                  </a:t>
            </a:r>
            <a:r>
              <a:rPr lang="mr-IN" sz="3600" smtClean="0">
                <a:solidFill>
                  <a:srgbClr val="4E9A06"/>
                </a:solidFill>
                <a:latin typeface="Consolas"/>
                <a:cs typeface="Consolas"/>
              </a:rPr>
              <a:t>'my_cookbook'</a:t>
            </a:r>
          </a:p>
          <a:p>
            <a:pPr marL="0" indent="0">
              <a:buNone/>
            </a:pPr>
            <a:r>
              <a:rPr lang="mr-IN" sz="3600" smtClean="0">
                <a:solidFill>
                  <a:srgbClr val="000000"/>
                </a:solidFill>
                <a:latin typeface="Consolas"/>
                <a:cs typeface="Consolas"/>
              </a:rPr>
              <a:t>maintainer            </a:t>
            </a:r>
            <a:r>
              <a:rPr lang="mr-IN" sz="3600" smtClean="0">
                <a:solidFill>
                  <a:srgbClr val="4E9A06"/>
                </a:solidFill>
                <a:latin typeface="Consolas"/>
                <a:cs typeface="Consolas"/>
              </a:rPr>
              <a:t>'Me'</a:t>
            </a: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maintainer_email     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'me@gmail.com'</a:t>
            </a:r>
          </a:p>
          <a:p>
            <a:pPr marL="0" indent="0">
              <a:buNone/>
            </a:pPr>
            <a:r>
              <a:rPr lang="mr-IN" sz="3600" smtClean="0">
                <a:solidFill>
                  <a:srgbClr val="000000"/>
                </a:solidFill>
                <a:latin typeface="Consolas"/>
                <a:cs typeface="Consolas"/>
              </a:rPr>
              <a:t>license               </a:t>
            </a:r>
            <a:r>
              <a:rPr lang="mr-IN" sz="3600" smtClean="0">
                <a:solidFill>
                  <a:srgbClr val="4E9A06"/>
                </a:solidFill>
                <a:latin typeface="Consolas"/>
                <a:cs typeface="Consolas"/>
              </a:rPr>
              <a:t>'Apache 2.0'</a:t>
            </a:r>
          </a:p>
          <a:p>
            <a:pPr marL="0" indent="0">
              <a:buNone/>
            </a:pPr>
            <a:r>
              <a:rPr lang="mr-IN" sz="3600" smtClean="0">
                <a:solidFill>
                  <a:srgbClr val="000000"/>
                </a:solidFill>
                <a:latin typeface="Consolas"/>
                <a:cs typeface="Consolas"/>
              </a:rPr>
              <a:t>version               </a:t>
            </a:r>
            <a:r>
              <a:rPr lang="mr-IN" sz="3600" smtClean="0">
                <a:solidFill>
                  <a:srgbClr val="4E9A06"/>
                </a:solidFill>
                <a:latin typeface="Consolas"/>
                <a:cs typeface="Consolas"/>
              </a:rPr>
              <a:t>'1.0.0'</a:t>
            </a:r>
          </a:p>
          <a:p>
            <a:pPr marL="0" indent="0">
              <a:buNone/>
            </a:pPr>
            <a:endParaRPr lang="mr-IN" sz="36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depends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'apt'</a:t>
            </a: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depends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'yum'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797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the Debian / Ubuntu Package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include_recipe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'apt::default'</a:t>
            </a:r>
          </a:p>
          <a:p>
            <a:pPr marL="0" indent="0">
              <a:buNone/>
            </a:pPr>
            <a:endParaRPr lang="en-US" sz="3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45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berks cookbook my_cookbook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.gitignore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.kitchen.yml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Berksfile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CHANGELOG.md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Gemfile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LICENSE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README.md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Thorfile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Vagrantfile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attributes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chefignore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files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└── default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libraries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metadata.rb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providers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recipes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└── default.rb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resources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templates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└── default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└── test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└── integration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    └── default</a:t>
            </a:r>
          </a:p>
          <a:p>
            <a:pPr marL="0" indent="0">
              <a:buNone/>
            </a:pPr>
            <a:endParaRPr lang="en-US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12 directories, 12 files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196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metadata.rb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3600" smtClean="0">
                <a:solidFill>
                  <a:srgbClr val="204A87"/>
                </a:solidFill>
                <a:latin typeface="Consolas"/>
                <a:cs typeface="Consolas"/>
              </a:rPr>
              <a:t>name                  </a:t>
            </a:r>
            <a:r>
              <a:rPr lang="mr-IN" sz="3600" smtClean="0">
                <a:solidFill>
                  <a:srgbClr val="4E9A06"/>
                </a:solidFill>
                <a:latin typeface="Consolas"/>
                <a:cs typeface="Consolas"/>
              </a:rPr>
              <a:t>'my_cookbook'</a:t>
            </a:r>
          </a:p>
          <a:p>
            <a:pPr marL="0" indent="0">
              <a:buNone/>
            </a:pPr>
            <a:r>
              <a:rPr lang="mr-IN" sz="3600" smtClean="0">
                <a:solidFill>
                  <a:srgbClr val="000000"/>
                </a:solidFill>
                <a:latin typeface="Consolas"/>
                <a:cs typeface="Consolas"/>
              </a:rPr>
              <a:t>maintainer            </a:t>
            </a:r>
            <a:r>
              <a:rPr lang="mr-IN" sz="3600" smtClean="0">
                <a:solidFill>
                  <a:srgbClr val="4E9A06"/>
                </a:solidFill>
                <a:latin typeface="Consolas"/>
                <a:cs typeface="Consolas"/>
              </a:rPr>
              <a:t>'Me'</a:t>
            </a: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maintainer_email     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'me@gmail.com'</a:t>
            </a:r>
          </a:p>
          <a:p>
            <a:pPr marL="0" indent="0">
              <a:buNone/>
            </a:pPr>
            <a:r>
              <a:rPr lang="mr-IN" sz="3600" smtClean="0">
                <a:solidFill>
                  <a:srgbClr val="000000"/>
                </a:solidFill>
                <a:latin typeface="Consolas"/>
                <a:cs typeface="Consolas"/>
              </a:rPr>
              <a:t>license               </a:t>
            </a:r>
            <a:r>
              <a:rPr lang="mr-IN" sz="3600" smtClean="0">
                <a:solidFill>
                  <a:srgbClr val="4E9A06"/>
                </a:solidFill>
                <a:latin typeface="Consolas"/>
                <a:cs typeface="Consolas"/>
              </a:rPr>
              <a:t>'Apache 2.0'</a:t>
            </a:r>
          </a:p>
          <a:p>
            <a:pPr marL="0" indent="0">
              <a:buNone/>
            </a:pPr>
            <a:r>
              <a:rPr lang="mr-IN" sz="3600" smtClean="0">
                <a:solidFill>
                  <a:srgbClr val="000000"/>
                </a:solidFill>
                <a:latin typeface="Consolas"/>
                <a:cs typeface="Consolas"/>
              </a:rPr>
              <a:t>version               </a:t>
            </a:r>
            <a:r>
              <a:rPr lang="mr-IN" sz="3600" smtClean="0">
                <a:solidFill>
                  <a:srgbClr val="4E9A06"/>
                </a:solidFill>
                <a:latin typeface="Consolas"/>
                <a:cs typeface="Consolas"/>
              </a:rPr>
              <a:t>'1.0.0'</a:t>
            </a:r>
          </a:p>
          <a:p>
            <a:pPr marL="0" indent="0">
              <a:buNone/>
            </a:pPr>
            <a:endParaRPr lang="mr-IN" sz="36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depends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'apt'</a:t>
            </a: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depends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'yum'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005840" y="6410349"/>
            <a:ext cx="3506165" cy="2988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05840" y="7025968"/>
            <a:ext cx="3506165" cy="2988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the Debian / Ubuntu Package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include_recipe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'apt::default'</a:t>
            </a:r>
          </a:p>
          <a:p>
            <a:pPr marL="0" indent="0">
              <a:buNone/>
            </a:pPr>
            <a:endParaRPr lang="en-US" sz="36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apt_update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'update please'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05840" y="2510346"/>
            <a:ext cx="7435494" cy="2988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1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apt_repository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'OurCo' </a:t>
            </a:r>
            <a:r>
              <a:rPr lang="en-US" sz="3600" b="1" smtClean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pPr marL="0" indent="0">
              <a:buNone/>
            </a:pPr>
            <a:r>
              <a:rPr lang="en-US" sz="3600" smtClean="0">
                <a:latin typeface="Consolas"/>
                <a:cs typeface="Consolas"/>
              </a:rPr>
              <a:t>  </a:t>
            </a: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uri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'http://artifacts.ourco.org/ubuntu/something'</a:t>
            </a:r>
          </a:p>
          <a:p>
            <a:pPr marL="0" indent="0">
              <a:buNone/>
            </a:pPr>
            <a:r>
              <a:rPr lang="en-US" sz="3600" smtClean="0">
                <a:latin typeface="Consolas"/>
                <a:cs typeface="Consolas"/>
              </a:rPr>
              <a:t>  </a:t>
            </a: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action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:true</a:t>
            </a:r>
          </a:p>
          <a:p>
            <a:pPr marL="0" indent="0">
              <a:buNone/>
            </a:pPr>
            <a:r>
              <a:rPr lang="en-US" sz="3600" smtClean="0">
                <a:latin typeface="Consolas"/>
                <a:cs typeface="Consolas"/>
              </a:rPr>
              <a:t>  </a:t>
            </a: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components </a:t>
            </a:r>
            <a:r>
              <a:rPr lang="en-US" sz="3600" b="1" smtClean="0">
                <a:solidFill>
                  <a:srgbClr val="CE5C00"/>
                </a:solidFill>
                <a:latin typeface="Consolas"/>
                <a:cs typeface="Consolas"/>
              </a:rPr>
              <a:t>[</a:t>
            </a:r>
            <a:r>
              <a:rPr lang="en-US" sz="3600" b="1" smtClean="0">
                <a:solidFill>
                  <a:srgbClr val="4E9A06"/>
                </a:solidFill>
                <a:latin typeface="Consolas"/>
                <a:cs typeface="Consolas"/>
              </a:rPr>
              <a:t>'main'</a:t>
            </a:r>
            <a:r>
              <a:rPr lang="en-US" sz="3600" b="1" smtClean="0">
                <a:solidFill>
                  <a:srgbClr val="CE5C00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36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z="36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yum_repository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'OurCo' </a:t>
            </a:r>
            <a:r>
              <a:rPr lang="en-US" sz="3600" b="1" smtClean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pPr marL="0" indent="0">
              <a:buNone/>
            </a:pPr>
            <a:r>
              <a:rPr lang="en-US" sz="3600" smtClean="0">
                <a:latin typeface="Consolas"/>
                <a:cs typeface="Consolas"/>
              </a:rPr>
              <a:t>  </a:t>
            </a: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description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'OurCo Yum repository'</a:t>
            </a:r>
          </a:p>
          <a:p>
            <a:pPr marL="0" indent="0">
              <a:buNone/>
            </a:pPr>
            <a:r>
              <a:rPr lang="en-US" sz="3600" smtClean="0">
                <a:latin typeface="Consolas"/>
                <a:cs typeface="Consolas"/>
              </a:rPr>
              <a:t>  </a:t>
            </a: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mirrorlist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'http://artifacts.ourco.org/mirrorlist?repo=oc-6&amp;arch=$basearch'</a:t>
            </a:r>
          </a:p>
          <a:p>
            <a:pPr marL="0" indent="0">
              <a:buNone/>
            </a:pPr>
            <a:r>
              <a:rPr lang="en-US" sz="3600" smtClean="0">
                <a:latin typeface="Consolas"/>
                <a:cs typeface="Consolas"/>
              </a:rPr>
              <a:t>  </a:t>
            </a: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gpgkey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'http://artifacts.ourco.org/pub/yum/RPM-GPG-KEY-OURCO-6'</a:t>
            </a:r>
          </a:p>
          <a:p>
            <a:pPr marL="0" indent="0">
              <a:buNone/>
            </a:pPr>
            <a:r>
              <a:rPr lang="en-US" sz="3600" smtClean="0">
                <a:latin typeface="Consolas"/>
                <a:cs typeface="Consolas"/>
              </a:rPr>
              <a:t>  </a:t>
            </a:r>
            <a:r>
              <a:rPr lang="en-US" sz="3600" smtClean="0">
                <a:solidFill>
                  <a:srgbClr val="000000"/>
                </a:solidFill>
                <a:latin typeface="Consolas"/>
                <a:cs typeface="Consolas"/>
              </a:rPr>
              <a:t>action </a:t>
            </a:r>
            <a:r>
              <a:rPr lang="en-US" sz="3600" smtClean="0">
                <a:solidFill>
                  <a:srgbClr val="4E9A06"/>
                </a:solidFill>
                <a:latin typeface="Consolas"/>
                <a:cs typeface="Consolas"/>
              </a:rPr>
              <a:t>:create</a:t>
            </a:r>
          </a:p>
          <a:p>
            <a:pPr marL="0" indent="0">
              <a:buNone/>
            </a:pPr>
            <a:r>
              <a:rPr lang="en-US" sz="36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  <a:endParaRPr lang="en-US" sz="3600" b="1" dirty="0">
              <a:solidFill>
                <a:srgbClr val="204A87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072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12618720" cy="522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smtClean="0"/>
              <a:t>Old Way</a:t>
            </a:r>
          </a:p>
          <a:p>
            <a:pPr marL="0" indent="0">
              <a:buNone/>
            </a:pPr>
            <a:r>
              <a:rPr lang="en-US" sz="4000" smtClean="0">
                <a:solidFill>
                  <a:srgbClr val="4E9A06"/>
                </a:solidFill>
                <a:latin typeface="Consolas"/>
                <a:cs typeface="Consolas"/>
              </a:rPr>
              <a:t>%w{ httpd jenkins tmux }</a:t>
            </a:r>
            <a:r>
              <a:rPr lang="en-US" sz="4000" b="1" smtClean="0">
                <a:solidFill>
                  <a:srgbClr val="CE5C00"/>
                </a:solidFill>
                <a:latin typeface="Consolas"/>
                <a:cs typeface="Consolas"/>
              </a:rPr>
              <a:t>.</a:t>
            </a:r>
            <a:r>
              <a:rPr lang="en-US" sz="4000" b="1" smtClean="0">
                <a:solidFill>
                  <a:srgbClr val="000000"/>
                </a:solidFill>
                <a:latin typeface="Consolas"/>
                <a:cs typeface="Consolas"/>
              </a:rPr>
              <a:t>each </a:t>
            </a:r>
            <a:r>
              <a:rPr lang="en-US" sz="4000" b="1" smtClean="0">
                <a:solidFill>
                  <a:srgbClr val="204A87"/>
                </a:solidFill>
                <a:latin typeface="Consolas"/>
                <a:cs typeface="Consolas"/>
              </a:rPr>
              <a:t>do </a:t>
            </a:r>
            <a:r>
              <a:rPr lang="en-US" sz="4000" b="1" smtClean="0">
                <a:solidFill>
                  <a:srgbClr val="CE5C00"/>
                </a:solidFill>
                <a:latin typeface="Consolas"/>
                <a:cs typeface="Consolas"/>
              </a:rPr>
              <a:t>|</a:t>
            </a:r>
            <a:r>
              <a:rPr lang="en-US" sz="4000" b="1" smtClean="0">
                <a:solidFill>
                  <a:srgbClr val="000000"/>
                </a:solidFill>
                <a:latin typeface="Consolas"/>
                <a:cs typeface="Consolas"/>
              </a:rPr>
              <a:t>pkg</a:t>
            </a:r>
            <a:r>
              <a:rPr lang="en-US" sz="4000" b="1" smtClean="0">
                <a:solidFill>
                  <a:srgbClr val="CE5C00"/>
                </a:solidFill>
                <a:latin typeface="Consolas"/>
                <a:cs typeface="Consolas"/>
              </a:rPr>
              <a:t>|</a:t>
            </a:r>
          </a:p>
          <a:p>
            <a:pPr marL="0" indent="0">
              <a:buNone/>
            </a:pPr>
            <a:r>
              <a:rPr lang="en-US" sz="4000" smtClean="0">
                <a:latin typeface="Consolas"/>
                <a:cs typeface="Consolas"/>
              </a:rPr>
              <a:t>  </a:t>
            </a:r>
            <a:r>
              <a:rPr lang="en-US" sz="4000" smtClean="0">
                <a:solidFill>
                  <a:srgbClr val="000000"/>
                </a:solidFill>
                <a:latin typeface="Consolas"/>
                <a:cs typeface="Consolas"/>
              </a:rPr>
              <a:t>package pkg</a:t>
            </a:r>
          </a:p>
          <a:p>
            <a:pPr marL="0" indent="0">
              <a:buNone/>
            </a:pPr>
            <a:r>
              <a:rPr lang="en-US" sz="40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181610"/>
            <a:ext cx="12618720" cy="523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smtClean="0"/>
              <a:t>New Way</a:t>
            </a:r>
            <a:endParaRPr lang="en-US" sz="400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4000" smtClean="0">
                <a:solidFill>
                  <a:srgbClr val="000000"/>
                </a:solidFill>
                <a:latin typeface="Consolas"/>
                <a:cs typeface="Consolas"/>
              </a:rPr>
              <a:t>package </a:t>
            </a:r>
            <a:r>
              <a:rPr lang="en-US" sz="4000" smtClean="0">
                <a:solidFill>
                  <a:srgbClr val="4E9A06"/>
                </a:solidFill>
                <a:latin typeface="Consolas"/>
                <a:cs typeface="Consolas"/>
              </a:rPr>
              <a:t>%w{ httpd jenkins tmux }</a:t>
            </a:r>
          </a:p>
          <a:p>
            <a:pPr marL="0" indent="0"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213794"/>
            <a:ext cx="12618720" cy="319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smtClean="0"/>
              <a:t>Old Way</a:t>
            </a:r>
          </a:p>
          <a:p>
            <a:pPr marL="0" indent="0">
              <a:buNone/>
            </a:pPr>
            <a:r>
              <a:rPr lang="en-US" sz="4000" smtClean="0">
                <a:solidFill>
                  <a:srgbClr val="4E9A06"/>
                </a:solidFill>
                <a:latin typeface="Consolas"/>
                <a:cs typeface="Consolas"/>
              </a:rPr>
              <a:t>%w{ httpd jenkins tmux }</a:t>
            </a:r>
            <a:r>
              <a:rPr lang="en-US" sz="4000" b="1" smtClean="0">
                <a:solidFill>
                  <a:srgbClr val="CE5C00"/>
                </a:solidFill>
                <a:latin typeface="Consolas"/>
                <a:cs typeface="Consolas"/>
              </a:rPr>
              <a:t>.</a:t>
            </a:r>
            <a:r>
              <a:rPr lang="en-US" sz="4000" b="1" smtClean="0">
                <a:solidFill>
                  <a:srgbClr val="000000"/>
                </a:solidFill>
                <a:latin typeface="Consolas"/>
                <a:cs typeface="Consolas"/>
              </a:rPr>
              <a:t>each </a:t>
            </a:r>
            <a:r>
              <a:rPr lang="en-US" sz="4000" b="1" smtClean="0">
                <a:solidFill>
                  <a:srgbClr val="204A87"/>
                </a:solidFill>
                <a:latin typeface="Consolas"/>
                <a:cs typeface="Consolas"/>
              </a:rPr>
              <a:t>do </a:t>
            </a:r>
            <a:r>
              <a:rPr lang="en-US" sz="4000" b="1" smtClean="0">
                <a:solidFill>
                  <a:srgbClr val="CE5C00"/>
                </a:solidFill>
                <a:latin typeface="Consolas"/>
                <a:cs typeface="Consolas"/>
              </a:rPr>
              <a:t>|</a:t>
            </a:r>
            <a:r>
              <a:rPr lang="en-US" sz="4000" b="1" smtClean="0">
                <a:solidFill>
                  <a:srgbClr val="000000"/>
                </a:solidFill>
                <a:latin typeface="Consolas"/>
                <a:cs typeface="Consolas"/>
              </a:rPr>
              <a:t>pkg</a:t>
            </a:r>
            <a:r>
              <a:rPr lang="en-US" sz="4000" b="1" smtClean="0">
                <a:solidFill>
                  <a:srgbClr val="CE5C00"/>
                </a:solidFill>
                <a:latin typeface="Consolas"/>
                <a:cs typeface="Consolas"/>
              </a:rPr>
              <a:t>|</a:t>
            </a:r>
          </a:p>
          <a:p>
            <a:pPr marL="0" indent="0">
              <a:buNone/>
            </a:pPr>
            <a:r>
              <a:rPr lang="en-US" sz="4000" smtClean="0">
                <a:latin typeface="Consolas"/>
                <a:cs typeface="Consolas"/>
              </a:rPr>
              <a:t>  </a:t>
            </a:r>
            <a:r>
              <a:rPr lang="en-US" sz="4000" smtClean="0">
                <a:solidFill>
                  <a:srgbClr val="000000"/>
                </a:solidFill>
                <a:latin typeface="Consolas"/>
                <a:cs typeface="Consolas"/>
              </a:rPr>
              <a:t>package pkg</a:t>
            </a:r>
          </a:p>
          <a:p>
            <a:pPr marL="0" indent="0">
              <a:buNone/>
            </a:pPr>
            <a:r>
              <a:rPr lang="en-US" sz="40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2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Cookbook Gem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Recipe</a:t>
            </a:r>
          </a:p>
          <a:p>
            <a:pPr marL="1097280" lvl="2" indent="0">
              <a:buNone/>
            </a:pPr>
            <a:r>
              <a:rPr lang="en-US" sz="3400" smtClean="0">
                <a:solidFill>
                  <a:srgbClr val="000000"/>
                </a:solidFill>
                <a:latin typeface="Consolas"/>
                <a:cs typeface="Consolas"/>
              </a:rPr>
              <a:t>chef_gem </a:t>
            </a:r>
            <a:r>
              <a:rPr lang="en-US" sz="3400" smtClean="0">
                <a:solidFill>
                  <a:srgbClr val="4E9A06"/>
                </a:solidFill>
                <a:latin typeface="Consolas"/>
                <a:cs typeface="Consolas"/>
              </a:rPr>
              <a:t>'docker' </a:t>
            </a:r>
            <a:r>
              <a:rPr lang="en-US" sz="3400" b="1" smtClean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pPr marL="1097280" lvl="2" indent="0">
              <a:buNone/>
            </a:pPr>
            <a:r>
              <a:rPr lang="en-US" sz="3400" smtClean="0">
                <a:latin typeface="Consolas"/>
                <a:cs typeface="Consolas"/>
              </a:rPr>
              <a:t>  </a:t>
            </a:r>
            <a:r>
              <a:rPr lang="en-US" sz="3400" smtClean="0">
                <a:solidFill>
                  <a:srgbClr val="000000"/>
                </a:solidFill>
                <a:latin typeface="Consolas"/>
                <a:cs typeface="Consolas"/>
              </a:rPr>
              <a:t>compile_time </a:t>
            </a:r>
            <a:r>
              <a:rPr lang="en-US" sz="3400" b="1" smtClean="0">
                <a:solidFill>
                  <a:srgbClr val="204A87"/>
                </a:solidFill>
                <a:latin typeface="Consolas"/>
                <a:cs typeface="Consolas"/>
              </a:rPr>
              <a:t>true</a:t>
            </a:r>
          </a:p>
          <a:p>
            <a:pPr marL="1097280" lvl="2" indent="0">
              <a:buNone/>
            </a:pPr>
            <a:r>
              <a:rPr lang="en-US" sz="34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pPr marL="1097280" lvl="2" indent="0">
              <a:buNone/>
            </a:pPr>
            <a:endParaRPr lang="en-US" smtClean="0">
              <a:latin typeface="Consolas"/>
              <a:cs typeface="Consolas"/>
            </a:endParaRPr>
          </a:p>
          <a:p>
            <a:r>
              <a:rPr lang="en-US" smtClean="0"/>
              <a:t>Library</a:t>
            </a:r>
          </a:p>
          <a:p>
            <a:pPr marL="1097280" lvl="2" indent="0">
              <a:buNone/>
            </a:pPr>
            <a:r>
              <a:rPr lang="en-US" sz="3400" b="1" smtClean="0">
                <a:solidFill>
                  <a:srgbClr val="204A87"/>
                </a:solidFill>
                <a:latin typeface="Consolas"/>
                <a:cs typeface="Consolas"/>
              </a:rPr>
              <a:t>begin</a:t>
            </a:r>
          </a:p>
          <a:p>
            <a:pPr marL="1097280" lvl="2" indent="0">
              <a:buNone/>
            </a:pPr>
            <a:r>
              <a:rPr lang="en-US" sz="3400" smtClean="0">
                <a:latin typeface="Consolas"/>
                <a:cs typeface="Consolas"/>
              </a:rPr>
              <a:t>  </a:t>
            </a:r>
            <a:r>
              <a:rPr lang="en-US" sz="3400" smtClean="0">
                <a:solidFill>
                  <a:srgbClr val="204A87"/>
                </a:solidFill>
                <a:latin typeface="Consolas"/>
                <a:cs typeface="Consolas"/>
              </a:rPr>
              <a:t>require </a:t>
            </a:r>
            <a:r>
              <a:rPr lang="en-US" sz="3400" smtClean="0">
                <a:solidFill>
                  <a:srgbClr val="4E9A06"/>
                </a:solidFill>
                <a:latin typeface="Consolas"/>
                <a:cs typeface="Consolas"/>
              </a:rPr>
              <a:t>'docker'</a:t>
            </a:r>
          </a:p>
          <a:p>
            <a:pPr marL="1097280" lvl="2" indent="0">
              <a:buNone/>
            </a:pPr>
            <a:r>
              <a:rPr lang="en-US" sz="3400" b="1" smtClean="0">
                <a:solidFill>
                  <a:srgbClr val="204A87"/>
                </a:solidFill>
                <a:latin typeface="Consolas"/>
                <a:cs typeface="Consolas"/>
              </a:rPr>
              <a:t>rescue </a:t>
            </a:r>
            <a:r>
              <a:rPr lang="en-US" sz="3400" b="1" smtClean="0">
                <a:solidFill>
                  <a:srgbClr val="000000"/>
                </a:solidFill>
                <a:latin typeface="Consolas"/>
                <a:cs typeface="Consolas"/>
              </a:rPr>
              <a:t>LoadError</a:t>
            </a:r>
          </a:p>
          <a:p>
            <a:pPr marL="1097280" lvl="2" indent="0">
              <a:buNone/>
            </a:pPr>
            <a:r>
              <a:rPr lang="en-US" sz="3400" smtClean="0">
                <a:latin typeface="Consolas"/>
                <a:cs typeface="Consolas"/>
              </a:rPr>
              <a:t>  </a:t>
            </a:r>
            <a:r>
              <a:rPr lang="en-US" sz="3400" smtClean="0">
                <a:solidFill>
                  <a:srgbClr val="204A87"/>
                </a:solidFill>
                <a:latin typeface="Consolas"/>
                <a:cs typeface="Consolas"/>
              </a:rPr>
              <a:t>puts </a:t>
            </a:r>
            <a:r>
              <a:rPr lang="en-US" sz="3400" smtClean="0">
                <a:solidFill>
                  <a:srgbClr val="4E9A06"/>
                </a:solidFill>
                <a:latin typeface="Consolas"/>
                <a:cs typeface="Consolas"/>
              </a:rPr>
              <a:t>'waiting to load Docker'</a:t>
            </a:r>
          </a:p>
          <a:p>
            <a:pPr marL="1097280" lvl="2" indent="0">
              <a:buNone/>
            </a:pPr>
            <a:r>
              <a:rPr lang="en-US" sz="3400" b="1" smtClean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9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Way (12.9.1)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metadata.rb</a:t>
            </a:r>
          </a:p>
          <a:p>
            <a:pPr marL="1097280" lvl="2" indent="0">
              <a:buNone/>
            </a:pPr>
            <a:r>
              <a:rPr lang="en-US" sz="3400" smtClean="0">
                <a:solidFill>
                  <a:srgbClr val="000000"/>
                </a:solidFill>
                <a:latin typeface="Consolas"/>
                <a:cs typeface="Consolas"/>
              </a:rPr>
              <a:t>gem </a:t>
            </a:r>
            <a:r>
              <a:rPr lang="en-US" sz="3400" smtClean="0">
                <a:solidFill>
                  <a:srgbClr val="4E9A06"/>
                </a:solidFill>
                <a:latin typeface="Consolas"/>
                <a:cs typeface="Consolas"/>
              </a:rPr>
              <a:t>'docker'</a:t>
            </a:r>
            <a:endParaRPr lang="en-US" smtClean="0">
              <a:latin typeface="Consolas"/>
              <a:cs typeface="Consolas"/>
            </a:endParaRPr>
          </a:p>
          <a:p>
            <a:endParaRPr lang="en-US" smtClean="0"/>
          </a:p>
          <a:p>
            <a:r>
              <a:rPr lang="en-US" smtClean="0"/>
              <a:t>Library</a:t>
            </a:r>
          </a:p>
          <a:p>
            <a:pPr marL="1097280" lvl="2" indent="0">
              <a:buNone/>
            </a:pPr>
            <a:r>
              <a:rPr lang="en-US" sz="3400" smtClean="0">
                <a:solidFill>
                  <a:srgbClr val="204A87"/>
                </a:solidFill>
                <a:latin typeface="Consolas"/>
                <a:cs typeface="Consolas"/>
              </a:rPr>
              <a:t>require </a:t>
            </a:r>
            <a:r>
              <a:rPr lang="en-US" sz="3400" smtClean="0">
                <a:solidFill>
                  <a:srgbClr val="4E9A06"/>
                </a:solidFill>
                <a:latin typeface="Consolas"/>
                <a:cs typeface="Consolas"/>
              </a:rPr>
              <a:t>'docker'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4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Improvements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smtClean="0"/>
              <a:t>chef generate cookbook my_cookbook (0.10.0)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.gitignore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.kitchen.yml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Berksfile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README.md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chefignore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metadata.rb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recipes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└── default.rb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├── spec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│   ├── spec_helper.rb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│   └── unit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│       └── recipes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│           └── default_spec.rb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└── test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    └── integration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        ├── default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        │   └── serverspec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        │       └── default_spec.rb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        └── helpers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            └── serverspec</a:t>
            </a: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                └── spec_helper.rb</a:t>
            </a:r>
          </a:p>
          <a:p>
            <a:pPr marL="0" indent="0">
              <a:buNone/>
            </a:pPr>
            <a:endParaRPr lang="mr-IN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mr-IN" smtClean="0">
                <a:latin typeface="Consolas"/>
                <a:cs typeface="Consolas"/>
              </a:rPr>
              <a:t>10 directories, 11 files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614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chocolatey_package (Chef 12.7.0)</a:t>
            </a:r>
          </a:p>
          <a:p>
            <a:r>
              <a:rPr lang="en-US" smtClean="0"/>
              <a:t>cab_package (Chef 12.15.19)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Newly Built-in Windows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reboot</a:t>
            </a:r>
          </a:p>
          <a:p>
            <a:r>
              <a:rPr lang="en-US" smtClean="0"/>
              <a:t>batch</a:t>
            </a:r>
          </a:p>
          <a:p>
            <a:r>
              <a:rPr lang="en-US" smtClean="0"/>
              <a:t>registry</a:t>
            </a:r>
          </a:p>
          <a:p>
            <a:r>
              <a:rPr lang="en-US" smtClean="0"/>
              <a:t>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Cookbook Testing with Travis &amp; AppVeyor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Let’s look at the code</a:t>
            </a:r>
          </a:p>
          <a:p>
            <a:endParaRPr lang="en-US" smtClean="0"/>
          </a:p>
          <a:p>
            <a:r>
              <a:rPr lang="en-US" smtClean="0">
                <a:hlinkClick r:id="rId2"/>
              </a:rPr>
              <a:t>https://github.com/chef-cookbooks/windows/blob/master/.travis.yml</a:t>
            </a:r>
            <a:endParaRPr lang="en-US" smtClean="0"/>
          </a:p>
          <a:p>
            <a:r>
              <a:rPr lang="en-US" smtClean="0">
                <a:hlinkClick r:id="rId3"/>
              </a:rPr>
              <a:t>https://github.com/chef-cookbooks/windows/blob/master/appveyor.yml</a:t>
            </a:r>
            <a:endParaRPr lang="en-US" smtClean="0"/>
          </a:p>
          <a:p>
            <a:r>
              <a:rPr lang="en-US" smtClean="0">
                <a:hlinkClick r:id="rId4"/>
              </a:rPr>
              <a:t>https://github.com/chef-cookbooks/windows/blob/master/Rakefile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1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Cookbook Testing with Travis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https://github.com/chef-cookbooks/activemq/blob/master/.travis.yml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https://travis-ci.org/chef-cookbooks/activemq</a:t>
            </a:r>
            <a:endParaRPr lang="en-US" smtClean="0"/>
          </a:p>
          <a:p>
            <a:endParaRPr lang="en-US" smtClean="0">
              <a:hlinkClick r:id="rId4"/>
            </a:endParaRPr>
          </a:p>
          <a:p>
            <a:r>
              <a:rPr lang="en-US" smtClean="0">
                <a:hlinkClick r:id="rId4"/>
              </a:rPr>
              <a:t>https://github.com/chef-cookbooks/activemq/blob/master/.kitchen.docker.yml</a:t>
            </a:r>
            <a:endParaRPr lang="en-US" smtClean="0"/>
          </a:p>
          <a:p>
            <a:endParaRPr lang="en-US" smtClean="0">
              <a:hlinkClick r:id="rId5"/>
            </a:endParaRPr>
          </a:p>
          <a:p>
            <a:r>
              <a:rPr lang="en-US" smtClean="0">
                <a:hlinkClick r:id="rId5"/>
              </a:rPr>
              <a:t>https://github.com/someara/kitchen-dokken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4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fgmgmtcamp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24" y="3282950"/>
            <a:ext cx="4597400" cy="16637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35" y="1830461"/>
            <a:ext cx="7233742" cy="45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Nathen Harvey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VP, Community Development at Chef</a:t>
            </a:r>
          </a:p>
          <a:p>
            <a:pPr marL="0" indent="0">
              <a:buNone/>
            </a:pPr>
            <a:r>
              <a:rPr lang="en-US" dirty="0"/>
              <a:t>Co-host of the Food Fight Show Podcast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Occasional farmer –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ei.chef.io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Love eggs – </a:t>
            </a:r>
            <a:r>
              <a:rPr lang="en-US" dirty="0">
                <a:hlinkClick r:id="rId3"/>
              </a:rPr>
              <a:t>http://eggs.chef.io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hugops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http://hugops.chef.io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nathenharvey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5"/>
              </a:rPr>
              <a:t>nharvey@chef.io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nathen_bw_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2673" y="541421"/>
            <a:ext cx="2435726" cy="2435726"/>
          </a:xfrm>
          <a:prstGeom prst="rect">
            <a:avLst/>
          </a:prstGeom>
        </p:spPr>
      </p:pic>
      <p:pic>
        <p:nvPicPr>
          <p:cNvPr id="5" name="Picture 4" descr="foodfight_head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2106" y="5222224"/>
            <a:ext cx="2449763" cy="12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5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kitchen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12618720" cy="26151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mtClean="0"/>
              <a:t>0.10.0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Instance             Driver   Provisioner  Verifier  Transport  Last Action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default-ubuntu-1404  Vagrant  ChefZero     Busser    Ssh        &lt;Not Created&gt;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default-centos-71    Vagrant  ChefZero     Busser    Ssh        &lt;Not Created&gt;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smtClean="0"/>
              <a:t>chef generate cookbook my_cookbook (0.19.6)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.delivery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├── build_cookbook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├── config.json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│   └── project.toml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.gitignore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.kitchen.yml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Berksfile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README.md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chefignore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├── metadata.rb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├── recipes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│   └── default.rb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├── spec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│   ├── spec_helper.rb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│   └── unit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│       └── recipes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│           └── default_spec.rb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└── test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    └── recipes</a:t>
            </a: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        └── default_test.rb</a:t>
            </a:r>
          </a:p>
          <a:p>
            <a:pPr marL="0" indent="0">
              <a:buNone/>
            </a:pPr>
            <a:endParaRPr lang="de-DE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e-DE" smtClean="0">
                <a:latin typeface="Consolas"/>
                <a:cs typeface="Consolas"/>
              </a:rPr>
              <a:t>17 directories, 33 files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381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199426"/>
            <a:ext cx="12618720" cy="26064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mtClean="0"/>
              <a:t>0.19.6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Instance             Driver   Provisioner  Verifier  Transport  Last Action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default-ubuntu-1604  Vagrant  ChefZero     Inspec    Ssh        &lt;Not Created&gt;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default-centos-72    Vagrant  ChefZero     Inspec    Ssh        &lt;Not Created&gt;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kitchen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kitchen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12618720" cy="26151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mtClean="0"/>
              <a:t>0.10.0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Instance             Driver   Provisioner  Verifier  Transport  Last Action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default-ubuntu-1404  Vagrant  ChefZero     Busser    Ssh        &lt;Not Created&gt;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default-centos-71    Vagrant  ChefZero     Busser    Ssh        &lt;Not Created&gt;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4805890"/>
            <a:ext cx="12618720" cy="26064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mtClean="0"/>
              <a:t>0.19.6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Instance             Driver   Provisioner  Verifier  Transport  Last Action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default-ubuntu-1604  Vagrant  ChefZero     Inspec    Ssh        &lt;Not Created&gt;</a:t>
            </a:r>
          </a:p>
          <a:p>
            <a:pPr marL="0" indent="0">
              <a:buNone/>
            </a:pPr>
            <a:r>
              <a:rPr lang="en-US" sz="2500" smtClean="0">
                <a:latin typeface="Consolas"/>
                <a:cs typeface="Consolas"/>
              </a:rPr>
              <a:t>default-centos-72    Vagrant  ChefZero     Inspec    Ssh        &lt;Not Created&gt;</a:t>
            </a:r>
            <a:endParaRPr lang="en-US" sz="2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303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-Summit-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Chef-Summit-2016.potx</Template>
  <TotalTime>553</TotalTime>
  <Words>1898</Words>
  <Application>Microsoft Macintosh PowerPoint</Application>
  <PresentationFormat>Custom</PresentationFormat>
  <Paragraphs>456</Paragraphs>
  <Slides>55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Chef-Summit-2016</vt:lpstr>
      <vt:lpstr>Modern Cookbook Development</vt:lpstr>
      <vt:lpstr>Creating Cookbooks</vt:lpstr>
      <vt:lpstr>knife cookbook create my_cookbook</vt:lpstr>
      <vt:lpstr>berks cookbook my_cookbook</vt:lpstr>
      <vt:lpstr>chef generate cookbook my_cookbook (0.10.0)</vt:lpstr>
      <vt:lpstr>kitchen list</vt:lpstr>
      <vt:lpstr>chef generate cookbook my_cookbook (0.19.6)</vt:lpstr>
      <vt:lpstr>kitchen list</vt:lpstr>
      <vt:lpstr>kitchen list</vt:lpstr>
      <vt:lpstr>kitchen list</vt:lpstr>
      <vt:lpstr>kitchen list</vt:lpstr>
      <vt:lpstr>Testing Your New Cookbook</vt:lpstr>
      <vt:lpstr>Testing Your New Cookbook</vt:lpstr>
      <vt:lpstr>Testing Your New Cookbook</vt:lpstr>
      <vt:lpstr>Testing Your New Cookbook</vt:lpstr>
      <vt:lpstr>Delivery Prototype for Local Phases Execution</vt:lpstr>
      <vt:lpstr>New Chef Resources</vt:lpstr>
      <vt:lpstr>New Ohai Plugins</vt:lpstr>
      <vt:lpstr>PowerPoint Presentation</vt:lpstr>
      <vt:lpstr>Custom Resources</vt:lpstr>
      <vt:lpstr>Custom resources are reusable Chef resources you define within your cookbooks that make it easy to automate repetitive tasks within your organization’s cookbooks </vt:lpstr>
      <vt:lpstr>Custom resources build on the foundations of Lightweight Resource Providers (LWRPs) with powerful new functionality and a simpler DSL</vt:lpstr>
      <vt:lpstr>Custom Resources</vt:lpstr>
      <vt:lpstr>Improvements over LWRPs</vt:lpstr>
      <vt:lpstr>PowerPoint Presentation</vt:lpstr>
      <vt:lpstr>PowerPoint Presentation</vt:lpstr>
      <vt:lpstr>PowerPoint Presentation</vt:lpstr>
      <vt:lpstr>Chef Solo</vt:lpstr>
      <vt:lpstr>Chef Solo now uses the same technology as Chef Client Local Mode</vt:lpstr>
      <vt:lpstr>Editing and Deleting Resources</vt:lpstr>
      <vt:lpstr>Chef Rewind extension is no longer required - Chef 12.10 and later.</vt:lpstr>
      <vt:lpstr>Delete</vt:lpstr>
      <vt:lpstr>Delete</vt:lpstr>
      <vt:lpstr>Edit</vt:lpstr>
      <vt:lpstr>Edit</vt:lpstr>
      <vt:lpstr>PowerPoint Presentation</vt:lpstr>
      <vt:lpstr>Built-in Apt &amp; Yum Resources</vt:lpstr>
      <vt:lpstr>metadata.rb</vt:lpstr>
      <vt:lpstr>Update the Debian / Ubuntu Package Cache</vt:lpstr>
      <vt:lpstr>metadata.rb</vt:lpstr>
      <vt:lpstr>Update the Debian / Ubuntu Package Cache</vt:lpstr>
      <vt:lpstr>Package Repositories</vt:lpstr>
      <vt:lpstr>Multi-package</vt:lpstr>
      <vt:lpstr>Multiple Packages</vt:lpstr>
      <vt:lpstr>Multiple Packages</vt:lpstr>
      <vt:lpstr>Cookbook Gem Dependencies</vt:lpstr>
      <vt:lpstr>Old Way</vt:lpstr>
      <vt:lpstr>New Way (12.9.1)</vt:lpstr>
      <vt:lpstr>Windows Improvements</vt:lpstr>
      <vt:lpstr>New Resources</vt:lpstr>
      <vt:lpstr>Newly Built-in Windows Resources</vt:lpstr>
      <vt:lpstr>Cookbook Testing with Travis &amp; AppVeyor</vt:lpstr>
      <vt:lpstr>More Cookbook Testing with Travis</vt:lpstr>
      <vt:lpstr>PowerPoint Presentation</vt:lpstr>
      <vt:lpstr>Nathen Harvey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Amanda McCammon</dc:creator>
  <cp:lastModifiedBy>Nathen Harvey</cp:lastModifiedBy>
  <cp:revision>53</cp:revision>
  <dcterms:created xsi:type="dcterms:W3CDTF">2016-06-10T19:29:21Z</dcterms:created>
  <dcterms:modified xsi:type="dcterms:W3CDTF">2016-11-14T16:31:07Z</dcterms:modified>
</cp:coreProperties>
</file>