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19"/>
  </p:notesMasterIdLst>
  <p:handoutMasterIdLst>
    <p:handoutMasterId r:id="rId20"/>
  </p:handoutMasterIdLst>
  <p:sldIdLst>
    <p:sldId id="348" r:id="rId6"/>
    <p:sldId id="405" r:id="rId7"/>
    <p:sldId id="387" r:id="rId8"/>
    <p:sldId id="388" r:id="rId9"/>
    <p:sldId id="389" r:id="rId10"/>
    <p:sldId id="390" r:id="rId11"/>
    <p:sldId id="391" r:id="rId12"/>
    <p:sldId id="392" r:id="rId13"/>
    <p:sldId id="406" r:id="rId14"/>
    <p:sldId id="393" r:id="rId15"/>
    <p:sldId id="407" r:id="rId16"/>
    <p:sldId id="362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0233" autoAdjust="0"/>
  </p:normalViewPr>
  <p:slideViewPr>
    <p:cSldViewPr snapToGrid="0">
      <p:cViewPr>
        <p:scale>
          <a:sx n="114" d="100"/>
          <a:sy n="114" d="100"/>
        </p:scale>
        <p:origin x="-80" y="17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7/27/15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7/27/15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whole “How did </a:t>
            </a:r>
            <a:r>
              <a:rPr lang="en-US" baseline="0" dirty="0" err="1" smtClean="0"/>
              <a:t>devOps</a:t>
            </a:r>
            <a:r>
              <a:rPr lang="en-US" baseline="0" dirty="0" smtClean="0"/>
              <a:t> start” story</a:t>
            </a:r>
            <a:endParaRPr lang="en-US" dirty="0" smtClean="0"/>
          </a:p>
          <a:p>
            <a:r>
              <a:rPr lang="en-US" dirty="0" err="1" smtClean="0"/>
              <a:t>Dev</a:t>
            </a:r>
            <a:r>
              <a:rPr lang="en-US" dirty="0" smtClean="0"/>
              <a:t> would often throw stuff over the wall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Pitchforks and torches,</a:t>
            </a:r>
            <a:r>
              <a:rPr lang="en-US" baseline="0" dirty="0" smtClean="0"/>
              <a:t> marched over and got them to care about care about these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still </a:t>
            </a:r>
            <a:r>
              <a:rPr lang="en-US" dirty="0" err="1" smtClean="0"/>
              <a:t>Dev</a:t>
            </a:r>
            <a:r>
              <a:rPr lang="en-US" dirty="0" smtClean="0"/>
              <a:t>  &amp; Ops right..  So what can</a:t>
            </a:r>
            <a:r>
              <a:rPr lang="en-US" baseline="0" dirty="0" smtClean="0"/>
              <a:t> Ops learn from Dev.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3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90s – first half</a:t>
            </a:r>
            <a:r>
              <a:rPr lang="en-US" baseline="0" dirty="0" smtClean="0"/>
              <a:t> of 2000s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4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Junit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Selenium</a:t>
            </a: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2008ish I think most people </a:t>
            </a:r>
            <a:r>
              <a:rPr lang="en-US" sz="900" u="non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got it</a:t>
            </a:r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there was an error in production you could write tests to avoid the same situation in the future.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can mention that even </a:t>
            </a:r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sysadmins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without Chef or any of this stuff do “integration/acceptance tests” even though they don’t know it today. Every time you’re on a server and do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sbin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/service </a:t>
            </a:r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httpd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status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netstat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-an |</a:t>
            </a:r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grep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80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telnet 127.0.0.1 80 (and check whether you get a 200 OK)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you’re doing “acceptance testing”. So why not formalize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4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4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tools can be used for syntactical</a:t>
            </a:r>
            <a:r>
              <a:rPr lang="en-US" baseline="0" dirty="0" smtClean="0"/>
              <a:t> correctness.  But in combination with a CI pipeline they can be used to enforce policy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2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4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140336"/>
            <a:ext cx="8229600" cy="430887"/>
          </a:xfrm>
        </p:spPr>
        <p:txBody>
          <a:bodyPr wrap="square" lIns="91440" tIns="91440" rIns="91440" bIns="91440">
            <a:spAutoFit/>
          </a:bodyPr>
          <a:lstStyle>
            <a:lvl1pPr marL="0" indent="0">
              <a:buNone/>
              <a:defRPr sz="16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9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11173968" cy="4009465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11173968" cy="400946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3177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3023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0168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1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4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4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08000" y="457199"/>
            <a:ext cx="11176000" cy="498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08000" y="1392148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692" y="6000162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4" r:id="rId3"/>
    <p:sldLayoutId id="2147483721" r:id="rId4"/>
    <p:sldLayoutId id="2147483722" r:id="rId5"/>
    <p:sldLayoutId id="2147483725" r:id="rId6"/>
    <p:sldLayoutId id="2147483726" r:id="rId7"/>
    <p:sldLayoutId id="214748372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36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60313" y="1872244"/>
            <a:ext cx="9247931" cy="1003163"/>
          </a:xfrm>
        </p:spPr>
        <p:txBody>
          <a:bodyPr/>
          <a:lstStyle/>
          <a:p>
            <a:r>
              <a:rPr lang="en-US" dirty="0" smtClean="0"/>
              <a:t>Chef Cookbook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60314" y="2588353"/>
            <a:ext cx="8229600" cy="466794"/>
          </a:xfrm>
        </p:spPr>
        <p:txBody>
          <a:bodyPr/>
          <a:lstStyle/>
          <a:p>
            <a:r>
              <a:rPr lang="en-US" dirty="0" smtClean="0"/>
              <a:t>Testing your infrastructure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2260314" y="3140336"/>
            <a:ext cx="8229600" cy="1446550"/>
          </a:xfrm>
        </p:spPr>
        <p:txBody>
          <a:bodyPr/>
          <a:lstStyle/>
          <a:p>
            <a:r>
              <a:rPr lang="en-US" sz="2400" dirty="0" smtClean="0"/>
              <a:t>Nathen Harvey - @</a:t>
            </a:r>
            <a:r>
              <a:rPr lang="en-US" sz="2400" dirty="0" err="1" smtClean="0"/>
              <a:t>nathenharvey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710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sz="3600" b="1" dirty="0"/>
              <a:t>Code correctness</a:t>
            </a:r>
            <a:r>
              <a:rPr lang="en-US" sz="3600" dirty="0"/>
              <a:t>: </a:t>
            </a:r>
            <a:r>
              <a:rPr lang="en-US" sz="3600" dirty="0" err="1"/>
              <a:t>Foodcritic</a:t>
            </a:r>
            <a:r>
              <a:rPr lang="en-US" sz="3600" dirty="0"/>
              <a:t>, </a:t>
            </a:r>
            <a:r>
              <a:rPr lang="en-US" sz="3600" dirty="0" err="1"/>
              <a:t>Rubocop</a:t>
            </a:r>
            <a:endParaRPr lang="en-US" sz="3600" dirty="0"/>
          </a:p>
          <a:p>
            <a:pPr lvl="0">
              <a:defRPr sz="1800"/>
            </a:pPr>
            <a:r>
              <a:rPr lang="en-US" sz="3600" b="1" dirty="0"/>
              <a:t>Unit tests</a:t>
            </a:r>
            <a:r>
              <a:rPr lang="en-US" sz="3600" dirty="0"/>
              <a:t>: </a:t>
            </a:r>
            <a:r>
              <a:rPr lang="en-US" sz="3600" dirty="0" err="1"/>
              <a:t>ChefSpec</a:t>
            </a:r>
            <a:endParaRPr lang="en-US" sz="3600" dirty="0"/>
          </a:p>
          <a:p>
            <a:pPr lvl="0">
              <a:defRPr sz="1800"/>
            </a:pPr>
            <a:r>
              <a:rPr lang="en-US" sz="3600" b="1" dirty="0"/>
              <a:t>Integration </a:t>
            </a:r>
            <a:r>
              <a:rPr lang="en-US" sz="3600" b="1" dirty="0" smtClean="0"/>
              <a:t>tests</a:t>
            </a:r>
            <a:r>
              <a:rPr lang="en-US" sz="3600" dirty="0" smtClean="0"/>
              <a:t>: </a:t>
            </a:r>
            <a:r>
              <a:rPr lang="en-US" sz="3600" dirty="0"/>
              <a:t>Test Kitchen, </a:t>
            </a:r>
            <a:r>
              <a:rPr lang="en-US" sz="3600" dirty="0" err="1"/>
              <a:t>ServerSpec</a:t>
            </a:r>
            <a:r>
              <a:rPr lang="en-US" sz="3600" dirty="0"/>
              <a:t>, BATS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1"/>
            <a:ext cx="11176000" cy="799535"/>
          </a:xfrm>
        </p:spPr>
        <p:txBody>
          <a:bodyPr/>
          <a:lstStyle/>
          <a:p>
            <a:r>
              <a:rPr lang="en-US" dirty="0" smtClean="0"/>
              <a:t>Chef Community Summit – Seattle</a:t>
            </a:r>
            <a:br>
              <a:rPr lang="en-US" dirty="0" smtClean="0"/>
            </a:br>
            <a:r>
              <a:rPr lang="en-US" sz="2100" b="0" dirty="0">
                <a:solidFill>
                  <a:srgbClr val="EC7509"/>
                </a:solidFill>
              </a:rPr>
              <a:t>Seattle Sheraton - </a:t>
            </a:r>
            <a:r>
              <a:rPr lang="en-US" sz="2100" b="0" dirty="0">
                <a:solidFill>
                  <a:schemeClr val="bg2"/>
                </a:solidFill>
              </a:rPr>
              <a:t>October 14</a:t>
            </a:r>
            <a:r>
              <a:rPr lang="en-US" sz="2100" b="0" baseline="30000" dirty="0">
                <a:solidFill>
                  <a:schemeClr val="bg2"/>
                </a:solidFill>
              </a:rPr>
              <a:t>th</a:t>
            </a:r>
            <a:r>
              <a:rPr lang="en-US" sz="2100" b="0" dirty="0">
                <a:solidFill>
                  <a:schemeClr val="bg2"/>
                </a:solidFill>
              </a:rPr>
              <a:t> &amp; 15</a:t>
            </a:r>
            <a:r>
              <a:rPr lang="en-US" sz="2100" b="0" baseline="30000" dirty="0">
                <a:solidFill>
                  <a:schemeClr val="bg2"/>
                </a:solidFill>
              </a:rPr>
              <a:t>th</a:t>
            </a:r>
            <a:endParaRPr lang="en-US" sz="2100" b="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635876"/>
            <a:ext cx="11173968" cy="45199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your participation matters </a:t>
            </a:r>
            <a:endParaRPr lang="en-US" dirty="0" smtClean="0"/>
          </a:p>
          <a:p>
            <a:pPr marL="451093" lvl="1" indent="-219451"/>
            <a:r>
              <a:rPr lang="en-US" dirty="0" smtClean="0"/>
              <a:t>Influence the path of the Chef roadmap</a:t>
            </a:r>
          </a:p>
          <a:p>
            <a:pPr lvl="1"/>
            <a:r>
              <a:rPr lang="en-US" dirty="0" smtClean="0"/>
              <a:t>Contribute to the formation of best practices and the avenues to best share them</a:t>
            </a:r>
          </a:p>
          <a:p>
            <a:pPr lvl="1"/>
            <a:r>
              <a:rPr lang="en-US" dirty="0" smtClean="0"/>
              <a:t>Share your experiences transforming your business</a:t>
            </a:r>
          </a:p>
          <a:p>
            <a:pPr lvl="1"/>
            <a:r>
              <a:rPr lang="en-US" dirty="0" smtClean="0"/>
              <a:t>Demonstrate your </a:t>
            </a:r>
            <a:r>
              <a:rPr lang="en-US" dirty="0" err="1" smtClean="0"/>
              <a:t>DevOps</a:t>
            </a:r>
            <a:r>
              <a:rPr lang="en-US" dirty="0" smtClean="0"/>
              <a:t> Kung Fu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dirty="0" smtClean="0"/>
              <a:t>Network </a:t>
            </a:r>
            <a:r>
              <a:rPr lang="en-US" dirty="0"/>
              <a:t>with awesome engineers in the Community</a:t>
            </a:r>
          </a:p>
          <a:p>
            <a:pPr lvl="1"/>
            <a:r>
              <a:rPr lang="en-US" dirty="0"/>
              <a:t>Engage with a community of people actively using Chef to automate their </a:t>
            </a:r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Discuss “what keeps you up at night” with a passionate engaged audience</a:t>
            </a:r>
          </a:p>
          <a:p>
            <a:pPr lvl="1"/>
            <a:r>
              <a:rPr lang="en-US" dirty="0" smtClean="0"/>
              <a:t>Meet with CHEF engineers IRL</a:t>
            </a:r>
            <a:endParaRPr lang="en-US" dirty="0"/>
          </a:p>
          <a:p>
            <a:pPr marL="231701" lvl="1" indent="0">
              <a:buNone/>
            </a:pPr>
            <a:endParaRPr lang="en-US" i="1" dirty="0" smtClean="0"/>
          </a:p>
          <a:p>
            <a:pPr marL="231701" lvl="1" indent="0">
              <a:buNone/>
            </a:pPr>
            <a:r>
              <a:rPr lang="en-US" i="1" dirty="0" smtClean="0"/>
              <a:t>**Use the code MEETUP and save 20% </a:t>
            </a:r>
          </a:p>
          <a:p>
            <a:endParaRPr lang="en-US" dirty="0" smtClean="0"/>
          </a:p>
        </p:txBody>
      </p:sp>
      <p:pic>
        <p:nvPicPr>
          <p:cNvPr id="4" name="Picture 3" descr="Summit_1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96" y="4995825"/>
            <a:ext cx="4733761" cy="17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0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 smtClean="0"/>
              <a:t>What Questions</a:t>
            </a:r>
            <a:r>
              <a:rPr lang="en-US" dirty="0"/>
              <a:t> </a:t>
            </a:r>
            <a:r>
              <a:rPr lang="en-US" dirty="0" smtClean="0"/>
              <a:t>Can I Answer For You?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 bwMode="auto">
          <a:xfrm>
            <a:off x="2260314" y="3223327"/>
            <a:ext cx="8229600" cy="1020792"/>
          </a:xfrm>
        </p:spPr>
        <p:txBody>
          <a:bodyPr/>
          <a:lstStyle/>
          <a:p>
            <a:r>
              <a:rPr lang="en-US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1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Nathen Harvey</a:t>
            </a:r>
          </a:p>
          <a:p>
            <a:r>
              <a:rPr lang="en-US" dirty="0" smtClean="0"/>
              <a:t>Community Director, Chef</a:t>
            </a:r>
          </a:p>
          <a:p>
            <a:r>
              <a:rPr lang="en-US" dirty="0" smtClean="0"/>
              <a:t>Co-host of the Food Fight Show</a:t>
            </a:r>
          </a:p>
          <a:p>
            <a:r>
              <a:rPr lang="en-US" dirty="0" smtClean="0"/>
              <a:t>Co-organizer of </a:t>
            </a:r>
            <a:r>
              <a:rPr lang="en-US" dirty="0" err="1" smtClean="0"/>
              <a:t>DevOpsDC</a:t>
            </a:r>
            <a:endParaRPr lang="en-US" dirty="0" smtClean="0"/>
          </a:p>
        </p:txBody>
      </p:sp>
      <p:pic>
        <p:nvPicPr>
          <p:cNvPr id="6" name="Picture 5" descr="nathen_bw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3895" y="541421"/>
            <a:ext cx="2435726" cy="2435726"/>
          </a:xfrm>
          <a:prstGeom prst="rect">
            <a:avLst/>
          </a:prstGeom>
        </p:spPr>
      </p:pic>
      <p:pic>
        <p:nvPicPr>
          <p:cNvPr id="7" name="Picture 6" descr="foodfight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0525" y="4568754"/>
            <a:ext cx="2449763" cy="12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4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is a Two-Way Street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3669727" cy="4009465"/>
          </a:xfrm>
        </p:spPr>
        <p:txBody>
          <a:bodyPr/>
          <a:lstStyle/>
          <a:p>
            <a:r>
              <a:rPr lang="en-US" dirty="0" smtClean="0"/>
              <a:t>It’s great when developers care about</a:t>
            </a:r>
          </a:p>
          <a:p>
            <a:r>
              <a:rPr lang="en-US" b="1" dirty="0" smtClean="0"/>
              <a:t>Uptime!</a:t>
            </a:r>
          </a:p>
          <a:p>
            <a:r>
              <a:rPr lang="en-US" b="1" dirty="0" smtClean="0"/>
              <a:t>Scaling!</a:t>
            </a:r>
          </a:p>
          <a:p>
            <a:r>
              <a:rPr lang="en-US" b="1" dirty="0" smtClean="0"/>
              <a:t>Deployment!</a:t>
            </a:r>
          </a:p>
          <a:p>
            <a:r>
              <a:rPr lang="en-US" dirty="0" smtClean="0"/>
              <a:t>Put them on call!  etc. etc. etc.</a:t>
            </a:r>
            <a:endParaRPr lang="en-US" dirty="0"/>
          </a:p>
        </p:txBody>
      </p:sp>
      <p:pic>
        <p:nvPicPr>
          <p:cNvPr id="5" name="Picture 4" descr="devgi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49" y="1102849"/>
            <a:ext cx="6464989" cy="48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is a Two-Way Street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5052" y="1392148"/>
            <a:ext cx="5576916" cy="4009465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Operations</a:t>
            </a:r>
            <a:r>
              <a:rPr lang="en-US" dirty="0" smtClean="0"/>
              <a:t> also has as much or more to learn from developers as well</a:t>
            </a:r>
            <a:endParaRPr lang="en-US" dirty="0"/>
          </a:p>
        </p:txBody>
      </p:sp>
      <p:pic>
        <p:nvPicPr>
          <p:cNvPr id="4" name="droppedImage.png"/>
          <p:cNvPicPr/>
          <p:nvPr/>
        </p:nvPicPr>
        <p:blipFill>
          <a:blip r:embed="rId3">
            <a:extLst/>
          </a:blip>
          <a:srcRect l="6233" t="5" r="33174"/>
          <a:stretch>
            <a:fillRect/>
          </a:stretch>
        </p:blipFill>
        <p:spPr>
          <a:xfrm>
            <a:off x="0" y="1147329"/>
            <a:ext cx="5067300" cy="55527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81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Software Development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5585911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code</a:t>
            </a:r>
          </a:p>
          <a:p>
            <a:pPr lvl="0">
              <a:defRPr sz="1800"/>
            </a:pPr>
            <a:r>
              <a:rPr lang="en-US" sz="3600" dirty="0"/>
              <a:t>&lt;ad-hoc verification here&gt;</a:t>
            </a:r>
          </a:p>
          <a:p>
            <a:pPr lvl="0">
              <a:defRPr sz="1800"/>
            </a:pPr>
            <a:r>
              <a:rPr lang="en-US" sz="3600" dirty="0"/>
              <a:t>Go to pre-production</a:t>
            </a:r>
          </a:p>
          <a:p>
            <a:pPr lvl="0">
              <a:defRPr sz="1800"/>
            </a:pPr>
            <a:r>
              <a:rPr lang="en-US" sz="3600" dirty="0"/>
              <a:t>&lt;ad-hoc verification here&gt;</a:t>
            </a:r>
          </a:p>
          <a:p>
            <a:pPr lvl="0">
              <a:defRPr sz="1800"/>
            </a:pPr>
            <a:r>
              <a:rPr lang="en-US" sz="3600" dirty="0"/>
              <a:t>Go to production</a:t>
            </a:r>
          </a:p>
          <a:p>
            <a:pPr lvl="0">
              <a:defRPr sz="1800"/>
            </a:pPr>
            <a:r>
              <a:rPr lang="en-US" sz="3600" b="1" dirty="0"/>
              <a:t>Production failure</a:t>
            </a:r>
          </a:p>
          <a:p>
            <a:endParaRPr lang="en-US" dirty="0"/>
          </a:p>
        </p:txBody>
      </p:sp>
      <p:pic>
        <p:nvPicPr>
          <p:cNvPr id="4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9900" y="1616869"/>
            <a:ext cx="5000625" cy="42481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689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Software Development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6744534" cy="4009465"/>
          </a:xfrm>
        </p:spPr>
        <p:txBody>
          <a:bodyPr/>
          <a:lstStyle/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dirty="0"/>
              <a:t>Write some code</a:t>
            </a:r>
          </a:p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dirty="0"/>
              <a:t>Write and run some </a:t>
            </a:r>
            <a:r>
              <a:rPr lang="en-US" sz="3600" b="1" dirty="0"/>
              <a:t>unit tests</a:t>
            </a:r>
            <a:endParaRPr lang="en-US" sz="3600" dirty="0"/>
          </a:p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dirty="0"/>
              <a:t>Go to pre-production</a:t>
            </a:r>
          </a:p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dirty="0"/>
              <a:t>Run some </a:t>
            </a:r>
            <a:r>
              <a:rPr lang="en-US" sz="3600" b="1" dirty="0"/>
              <a:t>integration/acceptance tests</a:t>
            </a:r>
            <a:endParaRPr lang="en-US" sz="3600" dirty="0"/>
          </a:p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dirty="0"/>
              <a:t>Go to production</a:t>
            </a:r>
          </a:p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b="1" dirty="0"/>
              <a:t>Lowered chance of production failure</a:t>
            </a:r>
          </a:p>
          <a:p>
            <a:endParaRPr lang="en-US" dirty="0"/>
          </a:p>
        </p:txBody>
      </p:sp>
      <p:pic>
        <p:nvPicPr>
          <p:cNvPr id="4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0875" y="1619250"/>
            <a:ext cx="4933951" cy="42103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02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Old Chef Cookbook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6154082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cookbook code</a:t>
            </a:r>
          </a:p>
          <a:p>
            <a:pPr lvl="0">
              <a:defRPr sz="1800"/>
            </a:pPr>
            <a:r>
              <a:rPr lang="en-US" sz="3600" dirty="0"/>
              <a:t>&lt;ad-hoc verification here&gt;</a:t>
            </a:r>
          </a:p>
          <a:p>
            <a:pPr lvl="0">
              <a:defRPr sz="1800"/>
            </a:pPr>
            <a:r>
              <a:rPr lang="en-US" sz="3600" dirty="0"/>
              <a:t>Go to pre-production</a:t>
            </a:r>
          </a:p>
          <a:p>
            <a:pPr lvl="0">
              <a:defRPr sz="1800"/>
            </a:pPr>
            <a:r>
              <a:rPr lang="en-US" sz="3600" dirty="0"/>
              <a:t>&lt;ad-hoc verification </a:t>
            </a:r>
            <a:r>
              <a:rPr lang="en-US" sz="3600" dirty="0" smtClean="0"/>
              <a:t>here</a:t>
            </a:r>
            <a:endParaRPr lang="en-US" sz="3600" dirty="0"/>
          </a:p>
          <a:p>
            <a:pPr lvl="0">
              <a:defRPr sz="1800"/>
            </a:pPr>
            <a:r>
              <a:rPr lang="en-US" sz="3600" dirty="0"/>
              <a:t>Go to production</a:t>
            </a:r>
          </a:p>
          <a:p>
            <a:pPr lvl="0">
              <a:defRPr sz="1800"/>
            </a:pPr>
            <a:r>
              <a:rPr lang="en-US" sz="3600" b="1" dirty="0"/>
              <a:t>Whoops, broke production</a:t>
            </a:r>
          </a:p>
          <a:p>
            <a:endParaRPr lang="en-US" sz="3600" dirty="0"/>
          </a:p>
        </p:txBody>
      </p:sp>
      <p:pic>
        <p:nvPicPr>
          <p:cNvPr id="4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9425" y="2371725"/>
            <a:ext cx="6083114" cy="28289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285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New Chef Cookbook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6399175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cookbook code</a:t>
            </a:r>
          </a:p>
          <a:p>
            <a:pPr lvl="0">
              <a:defRPr sz="1800"/>
            </a:pPr>
            <a:r>
              <a:rPr lang="en-US" sz="3600" dirty="0"/>
              <a:t>Check for </a:t>
            </a:r>
            <a:r>
              <a:rPr lang="en-US" sz="3600" b="1" dirty="0"/>
              <a:t>code correctness</a:t>
            </a:r>
            <a:endParaRPr lang="en-US" sz="3600" dirty="0"/>
          </a:p>
          <a:p>
            <a:pPr lvl="0">
              <a:defRPr sz="1800"/>
            </a:pPr>
            <a:r>
              <a:rPr lang="en-US" sz="3600" dirty="0"/>
              <a:t>Write and run some </a:t>
            </a:r>
            <a:r>
              <a:rPr lang="en-US" sz="3600" b="1" dirty="0"/>
              <a:t>unit tests</a:t>
            </a:r>
            <a:endParaRPr lang="en-US" sz="3600" dirty="0"/>
          </a:p>
          <a:p>
            <a:pPr lvl="0">
              <a:defRPr sz="1800"/>
            </a:pPr>
            <a:r>
              <a:rPr lang="en-US" sz="3600" dirty="0"/>
              <a:t>Go to pre-production</a:t>
            </a:r>
          </a:p>
          <a:p>
            <a:pPr lvl="0">
              <a:defRPr sz="1800"/>
            </a:pPr>
            <a:r>
              <a:rPr lang="en-US" sz="3600" dirty="0"/>
              <a:t>Run some </a:t>
            </a:r>
            <a:r>
              <a:rPr lang="en-US" sz="3600" b="1" dirty="0"/>
              <a:t>integration tests</a:t>
            </a:r>
            <a:endParaRPr lang="en-US" sz="3600" dirty="0"/>
          </a:p>
          <a:p>
            <a:pPr lvl="0">
              <a:defRPr sz="1800"/>
            </a:pPr>
            <a:r>
              <a:rPr lang="en-US" sz="3600" dirty="0"/>
              <a:t>Go to production</a:t>
            </a:r>
          </a:p>
          <a:p>
            <a:endParaRPr lang="en-US" dirty="0"/>
          </a:p>
        </p:txBody>
      </p:sp>
      <p:pic>
        <p:nvPicPr>
          <p:cNvPr id="5" name="Picture 4" descr="JeanLucPicar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67" y="1412575"/>
            <a:ext cx="4305526" cy="34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/>
              <a:t>Did chef-client complete successfully?</a:t>
            </a:r>
          </a:p>
          <a:p>
            <a:r>
              <a:rPr lang="en-US" sz="4000" dirty="0" smtClean="0"/>
              <a:t>Did the recipe put the node in the desired state?</a:t>
            </a:r>
          </a:p>
          <a:p>
            <a:r>
              <a:rPr lang="en-US" sz="4000" dirty="0" smtClean="0"/>
              <a:t>Are the resources properly defined?</a:t>
            </a:r>
          </a:p>
          <a:p>
            <a:r>
              <a:rPr lang="en-US" sz="4000" dirty="0" smtClean="0"/>
              <a:t>Does the code following our style guide?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98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-Template-16x9-Light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Chef-Template-16x9-Light.potx</Template>
  <TotalTime>8239</TotalTime>
  <Words>558</Words>
  <Application>Microsoft Macintosh PowerPoint</Application>
  <PresentationFormat>Custom</PresentationFormat>
  <Paragraphs>101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Chef-Template-16x9-Light</vt:lpstr>
      <vt:lpstr>Chef Cookbook Workflow</vt:lpstr>
      <vt:lpstr>Instructor</vt:lpstr>
      <vt:lpstr>DevOps is a Two-Way Street</vt:lpstr>
      <vt:lpstr>DevOps is a Two-Way Street</vt:lpstr>
      <vt:lpstr>Software Development Workflow</vt:lpstr>
      <vt:lpstr>Software Development Workflow</vt:lpstr>
      <vt:lpstr>Old Chef Cookbook Workflow</vt:lpstr>
      <vt:lpstr>New Chef Cookbook Workflow</vt:lpstr>
      <vt:lpstr>Chef Testing</vt:lpstr>
      <vt:lpstr>Tools of the Trade</vt:lpstr>
      <vt:lpstr>Chef Community Summit – Seattle Seattle Sheraton - October 14th &amp; 15th</vt:lpstr>
      <vt:lpstr>What Questions Can I Answer For You?</vt:lpstr>
      <vt:lpstr>PowerPoint Presentation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Nathen Harvey</cp:lastModifiedBy>
  <cp:revision>160</cp:revision>
  <cp:lastPrinted>2015-07-28T02:56:59Z</cp:lastPrinted>
  <dcterms:created xsi:type="dcterms:W3CDTF">2012-09-13T17:36:07Z</dcterms:created>
  <dcterms:modified xsi:type="dcterms:W3CDTF">2015-07-28T02:57:27Z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