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6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3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4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24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35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97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84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0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970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29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6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45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64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3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8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7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4B8D-A9D0-4EA9-A342-CA2C4D6A2525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338F-7C88-4F53-A35C-A2CAF2442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181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vast.com/fr-fr/free-antivirus-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33E88-E286-4DD8-AEB5-4A2405E82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47925"/>
            <a:ext cx="5581650" cy="1184276"/>
          </a:xfrm>
        </p:spPr>
        <p:txBody>
          <a:bodyPr>
            <a:normAutofit/>
          </a:bodyPr>
          <a:lstStyle/>
          <a:p>
            <a:r>
              <a:rPr lang="fr-FR" sz="7200" dirty="0"/>
              <a:t>Le spyware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3064E7-068D-4E12-9B8E-DC1A81771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3133725" cy="577849"/>
          </a:xfrm>
        </p:spPr>
        <p:txBody>
          <a:bodyPr/>
          <a:lstStyle/>
          <a:p>
            <a:r>
              <a:rPr lang="fr-FR" sz="2800" dirty="0"/>
              <a:t>Le logiciel espion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73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lware v mobilním zařízení">
            <a:extLst>
              <a:ext uri="{FF2B5EF4-FFF2-40B4-BE49-F238E27FC236}">
                <a16:creationId xmlns:a16="http://schemas.microsoft.com/office/drawing/2014/main" id="{616C45B6-B28C-4DDC-9619-9832821E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79" y="2119557"/>
            <a:ext cx="3876476" cy="23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1B604D3-EB1B-4DDF-A004-BDE9351DEFDD}"/>
              </a:ext>
            </a:extLst>
          </p:cNvPr>
          <p:cNvSpPr txBox="1"/>
          <p:nvPr/>
        </p:nvSpPr>
        <p:spPr>
          <a:xfrm>
            <a:off x="563880" y="1035616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effectLst/>
                <a:latin typeface="Proxima Nova"/>
              </a:rPr>
              <a:t>Votre appareil fonctionne plus lentement 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252C7B-201A-4311-96C3-4F6CB5DBA549}"/>
              </a:ext>
            </a:extLst>
          </p:cNvPr>
          <p:cNvSpPr txBox="1"/>
          <p:nvPr/>
        </p:nvSpPr>
        <p:spPr>
          <a:xfrm>
            <a:off x="8884922" y="1351848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b="0" i="0" dirty="0">
                <a:effectLst/>
                <a:latin typeface="Proxima Nova"/>
              </a:rPr>
              <a:t>Votre appareil s'interrompt ou se bloque fréquemment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F8D08-FBAC-4855-AB26-B7E5CA122E67}"/>
              </a:ext>
            </a:extLst>
          </p:cNvPr>
          <p:cNvSpPr txBox="1"/>
          <p:nvPr/>
        </p:nvSpPr>
        <p:spPr>
          <a:xfrm>
            <a:off x="8397240" y="3273379"/>
            <a:ext cx="352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b="0" i="0" dirty="0">
                <a:effectLst/>
                <a:latin typeface="Proxima Nova"/>
              </a:rPr>
              <a:t>Vous commencez à être bombardé de fenêtres pop-ups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08D511-11FE-4B07-A466-D5029D3672B2}"/>
              </a:ext>
            </a:extLst>
          </p:cNvPr>
          <p:cNvSpPr txBox="1"/>
          <p:nvPr/>
        </p:nvSpPr>
        <p:spPr>
          <a:xfrm>
            <a:off x="152400" y="2850032"/>
            <a:ext cx="3154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Proxima Nova"/>
              </a:rPr>
              <a:t>La page d'accueil de votre navigateur change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52ECDB-C325-408D-B6E9-E7D531C988DE}"/>
              </a:ext>
            </a:extLst>
          </p:cNvPr>
          <p:cNvSpPr txBox="1"/>
          <p:nvPr/>
        </p:nvSpPr>
        <p:spPr>
          <a:xfrm>
            <a:off x="2590800" y="4709218"/>
            <a:ext cx="4145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0" i="0" dirty="0">
                <a:effectLst/>
                <a:latin typeface="Proxima Nova"/>
              </a:rPr>
              <a:t>De nouvelles icônes et/ou non identifiables </a:t>
            </a:r>
          </a:p>
          <a:p>
            <a:pPr algn="l" fontAlgn="base"/>
            <a:r>
              <a:rPr lang="fr-FR" b="0" i="0" dirty="0">
                <a:effectLst/>
                <a:latin typeface="Proxima Nova"/>
              </a:rPr>
              <a:t>s'affichent dans la barre des tâches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FFC98A-7CA1-4051-93AF-B6F97C38A5AA}"/>
              </a:ext>
            </a:extLst>
          </p:cNvPr>
          <p:cNvSpPr txBox="1"/>
          <p:nvPr/>
        </p:nvSpPr>
        <p:spPr>
          <a:xfrm>
            <a:off x="3970021" y="581331"/>
            <a:ext cx="3876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Proxima Nova"/>
              </a:rPr>
              <a:t>vous commencez à recevoir des messages d'erreur lorsque vous utilisez des 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902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Étudiant Avec Le Point D&amp;#39;interrogation Image stock - Image du ques, papier:  51451273">
            <a:extLst>
              <a:ext uri="{FF2B5EF4-FFF2-40B4-BE49-F238E27FC236}">
                <a16:creationId xmlns:a16="http://schemas.microsoft.com/office/drawing/2014/main" id="{9D4DB455-F7C2-4D1C-BEB9-B01D9BE9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34" y="2484121"/>
            <a:ext cx="517297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ulle narrative : ronde 6">
            <a:extLst>
              <a:ext uri="{FF2B5EF4-FFF2-40B4-BE49-F238E27FC236}">
                <a16:creationId xmlns:a16="http://schemas.microsoft.com/office/drawing/2014/main" id="{AAA506A3-C652-46FE-8509-B029D6ACAD41}"/>
              </a:ext>
            </a:extLst>
          </p:cNvPr>
          <p:cNvSpPr/>
          <p:nvPr/>
        </p:nvSpPr>
        <p:spPr>
          <a:xfrm>
            <a:off x="883920" y="1463040"/>
            <a:ext cx="5212080" cy="2682240"/>
          </a:xfrm>
          <a:prstGeom prst="wedgeEllipseCallout">
            <a:avLst>
              <a:gd name="adj1" fmla="val 61903"/>
              <a:gd name="adj2" fmla="val 42613"/>
            </a:avLst>
          </a:prstGeom>
          <a:gradFill>
            <a:gsLst>
              <a:gs pos="52000">
                <a:srgbClr val="92D050"/>
              </a:gs>
              <a:gs pos="2000">
                <a:srgbClr val="FFFF00"/>
              </a:gs>
              <a:gs pos="88000">
                <a:srgbClr val="FF0000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36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Empêcher la propagation des spywares ?</a:t>
            </a:r>
          </a:p>
        </p:txBody>
      </p:sp>
    </p:spTree>
    <p:extLst>
      <p:ext uri="{BB962C8B-B14F-4D97-AF65-F5344CB8AC3E}">
        <p14:creationId xmlns:p14="http://schemas.microsoft.com/office/powerpoint/2010/main" val="17072319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F38C99A-7164-4575-B3F8-0790339F0DDB}"/>
              </a:ext>
            </a:extLst>
          </p:cNvPr>
          <p:cNvSpPr txBox="1"/>
          <p:nvPr/>
        </p:nvSpPr>
        <p:spPr>
          <a:xfrm>
            <a:off x="518161" y="2512815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Century Gothic" panose="020B0502020202020204" pitchFamily="34" charset="0"/>
              </a:rPr>
              <a:t>Utilisez </a:t>
            </a:r>
            <a:r>
              <a:rPr lang="fr-FR" b="0" i="0" dirty="0">
                <a:effectLst/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 logiciel antivirus fiable</a:t>
            </a:r>
            <a:r>
              <a:rPr lang="fr-FR" b="0" i="0" dirty="0">
                <a:effectLst/>
                <a:latin typeface="Century Gothic" panose="020B0502020202020204" pitchFamily="34" charset="0"/>
              </a:rPr>
              <a:t> 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38A514-CF4B-449E-89F7-76517E9501AF}"/>
              </a:ext>
            </a:extLst>
          </p:cNvPr>
          <p:cNvSpPr txBox="1"/>
          <p:nvPr/>
        </p:nvSpPr>
        <p:spPr>
          <a:xfrm>
            <a:off x="518161" y="4802639"/>
            <a:ext cx="291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0" i="0" dirty="0">
                <a:effectLst/>
                <a:latin typeface="Proxima Nova"/>
              </a:rPr>
              <a:t>Ne téléchargez pas de pièces jointes suspectes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4203C2-204E-432B-A120-3618FECF4B93}"/>
              </a:ext>
            </a:extLst>
          </p:cNvPr>
          <p:cNvSpPr txBox="1"/>
          <p:nvPr/>
        </p:nvSpPr>
        <p:spPr>
          <a:xfrm>
            <a:off x="7741920" y="873203"/>
            <a:ext cx="291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0" i="0" dirty="0">
                <a:effectLst/>
                <a:latin typeface="Proxima Nova"/>
              </a:rPr>
              <a:t>N'ouvrez jamais de liens provenant de numéros inconnus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816111-8DAA-4072-BD5E-BB7746CD5B0F}"/>
              </a:ext>
            </a:extLst>
          </p:cNvPr>
          <p:cNvSpPr txBox="1"/>
          <p:nvPr/>
        </p:nvSpPr>
        <p:spPr>
          <a:xfrm>
            <a:off x="8519160" y="5125805"/>
            <a:ext cx="335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0" i="0" dirty="0">
                <a:effectLst/>
                <a:latin typeface="Century Gothic" panose="020B0502020202020204" pitchFamily="34" charset="0"/>
              </a:rPr>
              <a:t>Évitez de discuter avec des inconnus dans des applications de messagerie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B019AD-B89C-402F-B860-A57DA6BD471A}"/>
              </a:ext>
            </a:extLst>
          </p:cNvPr>
          <p:cNvSpPr txBox="1"/>
          <p:nvPr/>
        </p:nvSpPr>
        <p:spPr>
          <a:xfrm>
            <a:off x="3664449" y="2817964"/>
            <a:ext cx="3779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0" i="0" dirty="0">
                <a:effectLst/>
                <a:latin typeface="Century Gothic" panose="020B0502020202020204" pitchFamily="34" charset="0"/>
              </a:rPr>
              <a:t>Gardez les systèmes d'exploitation de votre ordinateur et de vos appareils mobiles à jour</a:t>
            </a:r>
          </a:p>
        </p:txBody>
      </p:sp>
      <p:pic>
        <p:nvPicPr>
          <p:cNvPr id="11266" name="Picture 2" descr="Télécharger Avast Antivirus 2021 – anti-malwares sur Android, iPhone, iPad,  Huawei, Windows et APK">
            <a:extLst>
              <a:ext uri="{FF2B5EF4-FFF2-40B4-BE49-F238E27FC236}">
                <a16:creationId xmlns:a16="http://schemas.microsoft.com/office/drawing/2014/main" id="{4265D9F4-C94C-45B4-8F0C-D71676F9F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22" y="4765431"/>
            <a:ext cx="1644078" cy="16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alwarebytes Anti-Malware 4.4.2.123 - Télécharger pour PC Gratuitement">
            <a:extLst>
              <a:ext uri="{FF2B5EF4-FFF2-40B4-BE49-F238E27FC236}">
                <a16:creationId xmlns:a16="http://schemas.microsoft.com/office/drawing/2014/main" id="{E1E8DB86-AF03-4301-9646-F19DD11A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70" y="1024263"/>
            <a:ext cx="1200330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est] Bitdefender Total Security 2020 | HighNews">
            <a:extLst>
              <a:ext uri="{FF2B5EF4-FFF2-40B4-BE49-F238E27FC236}">
                <a16:creationId xmlns:a16="http://schemas.microsoft.com/office/drawing/2014/main" id="{A96AB05E-CAA7-454B-9484-A210C818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462" y="2857056"/>
            <a:ext cx="1971298" cy="1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1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09A5B9-A9AD-4BF7-BB3E-49BC7C10C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17" y="1185567"/>
            <a:ext cx="9448800" cy="1825096"/>
          </a:xfrm>
        </p:spPr>
        <p:txBody>
          <a:bodyPr/>
          <a:lstStyle/>
          <a:p>
            <a:pPr algn="ctr"/>
            <a:r>
              <a:rPr lang="fr-FR" dirty="0"/>
              <a:t>Merci pour </a:t>
            </a:r>
            <a:br>
              <a:rPr lang="fr-FR" dirty="0"/>
            </a:br>
            <a:r>
              <a:rPr lang="fr-FR" dirty="0"/>
              <a:t>votre </a:t>
            </a:r>
            <a:r>
              <a:rPr lang="fr-FR" dirty="0" err="1"/>
              <a:t>ecoute</a:t>
            </a:r>
            <a:r>
              <a:rPr lang="fr-FR" dirty="0"/>
              <a:t> !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96FE248-A8A2-42C0-98DE-A81C51DE1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183" y="3747531"/>
            <a:ext cx="9448800" cy="685800"/>
          </a:xfrm>
        </p:spPr>
        <p:txBody>
          <a:bodyPr>
            <a:noAutofit/>
          </a:bodyPr>
          <a:lstStyle/>
          <a:p>
            <a:r>
              <a:rPr lang="fr-FR" sz="66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01271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ulle narrative : ronde 2">
            <a:extLst>
              <a:ext uri="{FF2B5EF4-FFF2-40B4-BE49-F238E27FC236}">
                <a16:creationId xmlns:a16="http://schemas.microsoft.com/office/drawing/2014/main" id="{235B50C3-344D-4726-AF64-10619DB56D7D}"/>
              </a:ext>
            </a:extLst>
          </p:cNvPr>
          <p:cNvSpPr/>
          <p:nvPr/>
        </p:nvSpPr>
        <p:spPr>
          <a:xfrm rot="21405597">
            <a:off x="717410" y="1187355"/>
            <a:ext cx="5390466" cy="2718381"/>
          </a:xfrm>
          <a:prstGeom prst="wedgeEllipseCallout">
            <a:avLst>
              <a:gd name="adj1" fmla="val 49143"/>
              <a:gd name="adj2" fmla="val 46986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73000">
                <a:srgbClr val="FFC000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762B8D-D983-4D8C-B704-EB7A332B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28" y="1189528"/>
            <a:ext cx="9596711" cy="2714036"/>
          </a:xfrm>
        </p:spPr>
        <p:txBody>
          <a:bodyPr>
            <a:normAutofit/>
          </a:bodyPr>
          <a:lstStyle/>
          <a:p>
            <a:pPr algn="l"/>
            <a:r>
              <a:rPr lang="fr-FR" sz="6000" dirty="0"/>
              <a:t>C’est quoi ? </a:t>
            </a:r>
          </a:p>
        </p:txBody>
      </p:sp>
      <p:pic>
        <p:nvPicPr>
          <p:cNvPr id="2052" name="Picture 4" descr="Quelle est l&amp;#39;origine du point d&amp;#39;interrogation ? - Ça m&amp;#39;intéresse">
            <a:extLst>
              <a:ext uri="{FF2B5EF4-FFF2-40B4-BE49-F238E27FC236}">
                <a16:creationId xmlns:a16="http://schemas.microsoft.com/office/drawing/2014/main" id="{E34A42F0-9C8E-440B-B3DA-E93F907B7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58" y="3477706"/>
            <a:ext cx="5162345" cy="290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41134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’est-ce qu’un logiciel espion ?">
            <a:extLst>
              <a:ext uri="{FF2B5EF4-FFF2-40B4-BE49-F238E27FC236}">
                <a16:creationId xmlns:a16="http://schemas.microsoft.com/office/drawing/2014/main" id="{848F348D-EA6E-43D1-B8A3-D68B77F5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2" y="830580"/>
            <a:ext cx="5069599" cy="33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C73E455-E173-4C55-B00B-C3CBC6C282D2}"/>
              </a:ext>
            </a:extLst>
          </p:cNvPr>
          <p:cNvSpPr txBox="1"/>
          <p:nvPr/>
        </p:nvSpPr>
        <p:spPr>
          <a:xfrm>
            <a:off x="6309360" y="830580"/>
            <a:ext cx="478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Logiciel malveillant qui s’installe dans un ordinateur via internet.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FE6B7C-3F26-4404-A7BC-16217B9AF95B}"/>
              </a:ext>
            </a:extLst>
          </p:cNvPr>
          <p:cNvSpPr txBox="1"/>
          <p:nvPr/>
        </p:nvSpPr>
        <p:spPr>
          <a:xfrm>
            <a:off x="6309360" y="1976735"/>
            <a:ext cx="458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collecte et transfère des informations sur l’environnement dans lequel il s’est installé.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1FAC4F-3019-4C5C-A7A4-F111AB20DA6E}"/>
              </a:ext>
            </a:extLst>
          </p:cNvPr>
          <p:cNvSpPr txBox="1"/>
          <p:nvPr/>
        </p:nvSpPr>
        <p:spPr>
          <a:xfrm>
            <a:off x="6309360" y="3544669"/>
            <a:ext cx="458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 a rarement connaissance de sa présence.</a:t>
            </a:r>
          </a:p>
        </p:txBody>
      </p:sp>
    </p:spTree>
    <p:extLst>
      <p:ext uri="{BB962C8B-B14F-4D97-AF65-F5344CB8AC3E}">
        <p14:creationId xmlns:p14="http://schemas.microsoft.com/office/powerpoint/2010/main" val="423380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ulle narrative : ronde 9">
            <a:extLst>
              <a:ext uri="{FF2B5EF4-FFF2-40B4-BE49-F238E27FC236}">
                <a16:creationId xmlns:a16="http://schemas.microsoft.com/office/drawing/2014/main" id="{4AEBB911-F0D6-49AA-A303-A166C3F06D7B}"/>
              </a:ext>
            </a:extLst>
          </p:cNvPr>
          <p:cNvSpPr/>
          <p:nvPr/>
        </p:nvSpPr>
        <p:spPr>
          <a:xfrm>
            <a:off x="1732145" y="1514535"/>
            <a:ext cx="4236722" cy="2219955"/>
          </a:xfrm>
          <a:prstGeom prst="wedgeEllipseCallout">
            <a:avLst>
              <a:gd name="adj1" fmla="val 58682"/>
              <a:gd name="adj2" fmla="val 52744"/>
            </a:avLst>
          </a:prstGeom>
          <a:gradFill>
            <a:gsLst>
              <a:gs pos="100000">
                <a:schemeClr val="accent1">
                  <a:shade val="30000"/>
                  <a:satMod val="115000"/>
                </a:schemeClr>
              </a:gs>
              <a:gs pos="2000">
                <a:srgbClr val="FFC000"/>
              </a:gs>
              <a:gs pos="47000">
                <a:schemeClr val="accent3">
                  <a:lumMod val="40000"/>
                  <a:lumOff val="60000"/>
                </a:schemeClr>
              </a:gs>
            </a:gsLst>
            <a:lin ang="27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7340">
                    <a:srgbClr val="F1A19E"/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A0DB0-D502-4968-9C9F-BFB860F81A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  <a:p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F50A7DF-68C8-4EAE-AC9E-540E39BCB7D3}"/>
              </a:ext>
            </a:extLst>
          </p:cNvPr>
          <p:cNvSpPr txBox="1">
            <a:spLocks/>
          </p:cNvSpPr>
          <p:nvPr/>
        </p:nvSpPr>
        <p:spPr>
          <a:xfrm>
            <a:off x="1935480" y="1711965"/>
            <a:ext cx="321564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</a:rPr>
              <a:t>QUE FAIT UN </a:t>
            </a:r>
          </a:p>
          <a:p>
            <a:r>
              <a:rPr lang="fr-FR" b="1" dirty="0">
                <a:solidFill>
                  <a:schemeClr val="bg1"/>
                </a:solidFill>
              </a:rPr>
              <a:t>SPYWARE ?</a:t>
            </a:r>
          </a:p>
        </p:txBody>
      </p:sp>
      <p:pic>
        <p:nvPicPr>
          <p:cNvPr id="1028" name="Picture 4" descr="Petit enfant étudiant mathématiques réflexion sur l&amp;#39;arrière-plan avec lampe  et des formules mathématiques. Idées pour enfants Photo Stock - Alamy">
            <a:extLst>
              <a:ext uri="{FF2B5EF4-FFF2-40B4-BE49-F238E27FC236}">
                <a16:creationId xmlns:a16="http://schemas.microsoft.com/office/drawing/2014/main" id="{1C92F2F3-B732-4E32-A6FC-12EAC0552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88" t="128" r="3075" b="11387"/>
          <a:stretch/>
        </p:blipFill>
        <p:spPr bwMode="auto">
          <a:xfrm>
            <a:off x="6681539" y="2624513"/>
            <a:ext cx="4824661" cy="360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9595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 logiciel espion ou Spyware- Tout savoir">
            <a:extLst>
              <a:ext uri="{FF2B5EF4-FFF2-40B4-BE49-F238E27FC236}">
                <a16:creationId xmlns:a16="http://schemas.microsoft.com/office/drawing/2014/main" id="{42AFCE4E-1149-4E69-838B-1645CA2B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" y="3120390"/>
            <a:ext cx="5987143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A7B5E9-D3CE-4982-868A-E9CA2CC23E71}"/>
              </a:ext>
            </a:extLst>
          </p:cNvPr>
          <p:cNvSpPr/>
          <p:nvPr/>
        </p:nvSpPr>
        <p:spPr>
          <a:xfrm>
            <a:off x="7833360" y="1032510"/>
            <a:ext cx="3185160" cy="81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389A5E-0D0A-4F41-A655-ECF761EF27C0}"/>
              </a:ext>
            </a:extLst>
          </p:cNvPr>
          <p:cNvSpPr txBox="1"/>
          <p:nvPr/>
        </p:nvSpPr>
        <p:spPr>
          <a:xfrm>
            <a:off x="365759" y="1849219"/>
            <a:ext cx="544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Une fois installé sur votre ordi ou appareil mobile il peut effectuer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56D604-0264-4775-87CB-3ECD3C48F669}"/>
              </a:ext>
            </a:extLst>
          </p:cNvPr>
          <p:cNvSpPr/>
          <p:nvPr/>
        </p:nvSpPr>
        <p:spPr>
          <a:xfrm>
            <a:off x="7772400" y="487680"/>
            <a:ext cx="3733800" cy="117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Enregistrement vos saisies sur clavier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6E220D0-D4F4-4D18-BAD5-5DFBBF9ACED0}"/>
              </a:ext>
            </a:extLst>
          </p:cNvPr>
          <p:cNvSpPr txBox="1"/>
          <p:nvPr/>
        </p:nvSpPr>
        <p:spPr>
          <a:xfrm>
            <a:off x="8077200" y="1910238"/>
            <a:ext cx="31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Enregistrement audio et vidéo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CDF3FF-F5D7-4268-9315-F231EF86FFD2}"/>
              </a:ext>
            </a:extLst>
          </p:cNvPr>
          <p:cNvSpPr txBox="1"/>
          <p:nvPr/>
        </p:nvSpPr>
        <p:spPr>
          <a:xfrm>
            <a:off x="8077200" y="2967335"/>
            <a:ext cx="31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 de l’appareil à distance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DB394C9-5395-41E1-AA95-51811C95B170}"/>
              </a:ext>
            </a:extLst>
          </p:cNvPr>
          <p:cNvSpPr txBox="1"/>
          <p:nvPr/>
        </p:nvSpPr>
        <p:spPr>
          <a:xfrm>
            <a:off x="8176260" y="4301431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Capture de contenu d’e-mails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88DE10-B2CC-4ACE-A092-6C02BDAF1C72}"/>
              </a:ext>
            </a:extLst>
          </p:cNvPr>
          <p:cNvSpPr txBox="1"/>
          <p:nvPr/>
        </p:nvSpPr>
        <p:spPr>
          <a:xfrm>
            <a:off x="8176260" y="5486400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Capture de messages instantanés et </a:t>
            </a:r>
            <a:r>
              <a:rPr lang="fr-FR"/>
              <a:t>réseaux sociaux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20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'est-ce qu'un spyware : coup d'œil à travers la serrure. | Le VPN">
            <a:extLst>
              <a:ext uri="{FF2B5EF4-FFF2-40B4-BE49-F238E27FC236}">
                <a16:creationId xmlns:a16="http://schemas.microsoft.com/office/drawing/2014/main" id="{E3311C3B-1F55-4A54-B2FA-3F57E432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394348"/>
            <a:ext cx="5478780" cy="28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D68163-0E66-45AA-A997-5674CF6A9445}"/>
              </a:ext>
            </a:extLst>
          </p:cNvPr>
          <p:cNvSpPr txBox="1"/>
          <p:nvPr/>
        </p:nvSpPr>
        <p:spPr>
          <a:xfrm>
            <a:off x="3236595" y="314285"/>
            <a:ext cx="562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Types de logiciels espions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42A03B-96B9-42CE-B097-666349FC4825}"/>
              </a:ext>
            </a:extLst>
          </p:cNvPr>
          <p:cNvSpPr txBox="1"/>
          <p:nvPr/>
        </p:nvSpPr>
        <p:spPr>
          <a:xfrm>
            <a:off x="321945" y="1637364"/>
            <a:ext cx="166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Adware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5DDFA7-2B24-4FA3-AB5D-E2EF0BBD2A14}"/>
              </a:ext>
            </a:extLst>
          </p:cNvPr>
          <p:cNvSpPr txBox="1"/>
          <p:nvPr/>
        </p:nvSpPr>
        <p:spPr>
          <a:xfrm>
            <a:off x="3107108" y="1589963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Cheval de Troie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12C2B0D-A9CB-4EB4-B3F5-52618EAF4896}"/>
              </a:ext>
            </a:extLst>
          </p:cNvPr>
          <p:cNvSpPr txBox="1"/>
          <p:nvPr/>
        </p:nvSpPr>
        <p:spPr>
          <a:xfrm>
            <a:off x="462915" y="3262649"/>
            <a:ext cx="138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0" dirty="0" err="1">
                <a:effectLst/>
                <a:latin typeface="Century Gothic" panose="020B0502020202020204" pitchFamily="34" charset="0"/>
              </a:rPr>
              <a:t>Hijacker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4F8F6B-87B7-4795-A8C4-6AD91283EE10}"/>
              </a:ext>
            </a:extLst>
          </p:cNvPr>
          <p:cNvSpPr txBox="1"/>
          <p:nvPr/>
        </p:nvSpPr>
        <p:spPr>
          <a:xfrm>
            <a:off x="9989820" y="3269265"/>
            <a:ext cx="1392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0" dirty="0">
                <a:effectLst/>
                <a:latin typeface="Century Gothic" panose="020B0502020202020204" pitchFamily="34" charset="0"/>
              </a:rPr>
              <a:t>Sniffer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AC86CE-AD82-420E-BDB5-675FD294A303}"/>
              </a:ext>
            </a:extLst>
          </p:cNvPr>
          <p:cNvSpPr txBox="1"/>
          <p:nvPr/>
        </p:nvSpPr>
        <p:spPr>
          <a:xfrm>
            <a:off x="8402955" y="1745085"/>
            <a:ext cx="346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0" dirty="0">
                <a:effectLst/>
                <a:latin typeface="Century Gothic" panose="020B0502020202020204" pitchFamily="34" charset="0"/>
              </a:rPr>
              <a:t>Administration à distance 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A7024F-A123-4622-B611-C563B3F6E590}"/>
              </a:ext>
            </a:extLst>
          </p:cNvPr>
          <p:cNvSpPr txBox="1"/>
          <p:nvPr/>
        </p:nvSpPr>
        <p:spPr>
          <a:xfrm>
            <a:off x="8479155" y="3922047"/>
            <a:ext cx="302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0" dirty="0">
                <a:effectLst/>
                <a:latin typeface="Century Gothic" panose="020B0502020202020204" pitchFamily="34" charset="0"/>
              </a:rPr>
              <a:t>keyloggers </a:t>
            </a:r>
            <a:endParaRPr lang="fr-F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lle Avec Le Point D&amp;#39;interrogation Illustration Stock - Illustration du  penser, multi: 25465424">
            <a:extLst>
              <a:ext uri="{FF2B5EF4-FFF2-40B4-BE49-F238E27FC236}">
                <a16:creationId xmlns:a16="http://schemas.microsoft.com/office/drawing/2014/main" id="{D17533E3-B668-4F44-9418-B09D369D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60" y="2959493"/>
            <a:ext cx="4282440" cy="35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ulle narrative : ronde 10">
            <a:extLst>
              <a:ext uri="{FF2B5EF4-FFF2-40B4-BE49-F238E27FC236}">
                <a16:creationId xmlns:a16="http://schemas.microsoft.com/office/drawing/2014/main" id="{DED2350B-BB03-4BC6-A654-E606219010E4}"/>
              </a:ext>
            </a:extLst>
          </p:cNvPr>
          <p:cNvSpPr/>
          <p:nvPr/>
        </p:nvSpPr>
        <p:spPr>
          <a:xfrm>
            <a:off x="1386840" y="1524000"/>
            <a:ext cx="5455920" cy="2895600"/>
          </a:xfrm>
          <a:prstGeom prst="wedgeEllipseCallout">
            <a:avLst>
              <a:gd name="adj1" fmla="val 57659"/>
              <a:gd name="adj2" fmla="val 42500"/>
            </a:avLst>
          </a:prstGeom>
          <a:gradFill>
            <a:gsLst>
              <a:gs pos="79000">
                <a:srgbClr val="92D050"/>
              </a:gs>
              <a:gs pos="0">
                <a:srgbClr val="FF0000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23159B-B192-461E-A6C9-4CEE58BA1086}"/>
              </a:ext>
            </a:extLst>
          </p:cNvPr>
          <p:cNvSpPr txBox="1"/>
          <p:nvPr/>
        </p:nvSpPr>
        <p:spPr>
          <a:xfrm>
            <a:off x="2406316" y="1805331"/>
            <a:ext cx="39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Pourquoi nous espionner ?</a:t>
            </a:r>
          </a:p>
        </p:txBody>
      </p:sp>
    </p:spTree>
    <p:extLst>
      <p:ext uri="{BB962C8B-B14F-4D97-AF65-F5344CB8AC3E}">
        <p14:creationId xmlns:p14="http://schemas.microsoft.com/office/powerpoint/2010/main" val="38347200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E8B555D-EE98-4816-A02F-80E44ED46FD5}"/>
              </a:ext>
            </a:extLst>
          </p:cNvPr>
          <p:cNvSpPr txBox="1"/>
          <p:nvPr/>
        </p:nvSpPr>
        <p:spPr>
          <a:xfrm>
            <a:off x="879919" y="450949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votre profil numérique pour diffuser des pub (cookies)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8190E6-BFCB-4EC4-8FA0-94A7B2BAAEEC}"/>
              </a:ext>
            </a:extLst>
          </p:cNvPr>
          <p:cNvSpPr txBox="1"/>
          <p:nvPr/>
        </p:nvSpPr>
        <p:spPr>
          <a:xfrm>
            <a:off x="2769679" y="4837390"/>
            <a:ext cx="390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Surveiller votre trafic sur internet et collecter des informations pour les vendre à des entreprises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0553ED-2427-427B-B3B6-D445838CC562}"/>
              </a:ext>
            </a:extLst>
          </p:cNvPr>
          <p:cNvSpPr txBox="1"/>
          <p:nvPr/>
        </p:nvSpPr>
        <p:spPr>
          <a:xfrm>
            <a:off x="7391400" y="532983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Dérober des infos pour en tirer profit en piratant vos coordonnées bancaires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0DFBE8-759F-4AA2-9E57-702A677FB165}"/>
              </a:ext>
            </a:extLst>
          </p:cNvPr>
          <p:cNvSpPr txBox="1"/>
          <p:nvPr/>
        </p:nvSpPr>
        <p:spPr>
          <a:xfrm>
            <a:off x="8442960" y="2140803"/>
            <a:ext cx="374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Faire l’objet de chantage pour des fichier pro ou délicat : rançongiciel</a:t>
            </a:r>
          </a:p>
        </p:txBody>
      </p:sp>
      <p:pic>
        <p:nvPicPr>
          <p:cNvPr id="7170" name="Picture 2" descr="Types de logiciels espions | Adware, Pornware et Riskware | Kaspersky">
            <a:extLst>
              <a:ext uri="{FF2B5EF4-FFF2-40B4-BE49-F238E27FC236}">
                <a16:creationId xmlns:a16="http://schemas.microsoft.com/office/drawing/2014/main" id="{57F41225-053B-44D5-994E-5776E4D4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19" y="1456313"/>
            <a:ext cx="5707761" cy="32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6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94940D2F-0E40-4245-B855-F325CE558D81}"/>
              </a:ext>
            </a:extLst>
          </p:cNvPr>
          <p:cNvSpPr/>
          <p:nvPr/>
        </p:nvSpPr>
        <p:spPr>
          <a:xfrm>
            <a:off x="1310640" y="1554480"/>
            <a:ext cx="4648200" cy="2865120"/>
          </a:xfrm>
          <a:prstGeom prst="wedgeEllipseCallout">
            <a:avLst>
              <a:gd name="adj1" fmla="val 57579"/>
              <a:gd name="adj2" fmla="val 41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06B2DE-AE44-4DE7-9BDF-541FA1833634}"/>
              </a:ext>
            </a:extLst>
          </p:cNvPr>
          <p:cNvSpPr txBox="1"/>
          <p:nvPr/>
        </p:nvSpPr>
        <p:spPr>
          <a:xfrm>
            <a:off x="1668780" y="2109877"/>
            <a:ext cx="4427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Comment voir si savoir si vous avez un spyware ?</a:t>
            </a:r>
          </a:p>
        </p:txBody>
      </p:sp>
      <p:pic>
        <p:nvPicPr>
          <p:cNvPr id="8194" name="Picture 2" descr="Fille Avec Le Point D&amp;#39;interrogation Photo stock - Image du forme, fille:  41114708">
            <a:extLst>
              <a:ext uri="{FF2B5EF4-FFF2-40B4-BE49-F238E27FC236}">
                <a16:creationId xmlns:a16="http://schemas.microsoft.com/office/drawing/2014/main" id="{DBACA1FD-CB44-4510-978C-99F35C44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80" y="3071565"/>
            <a:ext cx="4861560" cy="320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600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1081</TotalTime>
  <Words>275</Words>
  <Application>Microsoft Office PowerPoint</Application>
  <PresentationFormat>Grand écran</PresentationFormat>
  <Paragraphs>43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Proxima Nova</vt:lpstr>
      <vt:lpstr>Traînée de condensation</vt:lpstr>
      <vt:lpstr>Le spyware</vt:lpstr>
      <vt:lpstr>C’est quoi ?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 votre ecoute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spyware</dc:title>
  <dc:creator>Stagiaire</dc:creator>
  <cp:lastModifiedBy>Stagiaire</cp:lastModifiedBy>
  <cp:revision>6</cp:revision>
  <dcterms:created xsi:type="dcterms:W3CDTF">2021-07-15T13:10:31Z</dcterms:created>
  <dcterms:modified xsi:type="dcterms:W3CDTF">2021-07-16T07:29:22Z</dcterms:modified>
</cp:coreProperties>
</file>