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Circ. act. Rhythm changes  w/ BD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Emergent behaviour changes in neurotr. levels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70c5070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70c5070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bifurcation maps to identify suitable parameters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775b66f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775b66f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70c50703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70c50703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70c5070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70c5070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70c5070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70c5070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70c5070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c70c5070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70c50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70c50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Hadeaghi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Math. mod. Sl-wa cycle (circ act rhy) people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70c507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70c507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Ppl w/ BD periods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cure, medication and therapy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fluctuations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70c507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70c507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box - x neuronal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estimator deviation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bottom box regulates c.a.r. Generated by a pulse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Pulse generated by rulkov map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70c507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70c507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Biological neuron compuationally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- I_ext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 - large wide 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 - constant but for us function of Inh and Exc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70c5070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70c5070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70c5070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70c507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Strength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determines day to day change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70c5070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70c5070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for a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Stable, chaotic, intermittent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of chaos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70c5070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70c5070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Intermittency vs period doubling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734475" y="4634550"/>
            <a:ext cx="370325" cy="37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Influence of Sleep Cycle on Bipolar Episodes</a:t>
            </a:r>
            <a:endParaRPr sz="4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System Simulation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University of Amsterdam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37225" y="4284275"/>
            <a:ext cx="6003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28 June 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By : Guy Frankel, Arja Rydin, Nathalie van Sterkenburg, Jason Tsiaxiras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x(k)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3400" y="64502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Normal State						Bipolar State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425" y="1105888"/>
            <a:ext cx="4240925" cy="3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381650" y="4293850"/>
            <a:ext cx="1004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B=5.82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" y="4747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66" y="1169263"/>
            <a:ext cx="4071934" cy="305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Circadian Activity - Depressed and Manic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1102025"/>
            <a:ext cx="3451251" cy="39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700" y="1002900"/>
            <a:ext cx="3835650" cy="39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Rythmic Circadian Activity - Depressed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289375"/>
            <a:ext cx="4342166" cy="3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149" y="1289375"/>
            <a:ext cx="4342150" cy="3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Rythmic Circadian Activity - Manic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1295500"/>
            <a:ext cx="4403600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" y="4741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5500"/>
            <a:ext cx="4260299" cy="31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 and Further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502350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Early warning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Managing bipolar disorder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Hadaeghi, F., Hashemi Golpayegani, M. R., Jafari, S., &amp; Murray, G. (2016). Toward a complex system understanding of bipolar disorder: A chaotic model of abnormal circadian activity rhythms in euthymic bipolar disorder.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Australian &amp; New Zealand Journal of Psychiatry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(8), 783-792.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Belmaker, R. H. (2004). Bipolar disorder.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England Journal of Medicine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351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(5), 476-486.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McKenna, B. S., Drummond, S. P., &amp; Eyler, L. T. (2014). Associations between circadian activity rhythms and functional brain abnormalities among euthymic bipolar patients: a preliminary study.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affective disorders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164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101-106.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Rulkov, N. F. (2002). Modeling of spiking-bursting neural behavior using two-dimensional map.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Physical Review E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65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041922.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Rulkov, N. F. (2007). A map-based model of the cardiac action potential.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arXiv:0708.1173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54575" y="1152475"/>
            <a:ext cx="35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Toward a complex system understanding of bipolar disorder: A chaotic model of abnormal circadian activity rhythms in euthymic bipolar disorder, Hadaeghi et al. (2016) </a:t>
            </a:r>
            <a:r>
              <a:rPr baseline="30000" lang="en-GB"/>
              <a:t>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Circadian activity rhythm - sleep-wake cycle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075" y="445025"/>
            <a:ext cx="5269229" cy="395192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Bipolar Disorder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Patients suffer from extreme shifts in mood</a:t>
            </a:r>
            <a:r>
              <a:rPr baseline="30000" lang="en-GB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Manic periods and depressed periods</a:t>
            </a:r>
            <a:r>
              <a:rPr baseline="30000" lang="en-GB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</a:t>
            </a:r>
            <a:r>
              <a:rPr baseline="30000" lang="en-GB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combination of genetics and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Treatment</a:t>
            </a:r>
            <a:r>
              <a:rPr baseline="30000" lang="en-GB"/>
              <a:t>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medication (often Lithium)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Psychotherapy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Observation: large changes in Circadian Activity Rhythm³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Research field with potential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43668" l="6829" r="0" t="24618"/>
          <a:stretch/>
        </p:blipFill>
        <p:spPr>
          <a:xfrm>
            <a:off x="4399875" y="232938"/>
            <a:ext cx="4432428" cy="113157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87200" y="47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x(n+1)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Neuronal activity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Input signal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6736" l="0" r="51999" t="0"/>
          <a:stretch/>
        </p:blipFill>
        <p:spPr>
          <a:xfrm>
            <a:off x="4443175" y="286388"/>
            <a:ext cx="4389126" cy="42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Rulkov Map</a:t>
            </a:r>
            <a:r>
              <a:rPr baseline="30000" lang="en-GB"/>
              <a:t>4,5</a:t>
            </a:r>
            <a:endParaRPr baseline="300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41499" l="0" r="54528" t="0"/>
          <a:stretch/>
        </p:blipFill>
        <p:spPr>
          <a:xfrm>
            <a:off x="91275" y="1266325"/>
            <a:ext cx="4857926" cy="351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550" y="2375725"/>
            <a:ext cx="5120749" cy="8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800" y="1008000"/>
            <a:ext cx="5874500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</a:t>
            </a:r>
            <a:r>
              <a:rPr lang="en-GB"/>
              <a:t> Sleep Cycle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50" y="4485038"/>
            <a:ext cx="2064962" cy="38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200" y="4485049"/>
            <a:ext cx="1561852" cy="3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4348813"/>
            <a:ext cx="4489744" cy="6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700" y="1243962"/>
            <a:ext cx="4017750" cy="30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013" y="1296800"/>
            <a:ext cx="3876874" cy="29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Signal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w</a:t>
            </a:r>
            <a:r>
              <a:rPr baseline="-25000" i="1" lang="en-GB"/>
              <a:t>1</a:t>
            </a:r>
            <a:r>
              <a:rPr i="1" lang="en-GB"/>
              <a:t>=0.2223, w</a:t>
            </a:r>
            <a:r>
              <a:rPr baseline="-25000" i="1" lang="en-GB"/>
              <a:t>2</a:t>
            </a:r>
            <a:r>
              <a:rPr i="1" lang="en-GB"/>
              <a:t>=1.487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4500"/>
            <a:ext cx="4199939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4175"/>
            <a:ext cx="3010034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513" y="1152425"/>
            <a:ext cx="27908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Bifurcation Map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0" y="1152425"/>
            <a:ext cx="5764629" cy="3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2571750"/>
            <a:ext cx="1094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A=13.6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661475" y="3327900"/>
            <a:ext cx="1094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A=14.8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893175" y="2725475"/>
            <a:ext cx="1094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A=16.5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336500" y="1152425"/>
            <a:ext cx="1094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B=5.82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Bifurcation Map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6125"/>
            <a:ext cx="4127850" cy="3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400" y="1266325"/>
            <a:ext cx="4127850" cy="309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953200" y="4402000"/>
            <a:ext cx="980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B=5.82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975675" y="4402000"/>
            <a:ext cx="111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A=14.31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