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8E385E-67D8-4EFD-AEA2-3C8E990530C2}">
  <a:tblStyle styleId="{CE8E385E-67D8-4EFD-AEA2-3C8E990530C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vis-www.cs.umass.edu/lfw/" TargetMode="External"/><Relationship Id="rId4" Type="http://schemas.openxmlformats.org/officeDocument/2006/relationships/hyperlink" Target="http://www.vlfeat.org/matconvnet/" TargetMode="External"/><Relationship Id="rId5" Type="http://schemas.openxmlformats.org/officeDocument/2006/relationships/hyperlink" Target="http://www.robots.ox.ac.uk/~vgg/practicals/cnn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Facial Recognition Using Convolutional Neural Networks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8903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Nathik Salam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Devan Carlson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Determine a series of filter dimensions that filter your image data from input image dimensions to 1 answer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Input: 64x64x3 Face image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Output: 1 of 12 people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Initialize the filters to random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Training phase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Calculus to calculate the error, and backpropagate through the network to modify the filter weights to get closer to the right answer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Validation phase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See how well the training has done so far, and stop training if meets a threshold (90% accuracy)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implement Convolutional NN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Face Database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LFW (Live Faces in the Wild) -- cropped to 64x64 of just the 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13,000 images of faces collected from the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used a subset of these to only people that had 50 or more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12 people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50 images each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45 images for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 images for testing</a:t>
            </a:r>
          </a:p>
        </p:txBody>
      </p:sp>
      <p:pic>
        <p:nvPicPr>
          <p:cNvPr id="219" name="Shape 219"/>
          <p:cNvPicPr preferRelativeResize="0"/>
          <p:nvPr/>
        </p:nvPicPr>
        <p:blipFill/>
        <p:spPr>
          <a:xfrm>
            <a:off x="5362446" y="2252071"/>
            <a:ext cx="3188774" cy="27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Filter Sizes Example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Input: 64x64x3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64x64x3 Image→ 5x5x3 Convolution Filter → 60x60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60x60 Image → 2x2 step size 2 Max Pooling Filter → 30x30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30x30 Image → 5x5 Convolution Filter → 26x26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26x26 Image → 2x2 step size 2 Max Pooling Filter → 13x13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13x13 Image → 13x13 Convolution Filter → 1 answer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something working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 with the values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 sizes in each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filters in each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epochs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Batchsize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Learning Rate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45" y="1410132"/>
            <a:ext cx="2864274" cy="23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875" y="660457"/>
            <a:ext cx="2188425" cy="38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25" y="1389997"/>
            <a:ext cx="3729025" cy="3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674" y="699649"/>
            <a:ext cx="2362224" cy="40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3" y="1206325"/>
            <a:ext cx="3901001" cy="331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224" y="604874"/>
            <a:ext cx="2312700" cy="40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Imperfect face images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facial expressions, viewing angles, lighting,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training 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mnist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Determine best filter sizes and number of layers for detecting patterns on people’s faces.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a better database of face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the algorithm to detect faces in an image, resize, then compare to database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Face Database came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http://vis-www.cs.umass.edu/lfw/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Matlab Convolutional NN Library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http://www.vlfeat.org/matconvnet/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Tutorial on MatConvNet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http://www.robots.ox.ac.uk/~vgg/practicals/cnn/index.html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 about different computer learning techniques and which works best for computer vision problems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Develop a computer system to be able to recognize a finite number of faces with high accuracy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of Neural Networks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what we know about how the brain works to develop an algorithm that makes it so computers can learn in a similar way to humans..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receive sensory data -- and our brain recognizes patterns (color, shape, etc) and we make a decision what we’re looking at.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Finite number of inputs → Finite number of outputs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Convolutional Neural Networks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13050" y="1306275"/>
            <a:ext cx="2862900" cy="71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Input: 64x64x3 Face image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Output: 1 of 12 people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24" y="1355600"/>
            <a:ext cx="5841076" cy="35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772000" y="3108050"/>
            <a:ext cx="27678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if(x&gt;0 .1)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output=1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if(x&lt;0.1)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000000"/>
                </a:solidFill>
              </a:rPr>
              <a:t>output=0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083262" y="851400"/>
            <a:ext cx="1606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σ(wx+b)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224300" y="190975"/>
            <a:ext cx="3714900" cy="2291500"/>
            <a:chOff x="224300" y="190975"/>
            <a:chExt cx="3714900" cy="2291500"/>
          </a:xfrm>
        </p:grpSpPr>
        <p:grpSp>
          <p:nvGrpSpPr>
            <p:cNvPr id="94" name="Shape 94"/>
            <p:cNvGrpSpPr/>
            <p:nvPr/>
          </p:nvGrpSpPr>
          <p:grpSpPr>
            <a:xfrm>
              <a:off x="1086825" y="723150"/>
              <a:ext cx="2852375" cy="1003350"/>
              <a:chOff x="1086825" y="723150"/>
              <a:chExt cx="2852375" cy="1003350"/>
            </a:xfrm>
          </p:grpSpPr>
          <p:sp>
            <p:nvSpPr>
              <p:cNvPr id="95" name="Shape 95"/>
              <p:cNvSpPr txBox="1"/>
              <p:nvPr/>
            </p:nvSpPr>
            <p:spPr>
              <a:xfrm>
                <a:off x="1086825" y="1410550"/>
                <a:ext cx="25629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Shape 96"/>
              <p:cNvSpPr txBox="1"/>
              <p:nvPr/>
            </p:nvSpPr>
            <p:spPr>
              <a:xfrm>
                <a:off x="1198075" y="1259250"/>
                <a:ext cx="10767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output(x)=</a:t>
                </a:r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2128600" y="723150"/>
                <a:ext cx="5646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7200"/>
                  <a:t>{</a:t>
                </a:r>
              </a:p>
            </p:txBody>
          </p:sp>
          <p:sp>
            <p:nvSpPr>
              <p:cNvPr id="98" name="Shape 98"/>
              <p:cNvSpPr txBox="1"/>
              <p:nvPr/>
            </p:nvSpPr>
            <p:spPr>
              <a:xfrm>
                <a:off x="2599700" y="1156800"/>
                <a:ext cx="1339500" cy="5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1 if x &gt; 0.1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0 if x &lt; 0.1</a:t>
                </a:r>
              </a:p>
            </p:txBody>
          </p:sp>
        </p:grpSp>
        <p:grpSp>
          <p:nvGrpSpPr>
            <p:cNvPr id="99" name="Shape 99"/>
            <p:cNvGrpSpPr/>
            <p:nvPr/>
          </p:nvGrpSpPr>
          <p:grpSpPr>
            <a:xfrm>
              <a:off x="224300" y="190975"/>
              <a:ext cx="903200" cy="2291500"/>
              <a:chOff x="231300" y="1022250"/>
              <a:chExt cx="903200" cy="2291500"/>
            </a:xfrm>
          </p:grpSpPr>
          <p:cxnSp>
            <p:nvCxnSpPr>
              <p:cNvPr id="100" name="Shape 100"/>
              <p:cNvCxnSpPr/>
              <p:nvPr/>
            </p:nvCxnSpPr>
            <p:spPr>
              <a:xfrm flipH="1" rot="10800000">
                <a:off x="511700" y="1258150"/>
                <a:ext cx="13200" cy="193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01" name="Shape 101"/>
              <p:cNvSpPr/>
              <p:nvPr/>
            </p:nvSpPr>
            <p:spPr>
              <a:xfrm>
                <a:off x="467000" y="3189250"/>
                <a:ext cx="102600" cy="1245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 txBox="1"/>
              <p:nvPr/>
            </p:nvSpPr>
            <p:spPr>
              <a:xfrm>
                <a:off x="511700" y="3095650"/>
                <a:ext cx="253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0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467000" y="2696450"/>
                <a:ext cx="102600" cy="1245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511700" y="1022250"/>
                <a:ext cx="253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1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 txBox="1"/>
              <p:nvPr/>
            </p:nvSpPr>
            <p:spPr>
              <a:xfrm>
                <a:off x="511700" y="2562800"/>
                <a:ext cx="6228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0.1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 txBox="1"/>
              <p:nvPr/>
            </p:nvSpPr>
            <p:spPr>
              <a:xfrm>
                <a:off x="231300" y="1022250"/>
                <a:ext cx="253500" cy="21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x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Shape 107"/>
            <p:cNvSpPr/>
            <p:nvPr/>
          </p:nvSpPr>
          <p:spPr>
            <a:xfrm>
              <a:off x="510725" y="594300"/>
              <a:ext cx="63000" cy="12318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75" y="3254975"/>
            <a:ext cx="3152375" cy="180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Shape 109"/>
          <p:cNvGrpSpPr/>
          <p:nvPr/>
        </p:nvGrpSpPr>
        <p:grpSpPr>
          <a:xfrm>
            <a:off x="5026412" y="436925"/>
            <a:ext cx="3164700" cy="1102937"/>
            <a:chOff x="4372300" y="-72250"/>
            <a:chExt cx="3164700" cy="1102937"/>
          </a:xfrm>
        </p:grpSpPr>
        <p:grpSp>
          <p:nvGrpSpPr>
            <p:cNvPr id="110" name="Shape 110"/>
            <p:cNvGrpSpPr/>
            <p:nvPr/>
          </p:nvGrpSpPr>
          <p:grpSpPr>
            <a:xfrm>
              <a:off x="4372300" y="242887"/>
              <a:ext cx="3164700" cy="787800"/>
              <a:chOff x="4372300" y="126087"/>
              <a:chExt cx="3164700" cy="787800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4372300" y="126087"/>
                <a:ext cx="622800" cy="56970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487000" y="126087"/>
                <a:ext cx="622800" cy="56970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3" name="Shape 113"/>
              <p:cNvCxnSpPr>
                <a:stCxn id="111" idx="6"/>
                <a:endCxn id="112" idx="2"/>
              </p:cNvCxnSpPr>
              <p:nvPr/>
            </p:nvCxnSpPr>
            <p:spPr>
              <a:xfrm>
                <a:off x="4995100" y="410937"/>
                <a:ext cx="1491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14" name="Shape 114"/>
              <p:cNvSpPr txBox="1"/>
              <p:nvPr/>
            </p:nvSpPr>
            <p:spPr>
              <a:xfrm>
                <a:off x="4550300" y="588087"/>
                <a:ext cx="3426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x</a:t>
                </a:r>
              </a:p>
            </p:txBody>
          </p:sp>
          <p:sp>
            <p:nvSpPr>
              <p:cNvPr id="115" name="Shape 115"/>
              <p:cNvSpPr txBox="1"/>
              <p:nvPr/>
            </p:nvSpPr>
            <p:spPr>
              <a:xfrm>
                <a:off x="6460300" y="614787"/>
                <a:ext cx="10767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u="sng"/>
                  <a:t>output</a:t>
                </a:r>
              </a:p>
            </p:txBody>
          </p:sp>
        </p:grpSp>
        <p:sp>
          <p:nvSpPr>
            <p:cNvPr id="116" name="Shape 116"/>
            <p:cNvSpPr txBox="1"/>
            <p:nvPr/>
          </p:nvSpPr>
          <p:spPr>
            <a:xfrm>
              <a:off x="4413175" y="-72250"/>
              <a:ext cx="7458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465900" y="-72250"/>
              <a:ext cx="9105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Neuron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616675" y="1876325"/>
            <a:ext cx="5145924" cy="1231725"/>
            <a:chOff x="3659125" y="1030700"/>
            <a:chExt cx="5145924" cy="1231725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2674" y="1030700"/>
              <a:ext cx="3152374" cy="123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28137" y="1171687"/>
              <a:ext cx="1076325" cy="71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3659125" y="1030700"/>
              <a:ext cx="24366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00000"/>
                  </a:solidFill>
                </a:rPr>
                <a:t>σ(wx+b)</a:t>
              </a:r>
              <a:r>
                <a:rPr lang="en"/>
                <a:t>→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300" y="3253087"/>
            <a:ext cx="3152375" cy="18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435512" y="214137"/>
            <a:ext cx="9033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x &gt; 0.1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5164175" y="3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{CE8E385E-67D8-4EFD-AEA2-3C8E990530C2}</a:tableStyleId>
              </a:tblPr>
              <a:tblGrid>
                <a:gridCol w="473800"/>
                <a:gridCol w="434375"/>
                <a:gridCol w="484975"/>
              </a:tblGrid>
              <a:tr h="308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output</a:t>
                      </a:r>
                    </a:p>
                  </a:txBody>
                  <a:tcPr marT="91425" marB="91425" marR="91425" marL="91425"/>
                </a:tc>
              </a:tr>
              <a:tr h="293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91425" marB="91425" marR="91425" marL="91425"/>
                </a:tc>
              </a:tr>
              <a:tr h="293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91425" marB="91425" marR="91425" marL="91425"/>
                </a:tc>
              </a:tr>
              <a:tr h="379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91425" marB="91425" marR="91425" marL="91425"/>
                </a:tc>
              </a:tr>
              <a:tr h="302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</a:tr>
              <a:tr h="302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0.6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6708800" y="3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{CE8E385E-67D8-4EFD-AEA2-3C8E990530C2}</a:tableStyleId>
              </a:tblPr>
              <a:tblGrid>
                <a:gridCol w="565800"/>
                <a:gridCol w="412350"/>
                <a:gridCol w="522350"/>
                <a:gridCol w="522350"/>
              </a:tblGrid>
              <a:tr h="308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37500"/>
                        <a:buFont typeface="Arial"/>
                        <a:buNone/>
                      </a:pPr>
                      <a:r>
                        <a:rPr lang="en" sz="800" u="sng">
                          <a:solidFill>
                            <a:srgbClr val="000000"/>
                          </a:solidFill>
                        </a:rPr>
                        <a:t>output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375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</a:rPr>
                        <a:t>Δw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375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</a:rPr>
                        <a:t>Δb</a:t>
                      </a:r>
                    </a:p>
                  </a:txBody>
                  <a:tcPr marT="91425" marB="91425" marR="91425" marL="91425"/>
                </a:tc>
              </a:tr>
              <a:tr h="293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-0.5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-0.3</a:t>
                      </a:r>
                    </a:p>
                  </a:txBody>
                  <a:tcPr marT="91425" marB="91425" marR="91425" marL="91425"/>
                </a:tc>
              </a:tr>
              <a:tr h="293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0.4</a:t>
                      </a:r>
                    </a:p>
                  </a:txBody>
                  <a:tcPr marT="91425" marB="91425" marR="91425" marL="91425"/>
                </a:tc>
              </a:tr>
              <a:tr h="379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0.16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-0.4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-0.2</a:t>
                      </a: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.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0.9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0.0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Shape 130"/>
          <p:cNvSpPr txBox="1"/>
          <p:nvPr/>
        </p:nvSpPr>
        <p:spPr>
          <a:xfrm>
            <a:off x="5066225" y="82250"/>
            <a:ext cx="1209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Training Data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24850" y="82250"/>
            <a:ext cx="1882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Network Computations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5066225" y="2965450"/>
            <a:ext cx="2329800" cy="453575"/>
            <a:chOff x="6275525" y="2834450"/>
            <a:chExt cx="2329800" cy="453575"/>
          </a:xfrm>
        </p:grpSpPr>
        <p:sp>
          <p:nvSpPr>
            <p:cNvPr id="133" name="Shape 133"/>
            <p:cNvSpPr txBox="1"/>
            <p:nvPr/>
          </p:nvSpPr>
          <p:spPr>
            <a:xfrm>
              <a:off x="6275525" y="2876425"/>
              <a:ext cx="23298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 = (output-</a:t>
              </a:r>
              <a:r>
                <a:rPr lang="en" u="sng"/>
                <a:t>output</a:t>
              </a:r>
              <a:r>
                <a:rPr lang="en"/>
                <a:t>)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7793850" y="2834450"/>
              <a:ext cx="2868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/>
                <a:t>2 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66225" y="3288062"/>
            <a:ext cx="2329800" cy="573800"/>
            <a:chOff x="6275525" y="2841425"/>
            <a:chExt cx="2329800" cy="573800"/>
          </a:xfrm>
        </p:grpSpPr>
        <p:sp>
          <p:nvSpPr>
            <p:cNvPr id="136" name="Shape 136"/>
            <p:cNvSpPr txBox="1"/>
            <p:nvPr/>
          </p:nvSpPr>
          <p:spPr>
            <a:xfrm>
              <a:off x="6275525" y="2876425"/>
              <a:ext cx="2329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C(w,x) = (output-</a:t>
              </a:r>
              <a:r>
                <a:rPr lang="en" sz="1200">
                  <a:solidFill>
                    <a:srgbClr val="000000"/>
                  </a:solidFill>
                </a:rPr>
                <a:t>σ(wx+b)</a:t>
              </a:r>
              <a:r>
                <a:rPr lang="en"/>
                <a:t>)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8248450" y="2841425"/>
              <a:ext cx="2868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/>
                <a:t>2 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7261501" y="2865551"/>
            <a:ext cx="1882500" cy="1418824"/>
            <a:chOff x="7212526" y="2865563"/>
            <a:chExt cx="1882500" cy="1418824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12526" y="2865563"/>
              <a:ext cx="1882500" cy="1418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 txBox="1"/>
            <p:nvPr/>
          </p:nvSpPr>
          <p:spPr>
            <a:xfrm>
              <a:off x="7779750" y="4032712"/>
              <a:ext cx="160800" cy="1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w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8668250" y="3925050"/>
              <a:ext cx="244800" cy="20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8850225" y="3359250"/>
              <a:ext cx="244800" cy="20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</a:t>
              </a:r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5227900" y="3730525"/>
            <a:ext cx="1265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Δw = ∂C/∂w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Δb = ∂C/∂b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0" y="2594050"/>
            <a:ext cx="2114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σ(wx+b)</a:t>
            </a:r>
            <a:r>
              <a:rPr lang="en"/>
              <a:t>→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375" y="1525562"/>
            <a:ext cx="3019250" cy="141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Shape 146"/>
          <p:cNvGrpSpPr/>
          <p:nvPr/>
        </p:nvGrpSpPr>
        <p:grpSpPr>
          <a:xfrm>
            <a:off x="476712" y="82237"/>
            <a:ext cx="4072250" cy="1134600"/>
            <a:chOff x="4372300" y="2282500"/>
            <a:chExt cx="4072250" cy="1134600"/>
          </a:xfrm>
        </p:grpSpPr>
        <p:sp>
          <p:nvSpPr>
            <p:cNvPr id="147" name="Shape 147"/>
            <p:cNvSpPr/>
            <p:nvPr/>
          </p:nvSpPr>
          <p:spPr>
            <a:xfrm>
              <a:off x="4372300" y="2473850"/>
              <a:ext cx="6228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487000" y="2473850"/>
              <a:ext cx="6228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Shape 149"/>
            <p:cNvCxnSpPr>
              <a:stCxn id="147" idx="6"/>
              <a:endCxn id="148" idx="2"/>
            </p:cNvCxnSpPr>
            <p:nvPr/>
          </p:nvCxnSpPr>
          <p:spPr>
            <a:xfrm>
              <a:off x="4995100" y="2758700"/>
              <a:ext cx="1491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0" name="Shape 150"/>
            <p:cNvSpPr txBox="1"/>
            <p:nvPr/>
          </p:nvSpPr>
          <p:spPr>
            <a:xfrm>
              <a:off x="4512400" y="2955875"/>
              <a:ext cx="342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x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6429150" y="2561600"/>
              <a:ext cx="1606200" cy="1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σ(wx+b)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952650" y="2282500"/>
              <a:ext cx="1491900" cy="11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indent="457200" lvl="0" rtl="0">
                <a:spcBef>
                  <a:spcPts val="0"/>
                </a:spcBef>
                <a:buNone/>
              </a:pPr>
              <a:r>
                <a:rPr lang="en"/>
                <a:t>w→weight</a:t>
              </a:r>
            </a:p>
            <a:p>
              <a:pPr indent="457200" lvl="0" rtl="0">
                <a:spcBef>
                  <a:spcPts val="0"/>
                </a:spcBef>
                <a:buNone/>
              </a:pPr>
              <a:r>
                <a:rPr lang="en"/>
                <a:t>b</a:t>
              </a:r>
              <a:r>
                <a:rPr lang="en">
                  <a:solidFill>
                    <a:srgbClr val="000000"/>
                  </a:solidFill>
                </a:rPr>
                <a:t>→bias</a:t>
              </a:r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2533562" y="755612"/>
            <a:ext cx="1076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58"/>
          <p:cNvGrpSpPr/>
          <p:nvPr/>
        </p:nvGrpSpPr>
        <p:grpSpPr>
          <a:xfrm>
            <a:off x="5311525" y="1693537"/>
            <a:ext cx="3977500" cy="1912025"/>
            <a:chOff x="5672050" y="2910887"/>
            <a:chExt cx="3977500" cy="1912025"/>
          </a:xfrm>
        </p:grpSpPr>
        <p:sp>
          <p:nvSpPr>
            <p:cNvPr id="159" name="Shape 159"/>
            <p:cNvSpPr/>
            <p:nvPr/>
          </p:nvSpPr>
          <p:spPr>
            <a:xfrm>
              <a:off x="5672050" y="2910887"/>
              <a:ext cx="6228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74575" y="2966325"/>
              <a:ext cx="12069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Shape 161"/>
            <p:cNvCxnSpPr>
              <a:stCxn id="159" idx="6"/>
              <a:endCxn id="160" idx="2"/>
            </p:cNvCxnSpPr>
            <p:nvPr/>
          </p:nvCxnSpPr>
          <p:spPr>
            <a:xfrm>
              <a:off x="6294850" y="3195737"/>
              <a:ext cx="479700" cy="55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62" name="Shape 162"/>
            <p:cNvSpPr txBox="1"/>
            <p:nvPr/>
          </p:nvSpPr>
          <p:spPr>
            <a:xfrm>
              <a:off x="5836975" y="3361012"/>
              <a:ext cx="342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x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774575" y="3076012"/>
              <a:ext cx="1606200" cy="1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0000"/>
                  </a:solidFill>
                </a:rPr>
                <a:t>a</a:t>
              </a:r>
              <a:r>
                <a:rPr lang="en" sz="1200"/>
                <a:t>=σ(w</a:t>
              </a:r>
              <a:r>
                <a:rPr baseline="-25000" lang="en" sz="1200"/>
                <a:t>1</a:t>
              </a:r>
              <a:r>
                <a:rPr lang="en" sz="1200"/>
                <a:t>x+w</a:t>
              </a:r>
              <a:r>
                <a:rPr baseline="-25000" lang="en" sz="1200"/>
                <a:t>2</a:t>
              </a:r>
              <a:r>
                <a:rPr lang="en" sz="1200"/>
                <a:t>y+b)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5721700" y="4061812"/>
              <a:ext cx="6228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Shape 165"/>
            <p:cNvCxnSpPr>
              <a:stCxn id="164" idx="6"/>
              <a:endCxn id="160" idx="2"/>
            </p:cNvCxnSpPr>
            <p:nvPr/>
          </p:nvCxnSpPr>
          <p:spPr>
            <a:xfrm flipH="1" rot="10800000">
              <a:off x="6344500" y="3251062"/>
              <a:ext cx="430200" cy="1095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66" name="Shape 166"/>
            <p:cNvSpPr txBox="1"/>
            <p:nvPr/>
          </p:nvSpPr>
          <p:spPr>
            <a:xfrm>
              <a:off x="5899700" y="4523812"/>
              <a:ext cx="342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y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6845875" y="3991850"/>
              <a:ext cx="12069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Shape 168"/>
            <p:cNvCxnSpPr>
              <a:stCxn id="159" idx="6"/>
              <a:endCxn id="167" idx="2"/>
            </p:cNvCxnSpPr>
            <p:nvPr/>
          </p:nvCxnSpPr>
          <p:spPr>
            <a:xfrm>
              <a:off x="6294850" y="3195737"/>
              <a:ext cx="551100" cy="1080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9" name="Shape 169"/>
            <p:cNvCxnSpPr>
              <a:stCxn id="164" idx="6"/>
              <a:endCxn id="167" idx="2"/>
            </p:cNvCxnSpPr>
            <p:nvPr/>
          </p:nvCxnSpPr>
          <p:spPr>
            <a:xfrm flipH="1" rot="10800000">
              <a:off x="6344500" y="4276762"/>
              <a:ext cx="501300" cy="69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8094575" y="3451350"/>
              <a:ext cx="1014600" cy="5697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8308100" y="3922937"/>
              <a:ext cx="1076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u="sng"/>
                <a:t>output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6856387" y="4075562"/>
              <a:ext cx="1606200" cy="1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6AA84F"/>
                  </a:solidFill>
                </a:rPr>
                <a:t>a</a:t>
              </a:r>
              <a:r>
                <a:rPr lang="en" sz="1200"/>
                <a:t>=σ(w</a:t>
              </a:r>
              <a:r>
                <a:rPr baseline="-25000" lang="en" sz="1200"/>
                <a:t>1</a:t>
              </a:r>
              <a:r>
                <a:rPr lang="en" sz="1200"/>
                <a:t>x+w</a:t>
              </a:r>
              <a:r>
                <a:rPr baseline="-25000" lang="en" sz="1200"/>
                <a:t>2</a:t>
              </a:r>
              <a:r>
                <a:rPr lang="en" sz="1200"/>
                <a:t>y+b)</a:t>
              </a:r>
            </a:p>
          </p:txBody>
        </p:sp>
        <p:cxnSp>
          <p:nvCxnSpPr>
            <p:cNvPr id="173" name="Shape 173"/>
            <p:cNvCxnSpPr>
              <a:stCxn id="160" idx="6"/>
              <a:endCxn id="170" idx="2"/>
            </p:cNvCxnSpPr>
            <p:nvPr/>
          </p:nvCxnSpPr>
          <p:spPr>
            <a:xfrm>
              <a:off x="7981475" y="3251175"/>
              <a:ext cx="113100" cy="485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4" name="Shape 174"/>
            <p:cNvCxnSpPr>
              <a:stCxn id="167" idx="6"/>
              <a:endCxn id="170" idx="2"/>
            </p:cNvCxnSpPr>
            <p:nvPr/>
          </p:nvCxnSpPr>
          <p:spPr>
            <a:xfrm flipH="1" rot="10800000">
              <a:off x="8052775" y="3736100"/>
              <a:ext cx="41700" cy="5406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8043350" y="3499487"/>
              <a:ext cx="1606200" cy="1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σ(w</a:t>
              </a:r>
              <a:r>
                <a:rPr baseline="-25000" lang="en" sz="1200"/>
                <a:t>1</a:t>
              </a:r>
              <a:r>
                <a:rPr lang="en" sz="1200">
                  <a:solidFill>
                    <a:srgbClr val="FF0000"/>
                  </a:solidFill>
                </a:rPr>
                <a:t>a</a:t>
              </a:r>
              <a:r>
                <a:rPr lang="en" sz="1200"/>
                <a:t>+w</a:t>
              </a:r>
              <a:r>
                <a:rPr baseline="-25000" lang="en" sz="1200"/>
                <a:t>2</a:t>
              </a:r>
              <a:r>
                <a:rPr lang="en" sz="1200">
                  <a:solidFill>
                    <a:srgbClr val="38761D"/>
                  </a:solidFill>
                </a:rPr>
                <a:t>a</a:t>
              </a:r>
              <a:r>
                <a:rPr lang="en" sz="1200"/>
                <a:t>+b)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1338725" y="3411275"/>
            <a:ext cx="3452250" cy="1003350"/>
            <a:chOff x="986450" y="723150"/>
            <a:chExt cx="3452250" cy="1003350"/>
          </a:xfrm>
        </p:grpSpPr>
        <p:sp>
          <p:nvSpPr>
            <p:cNvPr id="177" name="Shape 177"/>
            <p:cNvSpPr txBox="1"/>
            <p:nvPr/>
          </p:nvSpPr>
          <p:spPr>
            <a:xfrm>
              <a:off x="1086825" y="1410550"/>
              <a:ext cx="25629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986450" y="1259250"/>
              <a:ext cx="12885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output(x,y) =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2128600" y="723150"/>
              <a:ext cx="564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200"/>
                <a:t>{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2523500" y="1156800"/>
              <a:ext cx="1915200" cy="5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X &gt; 0.1 and y &lt; 0.6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0 otherwise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1462000" y="811900"/>
            <a:ext cx="2817700" cy="2237650"/>
            <a:chOff x="1338725" y="-71650"/>
            <a:chExt cx="2817700" cy="2237650"/>
          </a:xfrm>
        </p:grpSpPr>
        <p:sp>
          <p:nvSpPr>
            <p:cNvPr id="182" name="Shape 182"/>
            <p:cNvSpPr txBox="1"/>
            <p:nvPr/>
          </p:nvSpPr>
          <p:spPr>
            <a:xfrm>
              <a:off x="1338725" y="772225"/>
              <a:ext cx="6228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0.6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369950" y="-17650"/>
              <a:ext cx="2535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y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02900" y="1022500"/>
              <a:ext cx="1149900" cy="9048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Shape 185"/>
            <p:cNvCxnSpPr/>
            <p:nvPr/>
          </p:nvCxnSpPr>
          <p:spPr>
            <a:xfrm flipH="1" rot="10800000">
              <a:off x="1785925" y="-17650"/>
              <a:ext cx="13200" cy="193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6" name="Shape 186"/>
            <p:cNvSpPr/>
            <p:nvPr/>
          </p:nvSpPr>
          <p:spPr>
            <a:xfrm>
              <a:off x="1741225" y="1913450"/>
              <a:ext cx="102600" cy="1245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1785925" y="1931250"/>
              <a:ext cx="2535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0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768125" y="-71650"/>
              <a:ext cx="2535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1843825" y="1972400"/>
              <a:ext cx="2118900" cy="6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90" name="Shape 190"/>
            <p:cNvSpPr txBox="1"/>
            <p:nvPr/>
          </p:nvSpPr>
          <p:spPr>
            <a:xfrm>
              <a:off x="3902925" y="1866650"/>
              <a:ext cx="2535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7550" y="1931250"/>
              <a:ext cx="2535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Shape 192"/>
            <p:cNvCxnSpPr/>
            <p:nvPr/>
          </p:nvCxnSpPr>
          <p:spPr>
            <a:xfrm flipH="1" rot="10800000">
              <a:off x="2348725" y="329600"/>
              <a:ext cx="6600" cy="1642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10800000">
              <a:off x="1785925" y="970800"/>
              <a:ext cx="1808100" cy="6600"/>
            </a:xfrm>
            <a:prstGeom prst="straightConnector1">
              <a:avLst/>
            </a:prstGeom>
            <a:noFill/>
            <a:ln cap="flat" cmpd="sng" w="9525">
              <a:solidFill>
                <a:srgbClr val="3D85C6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4" name="Shape 194"/>
            <p:cNvSpPr txBox="1"/>
            <p:nvPr/>
          </p:nvSpPr>
          <p:spPr>
            <a:xfrm>
              <a:off x="2129750" y="1947900"/>
              <a:ext cx="6228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0.1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Convolution?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25" y="1611325"/>
            <a:ext cx="4984100" cy="2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Convolutional Neural Networks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304925"/>
            <a:ext cx="78105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