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6" r:id="rId2"/>
    <p:sldId id="260"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80" d="100"/>
          <a:sy n="80" d="100"/>
        </p:scale>
        <p:origin x="-2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B61BEF0D-F0BB-DE4B-95CE-6DB70DBA9567}" type="datetimeFigureOut">
              <a:rPr lang="en-US" smtClean="0"/>
              <a:pPr/>
              <a:t>10/11/2023</a:t>
            </a:fld>
            <a:endParaRPr lang="en-US" dirty="0"/>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B61BEF0D-F0BB-DE4B-95CE-6DB70DBA9567}" type="datetimeFigureOut">
              <a:rPr lang="en-US" smtClean="0"/>
              <a:pPr/>
              <a:t>10/11/2023</a:t>
            </a:fld>
            <a:endParaRPr lang="en-US" dirty="0"/>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11521440" y="6514568"/>
            <a:ext cx="619051" cy="274320"/>
          </a:xfrm>
        </p:spPr>
        <p:txBody>
          <a:bodyPr/>
          <a:lstStyle>
            <a:extLst/>
          </a:lstStyle>
          <a:p>
            <a:fld id="{D57F1E4F-1CFF-5643-939E-217C01CDF565}" type="slidenum">
              <a:rPr lang="en-US" smtClean="0"/>
              <a:pPr/>
              <a:t>‹#›</a:t>
            </a:fld>
            <a:endParaRPr lang="en-US" dirty="0"/>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10/11/2023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11521440" y="6514568"/>
            <a:ext cx="619051" cy="274320"/>
          </a:xfrm>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10/11/2023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10/11/2023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B61BEF0D-F0BB-DE4B-95CE-6DB70DBA9567}" type="datetimeFigureOut">
              <a:rPr lang="en-US" smtClean="0"/>
              <a:pPr/>
              <a:t>10/11/2023</a:t>
            </a:fld>
            <a:endParaRPr lang="en-US" dirty="0"/>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B61BEF0D-F0BB-DE4B-95CE-6DB70DBA9567}" type="datetimeFigureOut">
              <a:rPr lang="en-US" smtClean="0"/>
              <a:pPr/>
              <a:t>10/11/2023</a:t>
            </a:fld>
            <a:endParaRPr lang="en-US" dirty="0"/>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61BEF0D-F0BB-DE4B-95CE-6DB70DBA9567}" type="datetimeFigureOut">
              <a:rPr lang="en-US" smtClean="0"/>
              <a:pPr/>
              <a:t>10/11/2023</a:t>
            </a:fld>
            <a:endParaRPr lang="en-US" dirty="0"/>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2602" y="522514"/>
            <a:ext cx="9567135" cy="2125684"/>
          </a:xfrm>
        </p:spPr>
        <p:txBody>
          <a:bodyPr/>
          <a:lstStyle/>
          <a:p>
            <a:r>
              <a:rPr lang="en-US" dirty="0" smtClean="0"/>
              <a:t>DATA ANALYTICS WITH COGNOS PHASE-2</a:t>
            </a:r>
            <a:endParaRPr lang="en-IN" dirty="0"/>
          </a:p>
        </p:txBody>
      </p:sp>
      <p:sp>
        <p:nvSpPr>
          <p:cNvPr id="3" name="Subtitle 2"/>
          <p:cNvSpPr>
            <a:spLocks noGrp="1"/>
          </p:cNvSpPr>
          <p:nvPr>
            <p:ph type="subTitle" idx="1"/>
          </p:nvPr>
        </p:nvSpPr>
        <p:spPr>
          <a:xfrm>
            <a:off x="660460" y="3796366"/>
            <a:ext cx="8768547" cy="1820558"/>
          </a:xfrm>
        </p:spPr>
        <p:txBody>
          <a:bodyPr>
            <a:normAutofit/>
          </a:bodyPr>
          <a:lstStyle/>
          <a:p>
            <a:r>
              <a:rPr lang="en-IN" dirty="0" smtClean="0">
                <a:latin typeface="Times New Roman" pitchFamily="18" charset="0"/>
                <a:cs typeface="Times New Roman" pitchFamily="18" charset="0"/>
              </a:rPr>
              <a:t>PROJECT </a:t>
            </a:r>
            <a:r>
              <a:rPr lang="en-IN" dirty="0" smtClean="0">
                <a:latin typeface="Times New Roman" pitchFamily="18" charset="0"/>
                <a:cs typeface="Times New Roman" pitchFamily="18" charset="0"/>
              </a:rPr>
              <a:t>TITLE:</a:t>
            </a:r>
            <a:r>
              <a:rPr lang="en-IN" dirty="0" smtClean="0">
                <a:solidFill>
                  <a:schemeClr val="accent5"/>
                </a:solidFill>
                <a:latin typeface="Times New Roman" pitchFamily="18" charset="0"/>
                <a:cs typeface="Times New Roman" pitchFamily="18" charset="0"/>
              </a:rPr>
              <a:t>WATER </a:t>
            </a:r>
            <a:r>
              <a:rPr lang="en-IN" dirty="0" smtClean="0">
                <a:solidFill>
                  <a:schemeClr val="accent5"/>
                </a:solidFill>
                <a:latin typeface="Times New Roman" pitchFamily="18" charset="0"/>
                <a:cs typeface="Times New Roman" pitchFamily="18" charset="0"/>
              </a:rPr>
              <a:t>QUALITY ANALYSIS </a:t>
            </a:r>
          </a:p>
          <a:p>
            <a:endParaRPr lang="en-IN" sz="2000" dirty="0">
              <a:solidFill>
                <a:schemeClr val="accent5"/>
              </a:solidFill>
              <a:latin typeface="Times New Roman" pitchFamily="18" charset="0"/>
              <a:cs typeface="Times New Roman" pitchFamily="18" charset="0"/>
            </a:endParaRPr>
          </a:p>
          <a:p>
            <a:endParaRPr lang="en-IN" sz="1800" dirty="0"/>
          </a:p>
        </p:txBody>
      </p:sp>
    </p:spTree>
    <p:extLst>
      <p:ext uri="{BB962C8B-B14F-4D97-AF65-F5344CB8AC3E}">
        <p14:creationId xmlns:p14="http://schemas.microsoft.com/office/powerpoint/2010/main" val="236613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004" y="0"/>
            <a:ext cx="11744697" cy="6858000"/>
          </a:xfrm>
        </p:spPr>
        <p:txBody>
          <a:bodyPr>
            <a:normAutofit/>
          </a:bodyPr>
          <a:lstStyle/>
          <a:p>
            <a:r>
              <a:rPr lang="en-US" b="1" dirty="0" smtClean="0">
                <a:solidFill>
                  <a:schemeClr val="tx1"/>
                </a:solidFill>
                <a:latin typeface="Times New Roman" pitchFamily="18" charset="0"/>
                <a:cs typeface="Times New Roman" pitchFamily="18" charset="0"/>
              </a:rPr>
              <a:t>     </a:t>
            </a:r>
            <a:r>
              <a:rPr lang="en-US" sz="2400" b="1" dirty="0" smtClean="0">
                <a:solidFill>
                  <a:schemeClr val="accent5"/>
                </a:solidFill>
                <a:latin typeface="Times New Roman" pitchFamily="18" charset="0"/>
                <a:cs typeface="Times New Roman" pitchFamily="18" charset="0"/>
              </a:rPr>
              <a:t>INTRODUCTION</a:t>
            </a:r>
            <a:r>
              <a:rPr lang="en-US" sz="2400" b="1" dirty="0" smtClean="0">
                <a:solidFill>
                  <a:schemeClr val="accent5"/>
                </a:solidFill>
                <a:latin typeface="Times New Roman" pitchFamily="18" charset="0"/>
                <a:cs typeface="Times New Roman" pitchFamily="18" charset="0"/>
              </a:rPr>
              <a:t>:</a:t>
            </a:r>
            <a:endParaRPr lang="en-US" sz="2400" b="1" dirty="0">
              <a:solidFill>
                <a:schemeClr val="accent5"/>
              </a:solidFill>
              <a:latin typeface="Times New Roman" pitchFamily="18" charset="0"/>
              <a:cs typeface="Times New Roman" pitchFamily="18" charset="0"/>
            </a:endParaRPr>
          </a:p>
          <a:p>
            <a:pPr marL="285750" indent="-285750">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Our </a:t>
            </a:r>
            <a:r>
              <a:rPr lang="en-US" dirty="0">
                <a:solidFill>
                  <a:schemeClr val="tx1"/>
                </a:solidFill>
                <a:latin typeface="Times New Roman" pitchFamily="18" charset="0"/>
                <a:cs typeface="Times New Roman" pitchFamily="18" charset="0"/>
              </a:rPr>
              <a:t>team performed a thorough examination of water quality to evaluate its appropriateness for diverse applications. The study encompassed meticulous examination and surveillance of crucial factors including pH levels, dissolved oxygen, turbidity, and contaminant presence. The findings offer valuable perspectives for decision-making and safeguarding the integrity of water resources.</a:t>
            </a:r>
          </a:p>
          <a:p>
            <a:pPr marL="285750" indent="-285750">
              <a:buFont typeface="Wingdings" panose="05000000000000000000" pitchFamily="2" charset="2"/>
              <a:buChar char="§"/>
            </a:pPr>
            <a:endParaRPr lang="en-US" dirty="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US" dirty="0" smtClean="0">
                <a:solidFill>
                  <a:schemeClr val="tx1"/>
                </a:solidFill>
                <a:latin typeface="Times New Roman" pitchFamily="18" charset="0"/>
                <a:cs typeface="Times New Roman" pitchFamily="18" charset="0"/>
              </a:rPr>
              <a:t>Our </a:t>
            </a:r>
            <a:r>
              <a:rPr lang="en-US" dirty="0">
                <a:solidFill>
                  <a:schemeClr val="tx1"/>
                </a:solidFill>
                <a:latin typeface="Times New Roman" pitchFamily="18" charset="0"/>
                <a:cs typeface="Times New Roman" pitchFamily="18" charset="0"/>
              </a:rPr>
              <a:t>team conducted a comprehensive analysis of water quality in order to assess its suitability for various purposes. The study involved rigorous testing and monitoring of key parameters such as pH levels, dissolved oxygen, turbidity, and presence of contaminants. The results provide valuable insights for decision-making and ensuring the safety of water resources.</a:t>
            </a:r>
          </a:p>
          <a:p>
            <a:pPr marL="285750" indent="-285750">
              <a:buFont typeface="Wingdings" panose="05000000000000000000" pitchFamily="2" charset="2"/>
              <a:buChar char="§"/>
            </a:pPr>
            <a:endParaRPr lang="en-US" dirty="0">
              <a:solidFill>
                <a:schemeClr val="tx1"/>
              </a:solidFill>
              <a:latin typeface="Times New Roman" pitchFamily="18" charset="0"/>
              <a:cs typeface="Times New Roman" pitchFamily="18" charset="0"/>
            </a:endParaRPr>
          </a:p>
          <a:p>
            <a:pPr marL="285750" indent="-285750">
              <a:buFont typeface="Wingdings" panose="05000000000000000000" pitchFamily="2" charset="2"/>
              <a:buChar char="§"/>
            </a:pPr>
            <a:r>
              <a:rPr lang="en-US" dirty="0">
                <a:solidFill>
                  <a:schemeClr val="tx1"/>
                </a:solidFill>
                <a:latin typeface="Times New Roman" pitchFamily="18" charset="0"/>
                <a:cs typeface="Times New Roman" pitchFamily="18" charset="0"/>
              </a:rPr>
              <a:t>Our team has developed groundbreaking methods for water quality analysis, revolutionizing the field with our innovative ideas. Through extensive research and experimentation, we have devised cutting-edge techniques that provide accurate and reliable results. Our approach combines advanced technology with rigorous scientific methodologies, ensuring the highest standards of quality control. By utilizing state-of-the-art equipment and leveraging our expertise, we are able to detect and analyze various contaminants and pollutants in water samples with unparalleled precision. Our commitment to excellence and continuous improvement drives us to constantly push the boundaries of water quality analysis, delivering solutions that meet the evolving needs of our clients.</a:t>
            </a:r>
          </a:p>
        </p:txBody>
      </p:sp>
    </p:spTree>
    <p:extLst>
      <p:ext uri="{BB962C8B-B14F-4D97-AF65-F5344CB8AC3E}">
        <p14:creationId xmlns:p14="http://schemas.microsoft.com/office/powerpoint/2010/main" val="27814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225632"/>
            <a:ext cx="11744697" cy="6388926"/>
          </a:xfrm>
        </p:spPr>
        <p:txBody>
          <a:bodyPr>
            <a:noAutofit/>
          </a:bodyPr>
          <a:lstStyle/>
          <a:p>
            <a:pPr marL="0" indent="0"/>
            <a:r>
              <a:rPr lang="en-US" sz="2000" b="1" dirty="0" smtClean="0">
                <a:solidFill>
                  <a:schemeClr val="tx1"/>
                </a:solidFill>
                <a:effectLst/>
                <a:latin typeface="Times New Roman" pitchFamily="18" charset="0"/>
                <a:cs typeface="Times New Roman" pitchFamily="18" charset="0"/>
              </a:rPr>
              <a:t>    </a:t>
            </a:r>
            <a:br>
              <a:rPr lang="en-US" sz="2000" b="1" dirty="0" smtClean="0">
                <a:solidFill>
                  <a:schemeClr val="tx1"/>
                </a:solidFill>
                <a:effectLst/>
                <a:latin typeface="Times New Roman" pitchFamily="18" charset="0"/>
                <a:cs typeface="Times New Roman" pitchFamily="18" charset="0"/>
              </a:rPr>
            </a:br>
            <a:r>
              <a:rPr lang="en-US" sz="2000" b="1" dirty="0" smtClean="0">
                <a:solidFill>
                  <a:schemeClr val="tx1"/>
                </a:solidFill>
                <a:effectLst/>
                <a:latin typeface="Times New Roman" pitchFamily="18" charset="0"/>
                <a:cs typeface="Times New Roman" pitchFamily="18" charset="0"/>
              </a:rPr>
              <a:t>INNOVATION</a:t>
            </a:r>
            <a:r>
              <a:rPr lang="en-US" sz="2000" b="1" dirty="0" smtClean="0">
                <a:solidFill>
                  <a:schemeClr val="tx1"/>
                </a:solidFill>
                <a:effectLst/>
                <a:latin typeface="Times New Roman" pitchFamily="18" charset="0"/>
                <a:cs typeface="Times New Roman" pitchFamily="18" charset="0"/>
              </a:rPr>
              <a:t>:</a:t>
            </a:r>
            <a:r>
              <a:rPr lang="en-US" sz="2000" cap="none" dirty="0" smtClean="0">
                <a:solidFill>
                  <a:schemeClr val="tx1"/>
                </a:solidFill>
                <a:effectLst/>
                <a:latin typeface="Times New Roman" pitchFamily="18" charset="0"/>
                <a:cs typeface="Times New Roman" pitchFamily="18" charset="0"/>
              </a:rPr>
              <a:t/>
            </a:r>
            <a:br>
              <a:rPr lang="en-US" sz="2000" cap="none" dirty="0" smtClean="0">
                <a:solidFill>
                  <a:schemeClr val="tx1"/>
                </a:solidFill>
                <a:effectLst/>
                <a:latin typeface="Times New Roman" pitchFamily="18" charset="0"/>
                <a:cs typeface="Times New Roman" pitchFamily="18" charset="0"/>
              </a:rPr>
            </a:br>
            <a:r>
              <a:rPr lang="en-US" sz="2000" cap="none" dirty="0" smtClean="0">
                <a:solidFill>
                  <a:schemeClr val="accent5"/>
                </a:solidFill>
                <a:effectLst/>
                <a:latin typeface="Times New Roman" pitchFamily="18" charset="0"/>
                <a:cs typeface="Times New Roman" pitchFamily="18" charset="0"/>
              </a:rPr>
              <a:t>1. Mobile Water Testing Kits: </a:t>
            </a:r>
            <a:r>
              <a:rPr lang="en-US" sz="2000" cap="none" dirty="0" smtClean="0">
                <a:solidFill>
                  <a:schemeClr val="tx1"/>
                </a:solidFill>
                <a:effectLst/>
                <a:latin typeface="Times New Roman" pitchFamily="18" charset="0"/>
                <a:cs typeface="Times New Roman" pitchFamily="18" charset="0"/>
              </a:rPr>
              <a:t>Develop Portable, Smartphone-compatible Water Testing Kits That Utilize Sensors To Provide Instant Results For Various Water Parameters Like </a:t>
            </a:r>
            <a:r>
              <a:rPr lang="en-US" sz="2000" cap="none" dirty="0" err="1" smtClean="0">
                <a:solidFill>
                  <a:schemeClr val="tx1"/>
                </a:solidFill>
                <a:effectLst/>
                <a:latin typeface="Times New Roman" pitchFamily="18" charset="0"/>
                <a:cs typeface="Times New Roman" pitchFamily="18" charset="0"/>
              </a:rPr>
              <a:t>Ph</a:t>
            </a:r>
            <a:r>
              <a:rPr lang="en-US" sz="2000" cap="none" dirty="0" smtClean="0">
                <a:solidFill>
                  <a:schemeClr val="tx1"/>
                </a:solidFill>
                <a:effectLst/>
                <a:latin typeface="Times New Roman" pitchFamily="18" charset="0"/>
                <a:cs typeface="Times New Roman" pitchFamily="18" charset="0"/>
              </a:rPr>
              <a:t>, Dissolved Oxygen, And Contaminants.</a:t>
            </a:r>
            <a:br>
              <a:rPr lang="en-US" sz="2000" cap="none" dirty="0" smtClean="0">
                <a:solidFill>
                  <a:schemeClr val="tx1"/>
                </a:solidFill>
                <a:effectLst/>
                <a:latin typeface="Times New Roman" pitchFamily="18" charset="0"/>
                <a:cs typeface="Times New Roman" pitchFamily="18" charset="0"/>
              </a:rPr>
            </a:br>
            <a:r>
              <a:rPr lang="en-US" sz="2000" cap="none" dirty="0" smtClean="0">
                <a:solidFill>
                  <a:schemeClr val="tx1"/>
                </a:solidFill>
                <a:effectLst/>
                <a:latin typeface="Times New Roman" pitchFamily="18" charset="0"/>
                <a:cs typeface="Times New Roman" pitchFamily="18" charset="0"/>
              </a:rPr>
              <a:t/>
            </a:r>
            <a:br>
              <a:rPr lang="en-US" sz="2000" cap="none" dirty="0" smtClean="0">
                <a:solidFill>
                  <a:schemeClr val="tx1"/>
                </a:solidFill>
                <a:effectLst/>
                <a:latin typeface="Times New Roman" pitchFamily="18" charset="0"/>
                <a:cs typeface="Times New Roman" pitchFamily="18" charset="0"/>
              </a:rPr>
            </a:br>
            <a:r>
              <a:rPr lang="en-US" sz="2000" cap="none" dirty="0" smtClean="0">
                <a:solidFill>
                  <a:schemeClr val="accent5"/>
                </a:solidFill>
                <a:effectLst/>
                <a:latin typeface="Times New Roman" pitchFamily="18" charset="0"/>
                <a:cs typeface="Times New Roman" pitchFamily="18" charset="0"/>
              </a:rPr>
              <a:t>2. </a:t>
            </a:r>
            <a:r>
              <a:rPr lang="en-US" sz="2000" cap="none" dirty="0" err="1" smtClean="0">
                <a:solidFill>
                  <a:schemeClr val="accent5"/>
                </a:solidFill>
                <a:effectLst/>
                <a:latin typeface="Times New Roman" pitchFamily="18" charset="0"/>
                <a:cs typeface="Times New Roman" pitchFamily="18" charset="0"/>
              </a:rPr>
              <a:t>Iot</a:t>
            </a:r>
            <a:r>
              <a:rPr lang="en-US" sz="2000" cap="none" dirty="0" smtClean="0">
                <a:solidFill>
                  <a:schemeClr val="accent5"/>
                </a:solidFill>
                <a:effectLst/>
                <a:latin typeface="Times New Roman" pitchFamily="18" charset="0"/>
                <a:cs typeface="Times New Roman" pitchFamily="18" charset="0"/>
              </a:rPr>
              <a:t>-based Water Monitoring</a:t>
            </a:r>
            <a:r>
              <a:rPr lang="en-US" sz="2000" cap="none" dirty="0" smtClean="0">
                <a:solidFill>
                  <a:schemeClr val="tx1"/>
                </a:solidFill>
                <a:effectLst/>
                <a:latin typeface="Times New Roman" pitchFamily="18" charset="0"/>
                <a:cs typeface="Times New Roman" pitchFamily="18" charset="0"/>
              </a:rPr>
              <a:t>: Implement Internet Of Things (</a:t>
            </a:r>
            <a:r>
              <a:rPr lang="en-US" sz="2000" cap="none" dirty="0" err="1" smtClean="0">
                <a:solidFill>
                  <a:schemeClr val="tx1"/>
                </a:solidFill>
                <a:effectLst/>
                <a:latin typeface="Times New Roman" pitchFamily="18" charset="0"/>
                <a:cs typeface="Times New Roman" pitchFamily="18" charset="0"/>
              </a:rPr>
              <a:t>Iot</a:t>
            </a:r>
            <a:r>
              <a:rPr lang="en-US" sz="2000" cap="none" dirty="0" smtClean="0">
                <a:solidFill>
                  <a:schemeClr val="tx1"/>
                </a:solidFill>
                <a:effectLst/>
                <a:latin typeface="Times New Roman" pitchFamily="18" charset="0"/>
                <a:cs typeface="Times New Roman" pitchFamily="18" charset="0"/>
              </a:rPr>
              <a:t>) Devices To Create A Network Of Sensors In Water Bodies. These Sensors Can Continuously Monitor Water Quality And Send Real-time Data To A Centralized System For Analysis.</a:t>
            </a:r>
            <a:br>
              <a:rPr lang="en-US" sz="2000" cap="none" dirty="0" smtClean="0">
                <a:solidFill>
                  <a:schemeClr val="tx1"/>
                </a:solidFill>
                <a:effectLst/>
                <a:latin typeface="Times New Roman" pitchFamily="18" charset="0"/>
                <a:cs typeface="Times New Roman" pitchFamily="18" charset="0"/>
              </a:rPr>
            </a:br>
            <a:r>
              <a:rPr lang="en-US" sz="2000" cap="none" dirty="0" smtClean="0">
                <a:solidFill>
                  <a:schemeClr val="accent5"/>
                </a:solidFill>
                <a:effectLst/>
                <a:latin typeface="Times New Roman" pitchFamily="18" charset="0"/>
                <a:cs typeface="Times New Roman" pitchFamily="18" charset="0"/>
              </a:rPr>
              <a:t/>
            </a:r>
            <a:br>
              <a:rPr lang="en-US" sz="2000" cap="none" dirty="0" smtClean="0">
                <a:solidFill>
                  <a:schemeClr val="accent5"/>
                </a:solidFill>
                <a:effectLst/>
                <a:latin typeface="Times New Roman" pitchFamily="18" charset="0"/>
                <a:cs typeface="Times New Roman" pitchFamily="18" charset="0"/>
              </a:rPr>
            </a:br>
            <a:r>
              <a:rPr lang="en-US" sz="2000" cap="none" dirty="0" smtClean="0">
                <a:solidFill>
                  <a:schemeClr val="accent5"/>
                </a:solidFill>
                <a:effectLst/>
                <a:latin typeface="Times New Roman" pitchFamily="18" charset="0"/>
                <a:cs typeface="Times New Roman" pitchFamily="18" charset="0"/>
              </a:rPr>
              <a:t>3. Machine Learning Algorithms: </a:t>
            </a:r>
            <a:r>
              <a:rPr lang="en-US" sz="2000" cap="none" dirty="0" smtClean="0">
                <a:solidFill>
                  <a:schemeClr val="tx1"/>
                </a:solidFill>
                <a:effectLst/>
                <a:latin typeface="Times New Roman" pitchFamily="18" charset="0"/>
                <a:cs typeface="Times New Roman" pitchFamily="18" charset="0"/>
              </a:rPr>
              <a:t>Utilize Machine Learning Algorithms To Analyze Large Datasets Of Water Quality Parameters. These Algorithms Can Identify Patterns And Trends, Helping In Predicting Water Quality Changes Based On Various Factors.</a:t>
            </a:r>
            <a:br>
              <a:rPr lang="en-US" sz="2000" cap="none" dirty="0" smtClean="0">
                <a:solidFill>
                  <a:schemeClr val="tx1"/>
                </a:solidFill>
                <a:effectLst/>
                <a:latin typeface="Times New Roman" pitchFamily="18" charset="0"/>
                <a:cs typeface="Times New Roman" pitchFamily="18" charset="0"/>
              </a:rPr>
            </a:br>
            <a:r>
              <a:rPr lang="en-US" sz="2000" cap="none" dirty="0" smtClean="0">
                <a:solidFill>
                  <a:schemeClr val="tx1"/>
                </a:solidFill>
                <a:effectLst/>
                <a:latin typeface="Times New Roman" pitchFamily="18" charset="0"/>
                <a:cs typeface="Times New Roman" pitchFamily="18" charset="0"/>
              </a:rPr>
              <a:t/>
            </a:r>
            <a:br>
              <a:rPr lang="en-US" sz="2000" cap="none" dirty="0" smtClean="0">
                <a:solidFill>
                  <a:schemeClr val="tx1"/>
                </a:solidFill>
                <a:effectLst/>
                <a:latin typeface="Times New Roman" pitchFamily="18" charset="0"/>
                <a:cs typeface="Times New Roman" pitchFamily="18" charset="0"/>
              </a:rPr>
            </a:br>
            <a:r>
              <a:rPr lang="en-US" sz="2000" cap="none" dirty="0" smtClean="0">
                <a:solidFill>
                  <a:schemeClr val="accent5"/>
                </a:solidFill>
                <a:effectLst/>
                <a:latin typeface="Times New Roman" pitchFamily="18" charset="0"/>
                <a:cs typeface="Times New Roman" pitchFamily="18" charset="0"/>
              </a:rPr>
              <a:t>4. </a:t>
            </a:r>
            <a:r>
              <a:rPr lang="en-US" sz="2000" cap="none" dirty="0" err="1" smtClean="0">
                <a:solidFill>
                  <a:schemeClr val="accent5"/>
                </a:solidFill>
                <a:effectLst/>
                <a:latin typeface="Times New Roman" pitchFamily="18" charset="0"/>
                <a:cs typeface="Times New Roman" pitchFamily="18" charset="0"/>
              </a:rPr>
              <a:t>Blockchain</a:t>
            </a:r>
            <a:r>
              <a:rPr lang="en-US" sz="2000" cap="none" dirty="0" smtClean="0">
                <a:solidFill>
                  <a:schemeClr val="accent5"/>
                </a:solidFill>
                <a:effectLst/>
                <a:latin typeface="Times New Roman" pitchFamily="18" charset="0"/>
                <a:cs typeface="Times New Roman" pitchFamily="18" charset="0"/>
              </a:rPr>
              <a:t> For Data Integrity: </a:t>
            </a:r>
            <a:r>
              <a:rPr lang="en-US" sz="2000" cap="none" dirty="0" smtClean="0">
                <a:solidFill>
                  <a:schemeClr val="tx1"/>
                </a:solidFill>
                <a:effectLst/>
                <a:latin typeface="Times New Roman" pitchFamily="18" charset="0"/>
                <a:cs typeface="Times New Roman" pitchFamily="18" charset="0"/>
              </a:rPr>
              <a:t>Implement </a:t>
            </a:r>
            <a:r>
              <a:rPr lang="en-US" sz="2000" cap="none" dirty="0" err="1" smtClean="0">
                <a:solidFill>
                  <a:schemeClr val="tx1"/>
                </a:solidFill>
                <a:effectLst/>
                <a:latin typeface="Times New Roman" pitchFamily="18" charset="0"/>
                <a:cs typeface="Times New Roman" pitchFamily="18" charset="0"/>
              </a:rPr>
              <a:t>Blockchain</a:t>
            </a:r>
            <a:r>
              <a:rPr lang="en-US" sz="2000" cap="none" dirty="0" smtClean="0">
                <a:solidFill>
                  <a:schemeClr val="tx1"/>
                </a:solidFill>
                <a:effectLst/>
                <a:latin typeface="Times New Roman" pitchFamily="18" charset="0"/>
                <a:cs typeface="Times New Roman" pitchFamily="18" charset="0"/>
              </a:rPr>
              <a:t> Technology To Ensure The Integrity And Security Of Water Quality Data. This Can Prevent Tampering And Provide A Transparent, Immutable Record Of Water Quality Information.</a:t>
            </a:r>
            <a:br>
              <a:rPr lang="en-US" sz="2000" cap="none" dirty="0" smtClean="0">
                <a:solidFill>
                  <a:schemeClr val="tx1"/>
                </a:solidFill>
                <a:effectLst/>
                <a:latin typeface="Times New Roman" pitchFamily="18" charset="0"/>
                <a:cs typeface="Times New Roman" pitchFamily="18" charset="0"/>
              </a:rPr>
            </a:br>
            <a:r>
              <a:rPr lang="en-US" sz="2000" cap="none" dirty="0" smtClean="0">
                <a:solidFill>
                  <a:schemeClr val="accent5"/>
                </a:solidFill>
                <a:effectLst/>
                <a:latin typeface="Times New Roman" pitchFamily="18" charset="0"/>
                <a:cs typeface="Times New Roman" pitchFamily="18" charset="0"/>
              </a:rPr>
              <a:t/>
            </a:r>
            <a:br>
              <a:rPr lang="en-US" sz="2000" cap="none" dirty="0" smtClean="0">
                <a:solidFill>
                  <a:schemeClr val="accent5"/>
                </a:solidFill>
                <a:effectLst/>
                <a:latin typeface="Times New Roman" pitchFamily="18" charset="0"/>
                <a:cs typeface="Times New Roman" pitchFamily="18" charset="0"/>
              </a:rPr>
            </a:br>
            <a:r>
              <a:rPr lang="en-US" sz="2000" cap="none" dirty="0" smtClean="0">
                <a:solidFill>
                  <a:schemeClr val="accent5"/>
                </a:solidFill>
                <a:effectLst/>
                <a:latin typeface="Times New Roman" pitchFamily="18" charset="0"/>
                <a:cs typeface="Times New Roman" pitchFamily="18" charset="0"/>
              </a:rPr>
              <a:t>5. Bio-sensors: </a:t>
            </a:r>
            <a:r>
              <a:rPr lang="en-US" sz="2000" cap="none" dirty="0" smtClean="0">
                <a:solidFill>
                  <a:schemeClr val="tx1"/>
                </a:solidFill>
                <a:effectLst/>
                <a:latin typeface="Times New Roman" pitchFamily="18" charset="0"/>
                <a:cs typeface="Times New Roman" pitchFamily="18" charset="0"/>
              </a:rPr>
              <a:t>Develop Bio-sensors Using Living Organisms Like Bacteria Or Enzymes That Can Detect Specific Contaminants In Water. These Sensors Can Provide Highly Sensitive And Selective Measurements.</a:t>
            </a:r>
            <a:r>
              <a:rPr lang="en-IN" sz="2000" cap="none" dirty="0" smtClean="0">
                <a:solidFill>
                  <a:schemeClr val="tx1"/>
                </a:solidFill>
                <a:effectLst/>
                <a:latin typeface="Times New Roman" pitchFamily="18" charset="0"/>
                <a:cs typeface="Times New Roman" pitchFamily="18" charset="0"/>
              </a:rPr>
              <a:t/>
            </a:r>
            <a:br>
              <a:rPr lang="en-IN" sz="2000" cap="none" dirty="0" smtClean="0">
                <a:solidFill>
                  <a:schemeClr val="tx1"/>
                </a:solidFill>
                <a:effectLst/>
                <a:latin typeface="Times New Roman" pitchFamily="18" charset="0"/>
                <a:cs typeface="Times New Roman" pitchFamily="18" charset="0"/>
              </a:rPr>
            </a:br>
            <a:endParaRPr lang="en-IN" sz="2000" cap="none"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94934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2514" y="973777"/>
            <a:ext cx="11352811" cy="3930732"/>
          </a:xfrm>
        </p:spPr>
        <p:txBody>
          <a:bodyPr>
            <a:noAutofit/>
          </a:bodyPr>
          <a:lstStyle/>
          <a:p>
            <a:r>
              <a:rPr lang="en-US" dirty="0">
                <a:solidFill>
                  <a:schemeClr val="accent5"/>
                </a:solidFill>
                <a:latin typeface="Times New Roman" pitchFamily="18" charset="0"/>
                <a:cs typeface="Times New Roman" pitchFamily="18" charset="0"/>
              </a:rPr>
              <a:t>6. </a:t>
            </a:r>
            <a:r>
              <a:rPr lang="en-US" dirty="0" smtClean="0">
                <a:solidFill>
                  <a:schemeClr val="accent5"/>
                </a:solidFill>
                <a:latin typeface="Times New Roman" pitchFamily="18" charset="0"/>
                <a:cs typeface="Times New Roman" pitchFamily="18" charset="0"/>
              </a:rPr>
              <a:t>Augmented </a:t>
            </a:r>
            <a:r>
              <a:rPr lang="en-US" dirty="0">
                <a:solidFill>
                  <a:schemeClr val="accent5"/>
                </a:solidFill>
                <a:latin typeface="Times New Roman" pitchFamily="18" charset="0"/>
                <a:cs typeface="Times New Roman" pitchFamily="18" charset="0"/>
              </a:rPr>
              <a:t>Reality (AR) Visualization</a:t>
            </a:r>
            <a:r>
              <a:rPr lang="en-US" dirty="0" smtClean="0">
                <a:solidFill>
                  <a:schemeClr val="accent5"/>
                </a:solidFill>
                <a:latin typeface="Times New Roman" pitchFamily="18" charset="0"/>
                <a:cs typeface="Times New Roman" pitchFamily="18" charset="0"/>
              </a:rPr>
              <a:t>:</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Create AR applications that allow users to visualize water quality data in real-time through smart glasses or smartphones. This visualization can help in understanding complex data more intuitively</a:t>
            </a:r>
            <a:r>
              <a:rPr lang="en-US" dirty="0" smtClean="0">
                <a:solidFill>
                  <a:schemeClr val="tx1"/>
                </a:solidFill>
                <a:latin typeface="Times New Roman" pitchFamily="18" charset="0"/>
                <a:cs typeface="Times New Roman" pitchFamily="18" charset="0"/>
              </a:rPr>
              <a:t>.</a:t>
            </a:r>
          </a:p>
          <a:p>
            <a:endParaRPr lang="en-US" dirty="0" smtClean="0">
              <a:solidFill>
                <a:schemeClr val="tx1"/>
              </a:solidFill>
              <a:latin typeface="Times New Roman" pitchFamily="18" charset="0"/>
              <a:cs typeface="Times New Roman" pitchFamily="18" charset="0"/>
            </a:endParaRPr>
          </a:p>
          <a:p>
            <a:r>
              <a:rPr lang="en-US" dirty="0" smtClean="0">
                <a:solidFill>
                  <a:schemeClr val="accent5"/>
                </a:solidFill>
                <a:latin typeface="Times New Roman" pitchFamily="18" charset="0"/>
                <a:cs typeface="Times New Roman" pitchFamily="18" charset="0"/>
              </a:rPr>
              <a:t>7</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Crowdsourced</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Data Collection</a:t>
            </a:r>
            <a:r>
              <a:rPr lang="en-US" dirty="0" smtClean="0">
                <a:solidFill>
                  <a:schemeClr val="accent5"/>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Develop mobile apps that enable citizens to contribute to water quality data collection. </a:t>
            </a:r>
            <a:r>
              <a:rPr lang="en-US" dirty="0" err="1">
                <a:solidFill>
                  <a:schemeClr val="tx1"/>
                </a:solidFill>
                <a:latin typeface="Times New Roman" pitchFamily="18" charset="0"/>
                <a:cs typeface="Times New Roman" pitchFamily="18" charset="0"/>
              </a:rPr>
              <a:t>Crowdsourced</a:t>
            </a:r>
            <a:r>
              <a:rPr lang="en-US" dirty="0">
                <a:solidFill>
                  <a:schemeClr val="tx1"/>
                </a:solidFill>
                <a:latin typeface="Times New Roman" pitchFamily="18" charset="0"/>
                <a:cs typeface="Times New Roman" pitchFamily="18" charset="0"/>
              </a:rPr>
              <a:t> data can provide a broader picture of water quality across different locations</a:t>
            </a:r>
            <a:r>
              <a:rPr lang="en-US" dirty="0" smtClean="0">
                <a:solidFill>
                  <a:schemeClr val="tx1"/>
                </a:solidFill>
                <a:latin typeface="Times New Roman" pitchFamily="18" charset="0"/>
                <a:cs typeface="Times New Roman" pitchFamily="18" charset="0"/>
              </a:rPr>
              <a:t>.</a:t>
            </a:r>
          </a:p>
          <a:p>
            <a:endParaRPr lang="en-US" dirty="0" smtClean="0">
              <a:solidFill>
                <a:schemeClr val="tx1"/>
              </a:solidFill>
              <a:latin typeface="Times New Roman" pitchFamily="18" charset="0"/>
              <a:cs typeface="Times New Roman" pitchFamily="18" charset="0"/>
            </a:endParaRPr>
          </a:p>
          <a:p>
            <a:r>
              <a:rPr lang="en-US" dirty="0">
                <a:solidFill>
                  <a:schemeClr val="accent5"/>
                </a:solidFill>
                <a:latin typeface="Times New Roman" pitchFamily="18" charset="0"/>
                <a:cs typeface="Times New Roman" pitchFamily="18" charset="0"/>
              </a:rPr>
              <a:t>8</a:t>
            </a:r>
            <a:r>
              <a:rPr lang="en-US" dirty="0" smtClean="0">
                <a:solidFill>
                  <a:schemeClr val="accent5"/>
                </a:solidFill>
                <a:latin typeface="Times New Roman" pitchFamily="18" charset="0"/>
                <a:cs typeface="Times New Roman" pitchFamily="18" charset="0"/>
              </a:rPr>
              <a:t>. Nanotechnology-Based </a:t>
            </a:r>
            <a:r>
              <a:rPr lang="en-US" dirty="0">
                <a:solidFill>
                  <a:schemeClr val="accent5"/>
                </a:solidFill>
                <a:latin typeface="Times New Roman" pitchFamily="18" charset="0"/>
                <a:cs typeface="Times New Roman" pitchFamily="18" charset="0"/>
              </a:rPr>
              <a:t>Sensors</a:t>
            </a:r>
            <a:r>
              <a:rPr lang="en-US" dirty="0" smtClean="0">
                <a:solidFill>
                  <a:schemeClr val="accent5"/>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Develop nanotechnology-based sensors that can detect even trace amounts of contaminants. </a:t>
            </a:r>
            <a:r>
              <a:rPr lang="en-US" dirty="0" err="1">
                <a:solidFill>
                  <a:schemeClr val="tx1"/>
                </a:solidFill>
                <a:latin typeface="Times New Roman" pitchFamily="18" charset="0"/>
                <a:cs typeface="Times New Roman" pitchFamily="18" charset="0"/>
              </a:rPr>
              <a:t>Nanoscale</a:t>
            </a:r>
            <a:r>
              <a:rPr lang="en-US" dirty="0">
                <a:solidFill>
                  <a:schemeClr val="tx1"/>
                </a:solidFill>
                <a:latin typeface="Times New Roman" pitchFamily="18" charset="0"/>
                <a:cs typeface="Times New Roman" pitchFamily="18" charset="0"/>
              </a:rPr>
              <a:t> materials can significantly enhance the sensitivity and accuracy of water quality analysis</a:t>
            </a:r>
            <a:r>
              <a:rPr lang="en-US" dirty="0" smtClean="0">
                <a:solidFill>
                  <a:schemeClr val="tx1"/>
                </a:solidFill>
                <a:latin typeface="Times New Roman" pitchFamily="18" charset="0"/>
                <a:cs typeface="Times New Roman" pitchFamily="18" charset="0"/>
              </a:rPr>
              <a:t>.</a:t>
            </a:r>
          </a:p>
          <a:p>
            <a:endParaRPr lang="en-US" dirty="0" smtClean="0">
              <a:solidFill>
                <a:schemeClr val="tx1"/>
              </a:solidFill>
              <a:latin typeface="Times New Roman" pitchFamily="18" charset="0"/>
              <a:cs typeface="Times New Roman" pitchFamily="18" charset="0"/>
            </a:endParaRPr>
          </a:p>
          <a:p>
            <a:r>
              <a:rPr lang="en-US" dirty="0" smtClean="0">
                <a:solidFill>
                  <a:schemeClr val="accent5"/>
                </a:solidFill>
                <a:latin typeface="Times New Roman" pitchFamily="18" charset="0"/>
                <a:cs typeface="Times New Roman" pitchFamily="18" charset="0"/>
              </a:rPr>
              <a:t>9.Data </a:t>
            </a:r>
            <a:r>
              <a:rPr lang="en-US" dirty="0">
                <a:solidFill>
                  <a:schemeClr val="accent5"/>
                </a:solidFill>
                <a:latin typeface="Times New Roman" pitchFamily="18" charset="0"/>
                <a:cs typeface="Times New Roman" pitchFamily="18" charset="0"/>
              </a:rPr>
              <a:t>Analytics for Infrastructure Maintenance</a:t>
            </a:r>
            <a:r>
              <a:rPr lang="en-US" dirty="0" smtClean="0">
                <a:solidFill>
                  <a:schemeClr val="accent5"/>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Use data analytics to predict and prevent water quality issues in pipelines and distribution systems. By analyzing usage patterns and historical data, proactive measures can be taken to maintain infrastructure and prevent contamination</a:t>
            </a:r>
            <a:r>
              <a:rPr lang="en-US" dirty="0" smtClean="0">
                <a:latin typeface="Times New Roman" pitchFamily="18" charset="0"/>
                <a:cs typeface="Times New Roman" pitchFamily="18" charset="0"/>
              </a:rPr>
              <a:t>.&gt;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2768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1901" y="961902"/>
            <a:ext cx="10865922" cy="5355771"/>
          </a:xfrm>
        </p:spPr>
        <p:txBody>
          <a:bodyPr>
            <a:noAutofit/>
          </a:bodyPr>
          <a:lstStyle/>
          <a:p>
            <a:r>
              <a:rPr lang="en-US" b="1" dirty="0" smtClean="0">
                <a:solidFill>
                  <a:schemeClr val="tx1"/>
                </a:solidFill>
                <a:latin typeface="Times New Roman" pitchFamily="18" charset="0"/>
                <a:cs typeface="Times New Roman" pitchFamily="18" charset="0"/>
              </a:rPr>
              <a:t>TECHNIQUES USED TO ANALYZE WATER QUALITY</a:t>
            </a:r>
            <a:r>
              <a:rPr lang="en-US" b="1" dirty="0" smtClean="0">
                <a:solidFill>
                  <a:schemeClr val="tx1"/>
                </a:solidFill>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b="1" dirty="0">
                <a:solidFill>
                  <a:schemeClr val="accent5"/>
                </a:solidFill>
                <a:latin typeface="Times New Roman" pitchFamily="18" charset="0"/>
                <a:cs typeface="Times New Roman" pitchFamily="18" charset="0"/>
              </a:rPr>
              <a:t>Physical Examination:</a:t>
            </a:r>
            <a:endParaRPr lang="en-US" dirty="0">
              <a:solidFill>
                <a:schemeClr val="accent5"/>
              </a:solidFill>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Color and Turbidity:</a:t>
            </a:r>
            <a:r>
              <a:rPr lang="en-US" sz="2000" dirty="0">
                <a:latin typeface="Times New Roman" pitchFamily="18" charset="0"/>
                <a:cs typeface="Times New Roman" pitchFamily="18" charset="0"/>
              </a:rPr>
              <a:t> Visual inspection for color and turbidity can provide information about the presence of suspended particles and impurities in the water.</a:t>
            </a:r>
          </a:p>
          <a:p>
            <a:r>
              <a:rPr lang="en-US" b="1" dirty="0">
                <a:solidFill>
                  <a:schemeClr val="accent5"/>
                </a:solidFill>
                <a:latin typeface="Times New Roman" pitchFamily="18" charset="0"/>
                <a:cs typeface="Times New Roman" pitchFamily="18" charset="0"/>
              </a:rPr>
              <a:t>Chemical Analysis:</a:t>
            </a:r>
            <a:endParaRPr lang="en-US" dirty="0">
              <a:solidFill>
                <a:schemeClr val="accent5"/>
              </a:solidFill>
              <a:latin typeface="Times New Roman" pitchFamily="18" charset="0"/>
              <a:cs typeface="Times New Roman" pitchFamily="18" charset="0"/>
            </a:endParaRPr>
          </a:p>
          <a:p>
            <a:pPr marL="742950" lvl="1" indent="-285750">
              <a:buFont typeface="Arial" pitchFamily="34" charset="0"/>
              <a:buChar char="•"/>
            </a:pPr>
            <a:r>
              <a:rPr lang="en-US" sz="2000" b="1" dirty="0">
                <a:latin typeface="Times New Roman" pitchFamily="18" charset="0"/>
                <a:cs typeface="Times New Roman" pitchFamily="18" charset="0"/>
              </a:rPr>
              <a:t>pH Measurement: </a:t>
            </a:r>
            <a:r>
              <a:rPr lang="en-US" sz="2000" dirty="0">
                <a:latin typeface="Times New Roman" pitchFamily="18" charset="0"/>
                <a:cs typeface="Times New Roman" pitchFamily="18" charset="0"/>
              </a:rPr>
              <a:t>pH levels indicate the water's acidity or alkalinity, which can affect the solubility of contaminants.</a:t>
            </a:r>
          </a:p>
          <a:p>
            <a:pPr marL="742950" lvl="1" indent="-285750">
              <a:buFont typeface="Arial" pitchFamily="34" charset="0"/>
              <a:buChar char="•"/>
            </a:pPr>
            <a:r>
              <a:rPr lang="en-US" sz="2000" b="1" dirty="0">
                <a:latin typeface="Times New Roman" pitchFamily="18" charset="0"/>
                <a:cs typeface="Times New Roman" pitchFamily="18" charset="0"/>
              </a:rPr>
              <a:t>Chemical Oxygen Demand (COD):</a:t>
            </a:r>
            <a:r>
              <a:rPr lang="en-US" sz="2000" dirty="0">
                <a:latin typeface="Times New Roman" pitchFamily="18" charset="0"/>
                <a:cs typeface="Times New Roman" pitchFamily="18" charset="0"/>
              </a:rPr>
              <a:t> Measures the amount of oxygen required for the oxidation of organic and inorganic matter in water, indicating pollution levels.</a:t>
            </a:r>
          </a:p>
          <a:p>
            <a:pPr marL="742950" lvl="1" indent="-285750">
              <a:buFont typeface="Arial" pitchFamily="34" charset="0"/>
              <a:buChar char="•"/>
            </a:pPr>
            <a:r>
              <a:rPr lang="en-US" sz="2000" b="1" dirty="0">
                <a:latin typeface="Times New Roman" pitchFamily="18" charset="0"/>
                <a:cs typeface="Times New Roman" pitchFamily="18" charset="0"/>
              </a:rPr>
              <a:t>Dissolved Oxygen (DO):</a:t>
            </a:r>
            <a:r>
              <a:rPr lang="en-US" sz="2000" dirty="0">
                <a:latin typeface="Times New Roman" pitchFamily="18" charset="0"/>
                <a:cs typeface="Times New Roman" pitchFamily="18" charset="0"/>
              </a:rPr>
              <a:t> Measures the amount of oxygen dissolved in water, which is crucial for aquatic life.</a:t>
            </a:r>
          </a:p>
          <a:p>
            <a:pPr marL="742950" lvl="1" indent="-285750">
              <a:buFont typeface="Arial" pitchFamily="34" charset="0"/>
              <a:buChar char="•"/>
            </a:pPr>
            <a:r>
              <a:rPr lang="en-US" sz="2000" b="1" dirty="0">
                <a:latin typeface="Times New Roman" pitchFamily="18" charset="0"/>
                <a:cs typeface="Times New Roman" pitchFamily="18" charset="0"/>
              </a:rPr>
              <a:t>Nutrient Analysis:</a:t>
            </a:r>
            <a:r>
              <a:rPr lang="en-US" sz="2000" dirty="0">
                <a:latin typeface="Times New Roman" pitchFamily="18" charset="0"/>
                <a:cs typeface="Times New Roman" pitchFamily="18" charset="0"/>
              </a:rPr>
              <a:t> Measures the levels of nutrients like nitrogen and phosphorus, which can lead to eutrophication and algal blooms</a:t>
            </a:r>
            <a:r>
              <a:rPr lang="en-US" sz="2000" dirty="0" smtClean="0">
                <a:latin typeface="Times New Roman" pitchFamily="18" charset="0"/>
                <a:cs typeface="Times New Roman" pitchFamily="18" charset="0"/>
              </a:rPr>
              <a:t>.</a:t>
            </a:r>
          </a:p>
          <a:p>
            <a:r>
              <a:rPr lang="en-US" b="1" dirty="0">
                <a:solidFill>
                  <a:schemeClr val="accent5"/>
                </a:solidFill>
                <a:latin typeface="Times New Roman" pitchFamily="18" charset="0"/>
                <a:cs typeface="Times New Roman" pitchFamily="18" charset="0"/>
              </a:rPr>
              <a:t>Biological Assessment:</a:t>
            </a:r>
            <a:endParaRPr lang="en-US" dirty="0">
              <a:solidFill>
                <a:schemeClr val="accent5"/>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        Biotic </a:t>
            </a:r>
            <a:r>
              <a:rPr lang="en-US" b="1" dirty="0">
                <a:solidFill>
                  <a:schemeClr val="tx1"/>
                </a:solidFill>
                <a:latin typeface="Times New Roman" pitchFamily="18" charset="0"/>
                <a:cs typeface="Times New Roman" pitchFamily="18" charset="0"/>
              </a:rPr>
              <a:t>Index:</a:t>
            </a:r>
            <a:r>
              <a:rPr lang="en-US" dirty="0">
                <a:solidFill>
                  <a:schemeClr val="tx1"/>
                </a:solidFill>
                <a:latin typeface="Times New Roman" pitchFamily="18" charset="0"/>
                <a:cs typeface="Times New Roman" pitchFamily="18" charset="0"/>
              </a:rPr>
              <a:t> Uses the presence and abundance of specific aquatic organisms as </a:t>
            </a:r>
            <a:r>
              <a:rPr lang="en-US" dirty="0" smtClean="0">
                <a:solidFill>
                  <a:schemeClr val="tx1"/>
                </a:solidFill>
                <a:latin typeface="Times New Roman" pitchFamily="18" charset="0"/>
                <a:cs typeface="Times New Roman" pitchFamily="18" charset="0"/>
              </a:rPr>
              <a:t>indicators</a:t>
            </a:r>
          </a:p>
          <a:p>
            <a:r>
              <a:rPr lang="en-US" dirty="0" smtClean="0">
                <a:solidFill>
                  <a:schemeClr val="tx1"/>
                </a:solidFill>
                <a:latin typeface="Times New Roman" pitchFamily="18" charset="0"/>
                <a:cs typeface="Times New Roman" pitchFamily="18" charset="0"/>
              </a:rPr>
              <a:t>        of  water </a:t>
            </a:r>
            <a:r>
              <a:rPr lang="en-US" dirty="0">
                <a:solidFill>
                  <a:schemeClr val="tx1"/>
                </a:solidFill>
                <a:latin typeface="Times New Roman" pitchFamily="18" charset="0"/>
                <a:cs typeface="Times New Roman" pitchFamily="18" charset="0"/>
              </a:rPr>
              <a:t>quality. Certain species are sensitive to </a:t>
            </a:r>
            <a:r>
              <a:rPr lang="en-US" dirty="0" smtClean="0">
                <a:solidFill>
                  <a:schemeClr val="tx1"/>
                </a:solidFill>
                <a:latin typeface="Times New Roman" pitchFamily="18" charset="0"/>
                <a:cs typeface="Times New Roman" pitchFamily="18" charset="0"/>
              </a:rPr>
              <a:t>pollution.</a:t>
            </a:r>
          </a:p>
          <a:p>
            <a:r>
              <a:rPr lang="en-IN" b="1" dirty="0" smtClean="0">
                <a:solidFill>
                  <a:schemeClr val="accent5"/>
                </a:solidFill>
                <a:latin typeface="Times New Roman" pitchFamily="18" charset="0"/>
                <a:cs typeface="Times New Roman" pitchFamily="18" charset="0"/>
              </a:rPr>
              <a:t>Molecular </a:t>
            </a:r>
            <a:r>
              <a:rPr lang="en-IN" b="1" dirty="0">
                <a:solidFill>
                  <a:schemeClr val="accent5"/>
                </a:solidFill>
                <a:latin typeface="Times New Roman" pitchFamily="18" charset="0"/>
                <a:cs typeface="Times New Roman" pitchFamily="18" charset="0"/>
              </a:rPr>
              <a:t>Biology Techniques</a:t>
            </a:r>
            <a:r>
              <a:rPr lang="en-IN" b="1" dirty="0" smtClean="0">
                <a:solidFill>
                  <a:schemeClr val="accent5"/>
                </a:solidFill>
                <a:latin typeface="Times New Roman" pitchFamily="18" charset="0"/>
                <a:cs typeface="Times New Roman" pitchFamily="18" charset="0"/>
              </a:rPr>
              <a:t>:</a:t>
            </a:r>
          </a:p>
          <a:p>
            <a:r>
              <a:rPr lang="en-US" b="1" dirty="0" smtClean="0">
                <a:solidFill>
                  <a:schemeClr val="tx1"/>
                </a:solidFill>
                <a:latin typeface="Times New Roman" pitchFamily="18" charset="0"/>
                <a:cs typeface="Times New Roman" pitchFamily="18" charset="0"/>
              </a:rPr>
              <a:t>       Remote Sensing: </a:t>
            </a:r>
            <a:r>
              <a:rPr lang="en-US" dirty="0" smtClean="0">
                <a:solidFill>
                  <a:schemeClr val="tx1"/>
                </a:solidFill>
                <a:latin typeface="Times New Roman" pitchFamily="18" charset="0"/>
                <a:cs typeface="Times New Roman" pitchFamily="18" charset="0"/>
              </a:rPr>
              <a:t>Uses </a:t>
            </a:r>
            <a:r>
              <a:rPr lang="en-US" dirty="0">
                <a:solidFill>
                  <a:schemeClr val="tx1"/>
                </a:solidFill>
                <a:latin typeface="Times New Roman" pitchFamily="18" charset="0"/>
                <a:cs typeface="Times New Roman" pitchFamily="18" charset="0"/>
              </a:rPr>
              <a:t>satellite or aerial imagery to monitor water quality indicators </a:t>
            </a:r>
            <a:r>
              <a:rPr lang="en-US" dirty="0" smtClean="0">
                <a:solidFill>
                  <a:schemeClr val="tx1"/>
                </a:solidFill>
                <a:latin typeface="Times New Roman" pitchFamily="18" charset="0"/>
                <a:cs typeface="Times New Roman" pitchFamily="18" charset="0"/>
              </a:rPr>
              <a:t>like</a:t>
            </a:r>
          </a:p>
          <a:p>
            <a:r>
              <a:rPr lang="en-US" dirty="0" smtClean="0">
                <a:solidFill>
                  <a:schemeClr val="tx1"/>
                </a:solidFill>
                <a:latin typeface="Times New Roman" pitchFamily="18" charset="0"/>
                <a:cs typeface="Times New Roman" pitchFamily="18" charset="0"/>
              </a:rPr>
              <a:t>       water </a:t>
            </a:r>
            <a:r>
              <a:rPr lang="en-US" dirty="0">
                <a:solidFill>
                  <a:schemeClr val="tx1"/>
                </a:solidFill>
                <a:latin typeface="Times New Roman" pitchFamily="18" charset="0"/>
                <a:cs typeface="Times New Roman" pitchFamily="18" charset="0"/>
              </a:rPr>
              <a:t>temperature, algae blooms, and sediment plumes in large water bodies</a:t>
            </a:r>
            <a:r>
              <a:rPr lang="en-US" dirty="0" smtClean="0">
                <a:solidFill>
                  <a:schemeClr val="tx1"/>
                </a:solidFill>
                <a:latin typeface="Times New Roman" pitchFamily="18" charset="0"/>
                <a:cs typeface="Times New Roman" pitchFamily="18" charset="0"/>
              </a:rPr>
              <a:t>.</a:t>
            </a:r>
          </a:p>
          <a:p>
            <a:r>
              <a:rPr lang="en-IN" b="1" dirty="0">
                <a:solidFill>
                  <a:schemeClr val="accent5"/>
                </a:solidFill>
                <a:latin typeface="Times New Roman" pitchFamily="18" charset="0"/>
                <a:cs typeface="Times New Roman" pitchFamily="18" charset="0"/>
              </a:rPr>
              <a:t>Microbiological Analysis:</a:t>
            </a:r>
          </a:p>
          <a:p>
            <a:endParaRPr lang="en-US" dirty="0">
              <a:solidFill>
                <a:schemeClr val="tx1"/>
              </a:solidFill>
              <a:latin typeface="Times New Roman" pitchFamily="18" charset="0"/>
              <a:cs typeface="Times New Roman" pitchFamily="18" charset="0"/>
            </a:endParaRPr>
          </a:p>
          <a:p>
            <a:endParaRPr lang="en-US" dirty="0" smtClean="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179535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064" y="961901"/>
            <a:ext cx="6523871" cy="5308270"/>
          </a:xfrm>
          <a:prstGeom prst="rect">
            <a:avLst/>
          </a:prstGeom>
        </p:spPr>
      </p:pic>
      <p:sp>
        <p:nvSpPr>
          <p:cNvPr id="8" name="TextBox 7"/>
          <p:cNvSpPr txBox="1"/>
          <p:nvPr/>
        </p:nvSpPr>
        <p:spPr>
          <a:xfrm>
            <a:off x="510638" y="106878"/>
            <a:ext cx="2137559" cy="400110"/>
          </a:xfrm>
          <a:prstGeom prst="rect">
            <a:avLst/>
          </a:prstGeom>
          <a:noFill/>
        </p:spPr>
        <p:txBody>
          <a:bodyPr wrap="square" rtlCol="0">
            <a:spAutoFit/>
          </a:bodyPr>
          <a:lstStyle/>
          <a:p>
            <a:r>
              <a:rPr lang="en-US" sz="2000" b="1" dirty="0" smtClean="0">
                <a:solidFill>
                  <a:schemeClr val="accent5"/>
                </a:solidFill>
                <a:latin typeface="Times New Roman" pitchFamily="18" charset="0"/>
                <a:cs typeface="Times New Roman" pitchFamily="18" charset="0"/>
              </a:rPr>
              <a:t>FLOW CHART</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7523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36" y="344384"/>
            <a:ext cx="11495315" cy="6127668"/>
          </a:xfrm>
        </p:spPr>
        <p:txBody>
          <a:bodyPr/>
          <a:lstStyle/>
          <a:p>
            <a:r>
              <a:rPr lang="en-US" sz="2400" b="1" dirty="0" smtClean="0">
                <a:solidFill>
                  <a:schemeClr val="accent5"/>
                </a:solidFill>
              </a:rPr>
              <a:t>CONCLUSION:</a:t>
            </a:r>
          </a:p>
          <a:p>
            <a:pPr marL="342900" indent="-342900">
              <a:buFont typeface="Wingdings" panose="05000000000000000000" pitchFamily="2" charset="2"/>
              <a:buChar char="Ø"/>
            </a:pPr>
            <a:r>
              <a:rPr lang="en-US" dirty="0" smtClean="0">
                <a:solidFill>
                  <a:schemeClr val="tx1"/>
                </a:solidFill>
                <a:latin typeface="Times New Roman" pitchFamily="18" charset="0"/>
                <a:cs typeface="Times New Roman" pitchFamily="18" charset="0"/>
              </a:rPr>
              <a:t>In </a:t>
            </a:r>
            <a:r>
              <a:rPr lang="en-US" dirty="0">
                <a:solidFill>
                  <a:schemeClr val="tx1"/>
                </a:solidFill>
                <a:latin typeface="Times New Roman" pitchFamily="18" charset="0"/>
                <a:cs typeface="Times New Roman" pitchFamily="18" charset="0"/>
              </a:rPr>
              <a:t>conclusion, the water quality analysis conducted has provided valuable insights into the state of the water supply. The results indicate that the water meets the required standards for human consumption. However, there are areas that require further attention, such as the presence of certain contaminants that exceed the recommended levels. It is recommended that appropriate measures be taken to address these issues and ensure that the water supply remains safe and healthy for all users. </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marL="342900" indent="-342900">
              <a:buFont typeface="Wingdings" panose="05000000000000000000" pitchFamily="2" charset="2"/>
              <a:buChar char="Ø"/>
            </a:pPr>
            <a:r>
              <a:rPr lang="en-US" dirty="0" smtClean="0">
                <a:solidFill>
                  <a:schemeClr val="tx1"/>
                </a:solidFill>
                <a:latin typeface="Times New Roman" pitchFamily="18" charset="0"/>
                <a:cs typeface="Times New Roman" pitchFamily="18" charset="0"/>
              </a:rPr>
              <a:t>Ongoing </a:t>
            </a:r>
            <a:r>
              <a:rPr lang="en-US" dirty="0">
                <a:solidFill>
                  <a:schemeClr val="tx1"/>
                </a:solidFill>
                <a:latin typeface="Times New Roman" pitchFamily="18" charset="0"/>
                <a:cs typeface="Times New Roman" pitchFamily="18" charset="0"/>
              </a:rPr>
              <a:t>monitoring and testing will be necessary to ensure that the water quality remains at an acceptable level and to identify any potential risks or concerns</a:t>
            </a:r>
            <a:r>
              <a:rPr lang="en-US" dirty="0" smtClean="0">
                <a:solidFill>
                  <a:schemeClr val="tx1"/>
                </a:solidFill>
                <a:latin typeface="Times New Roman" pitchFamily="18" charset="0"/>
                <a:cs typeface="Times New Roman" pitchFamily="18" charset="0"/>
              </a:rPr>
              <a:t>. Innovative </a:t>
            </a:r>
            <a:r>
              <a:rPr lang="en-US" dirty="0">
                <a:solidFill>
                  <a:schemeClr val="tx1"/>
                </a:solidFill>
                <a:latin typeface="Times New Roman" pitchFamily="18" charset="0"/>
                <a:cs typeface="Times New Roman" pitchFamily="18" charset="0"/>
              </a:rPr>
              <a:t>techniques and technologies are revolutionizing water </a:t>
            </a:r>
            <a:r>
              <a:rPr lang="en-US" dirty="0" smtClean="0">
                <a:solidFill>
                  <a:schemeClr val="tx1"/>
                </a:solidFill>
                <a:latin typeface="Times New Roman" pitchFamily="18" charset="0"/>
                <a:cs typeface="Times New Roman" pitchFamily="18" charset="0"/>
              </a:rPr>
              <a:t>quality analysis</a:t>
            </a:r>
            <a:r>
              <a:rPr lang="en-US" dirty="0">
                <a:solidFill>
                  <a:schemeClr val="tx1"/>
                </a:solidFill>
                <a:latin typeface="Times New Roman" pitchFamily="18" charset="0"/>
                <a:cs typeface="Times New Roman" pitchFamily="18" charset="0"/>
              </a:rPr>
              <a:t>. Real-time monitoring, machine learning, remote </a:t>
            </a:r>
            <a:r>
              <a:rPr lang="en-US" dirty="0" smtClean="0">
                <a:solidFill>
                  <a:schemeClr val="tx1"/>
                </a:solidFill>
                <a:latin typeface="Times New Roman" pitchFamily="18" charset="0"/>
                <a:cs typeface="Times New Roman" pitchFamily="18" charset="0"/>
              </a:rPr>
              <a:t>sensing, microfluidics</a:t>
            </a:r>
            <a:r>
              <a:rPr lang="en-US" dirty="0">
                <a:solidFill>
                  <a:schemeClr val="tx1"/>
                </a:solidFill>
                <a:latin typeface="Times New Roman" pitchFamily="18" charset="0"/>
                <a:cs typeface="Times New Roman" pitchFamily="18" charset="0"/>
              </a:rPr>
              <a:t>, and nanotechnology are just a few examples of the </a:t>
            </a:r>
            <a:r>
              <a:rPr lang="en-US" dirty="0" smtClean="0">
                <a:solidFill>
                  <a:schemeClr val="tx1"/>
                </a:solidFill>
                <a:latin typeface="Times New Roman" pitchFamily="18" charset="0"/>
                <a:cs typeface="Times New Roman" pitchFamily="18" charset="0"/>
              </a:rPr>
              <a:t>many techniques </a:t>
            </a:r>
            <a:r>
              <a:rPr lang="en-US" dirty="0">
                <a:solidFill>
                  <a:schemeClr val="tx1"/>
                </a:solidFill>
                <a:latin typeface="Times New Roman" pitchFamily="18" charset="0"/>
                <a:cs typeface="Times New Roman" pitchFamily="18" charset="0"/>
              </a:rPr>
              <a:t>and technologies that can provide accurate and </a:t>
            </a:r>
            <a:r>
              <a:rPr lang="en-US" dirty="0" smtClean="0">
                <a:solidFill>
                  <a:schemeClr val="tx1"/>
                </a:solidFill>
                <a:latin typeface="Times New Roman" pitchFamily="18" charset="0"/>
                <a:cs typeface="Times New Roman" pitchFamily="18" charset="0"/>
              </a:rPr>
              <a:t>efficient results</a:t>
            </a:r>
            <a:r>
              <a:rPr lang="en-US" dirty="0">
                <a:solidFill>
                  <a:schemeClr val="tx1"/>
                </a:solidFill>
                <a:latin typeface="Times New Roman" pitchFamily="18" charset="0"/>
                <a:cs typeface="Times New Roman" pitchFamily="18" charset="0"/>
              </a:rPr>
              <a:t>. Effective data management and collaboration are crucial </a:t>
            </a:r>
            <a:r>
              <a:rPr lang="en-US" dirty="0" smtClean="0">
                <a:solidFill>
                  <a:schemeClr val="tx1"/>
                </a:solidFill>
                <a:latin typeface="Times New Roman" pitchFamily="18" charset="0"/>
                <a:cs typeface="Times New Roman" pitchFamily="18" charset="0"/>
              </a:rPr>
              <a:t>for successful </a:t>
            </a:r>
            <a:r>
              <a:rPr lang="en-US" dirty="0">
                <a:solidFill>
                  <a:schemeClr val="tx1"/>
                </a:solidFill>
                <a:latin typeface="Times New Roman" pitchFamily="18" charset="0"/>
                <a:cs typeface="Times New Roman" pitchFamily="18" charset="0"/>
              </a:rPr>
              <a:t>implementation. The future of water quality analysis is bright.</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28457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122</TotalTime>
  <Words>519</Words>
  <Application>Microsoft Office PowerPoint</Application>
  <PresentationFormat>Custom</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Foundry</vt:lpstr>
      <vt:lpstr>DATA ANALYTICS WITH COGNOS PHASE-2</vt:lpstr>
      <vt:lpstr>PowerPoint Presentation</vt:lpstr>
      <vt:lpstr>     INNOVATION: 1. Mobile Water Testing Kits: Develop Portable, Smartphone-compatible Water Testing Kits That Utilize Sensors To Provide Instant Results For Various Water Parameters Like Ph, Dissolved Oxygen, And Contaminants.  2. Iot-based Water Monitoring: Implement Internet Of Things (Iot) Devices To Create A Network Of Sensors In Water Bodies. These Sensors Can Continuously Monitor Water Quality And Send Real-time Data To A Centralized System For Analysis.  3. Machine Learning Algorithms: Utilize Machine Learning Algorithms To Analyze Large Datasets Of Water Quality Parameters. These Algorithms Can Identify Patterns And Trends, Helping In Predicting Water Quality Changes Based On Various Factors.  4. Blockchain For Data Integrity: Implement Blockchain Technology To Ensure The Integrity And Security Of Water Quality Data. This Can Prevent Tampering And Provide A Transparent, Immutable Record Of Water Quality Information.  5. Bio-sensors: Develop Bio-sensors Using Living Organisms Like Bacteria Or Enzymes That Can Detect Specific Contaminants In Water. These Sensors Can Provide Highly Sensitive And Selective Measurements.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OF WATER QUALITY ANALYSIS</dc:title>
  <dc:creator>Aabheshek P</dc:creator>
  <cp:lastModifiedBy>STUDENT</cp:lastModifiedBy>
  <cp:revision>12</cp:revision>
  <dcterms:created xsi:type="dcterms:W3CDTF">2023-10-11T04:50:21Z</dcterms:created>
  <dcterms:modified xsi:type="dcterms:W3CDTF">2023-10-11T10:26:37Z</dcterms:modified>
</cp:coreProperties>
</file>