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58" r:id="rId6"/>
    <p:sldId id="261" r:id="rId7"/>
    <p:sldId id="262" r:id="rId8"/>
    <p:sldId id="259" r:id="rId9"/>
    <p:sldId id="263" r:id="rId10"/>
    <p:sldId id="260" r:id="rId11"/>
    <p:sldId id="268" r:id="rId12"/>
    <p:sldId id="270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4/22/2018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4/22/2018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4/22/2018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alyticssolution.i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p.powerbi.com/reports/93d3ef7d-edce-4efc-873c-f7f936f1ef69/ReportSection?pbi_source=PowerPoint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ey_performance_indicato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829761"/>
          </a:xfrm>
        </p:spPr>
        <p:txBody>
          <a:bodyPr/>
          <a:lstStyle/>
          <a:p>
            <a:r>
              <a:rPr lang="en-US" dirty="0" smtClean="0"/>
              <a:t>Integrated Health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By Data Analytics Team</a:t>
            </a:r>
          </a:p>
          <a:p>
            <a:r>
              <a:rPr lang="en-US" dirty="0" smtClean="0"/>
              <a:t>Kundan Goswami, Sourabh Jain &amp; </a:t>
            </a:r>
            <a:r>
              <a:rPr lang="en-US" dirty="0" err="1" smtClean="0"/>
              <a:t>Umesh</a:t>
            </a:r>
            <a:r>
              <a:rPr lang="en-US" dirty="0" smtClean="0"/>
              <a:t> </a:t>
            </a:r>
            <a:r>
              <a:rPr lang="en-US" dirty="0" err="1" smtClean="0"/>
              <a:t>Gour</a:t>
            </a:r>
            <a:endParaRPr lang="en-US" dirty="0" smtClean="0"/>
          </a:p>
          <a:p>
            <a:r>
              <a:rPr lang="en-US" dirty="0" smtClean="0"/>
              <a:t>Analytics Solution</a:t>
            </a:r>
          </a:p>
          <a:p>
            <a:r>
              <a:rPr lang="en-US" sz="1700" dirty="0" smtClean="0">
                <a:hlinkClick r:id="rId2"/>
              </a:rPr>
              <a:t>www.analyticssolution.in</a:t>
            </a:r>
            <a:endParaRPr lang="en-US" sz="17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SzPct val="45000"/>
              <a:buFont typeface="Wingdings" pitchFamily="2" charset="2"/>
              <a:buChar char="Ø"/>
            </a:pPr>
            <a:r>
              <a:rPr lang="en-US" altLang="en-US" sz="2000" dirty="0">
                <a:cs typeface="Calibri" pitchFamily="34" charset="0"/>
              </a:rPr>
              <a:t>Supports regular </a:t>
            </a:r>
            <a:r>
              <a:rPr lang="en-US" altLang="en-US" sz="2000" b="1" dirty="0">
                <a:cs typeface="Calibri" pitchFamily="34" charset="0"/>
              </a:rPr>
              <a:t>on-time check </a:t>
            </a:r>
            <a:r>
              <a:rPr lang="en-US" altLang="en-US" sz="2000" dirty="0">
                <a:cs typeface="Calibri" pitchFamily="34" charset="0"/>
              </a:rPr>
              <a:t>of key program aspects</a:t>
            </a:r>
            <a:r>
              <a:rPr lang="en-US" altLang="en-US" sz="2000" dirty="0" smtClean="0">
                <a:cs typeface="Calibri" pitchFamily="34" charset="0"/>
              </a:rPr>
              <a:t>.</a:t>
            </a:r>
          </a:p>
          <a:p>
            <a:pPr marL="514350" indent="-514350">
              <a:buSzPct val="45000"/>
              <a:buFont typeface="Wingdings" pitchFamily="2" charset="2"/>
              <a:buChar char="Ø"/>
            </a:pPr>
            <a:endParaRPr lang="en-US" altLang="en-US" sz="2000" dirty="0">
              <a:cs typeface="Calibri" pitchFamily="34" charset="0"/>
            </a:endParaRPr>
          </a:p>
          <a:p>
            <a:pPr marL="514350" indent="-514350">
              <a:buSzPct val="64000"/>
              <a:buFont typeface="Wingdings" pitchFamily="2" charset="2"/>
              <a:buChar char="Ø"/>
            </a:pPr>
            <a:r>
              <a:rPr lang="en-US" altLang="en-US" sz="2000" dirty="0">
                <a:cs typeface="Calibri" pitchFamily="34" charset="0"/>
              </a:rPr>
              <a:t>Quickly </a:t>
            </a:r>
            <a:r>
              <a:rPr lang="en-US" altLang="en-US" sz="2000" b="1" dirty="0">
                <a:cs typeface="Calibri" pitchFamily="34" charset="0"/>
              </a:rPr>
              <a:t>monitor program </a:t>
            </a:r>
            <a:r>
              <a:rPr lang="en-US" altLang="en-US" sz="2000" dirty="0">
                <a:cs typeface="Calibri" pitchFamily="34" charset="0"/>
              </a:rPr>
              <a:t>progress over a period.</a:t>
            </a:r>
          </a:p>
          <a:p>
            <a:pPr marL="514350" indent="-514350">
              <a:buSzPct val="45000"/>
              <a:buFont typeface="Wingdings" pitchFamily="2" charset="2"/>
              <a:buChar char="Ø"/>
            </a:pPr>
            <a:endParaRPr lang="en-US" altLang="en-US" sz="2000" dirty="0" smtClean="0">
              <a:cs typeface="Calibri" pitchFamily="34" charset="0"/>
            </a:endParaRPr>
          </a:p>
          <a:p>
            <a:pPr marL="514350" indent="-514350">
              <a:buSzPct val="45000"/>
              <a:buFont typeface="Wingdings" pitchFamily="2" charset="2"/>
              <a:buChar char="Ø"/>
            </a:pPr>
            <a:r>
              <a:rPr lang="en-US" altLang="en-US" sz="2000" dirty="0" smtClean="0">
                <a:cs typeface="Calibri" pitchFamily="34" charset="0"/>
              </a:rPr>
              <a:t>Quick </a:t>
            </a:r>
            <a:r>
              <a:rPr lang="en-US" altLang="en-US" sz="2000" b="1" dirty="0">
                <a:cs typeface="Calibri" pitchFamily="34" charset="0"/>
              </a:rPr>
              <a:t>assessment of performance </a:t>
            </a:r>
            <a:r>
              <a:rPr lang="en-US" altLang="en-US" sz="2000" dirty="0">
                <a:cs typeface="Calibri" pitchFamily="34" charset="0"/>
              </a:rPr>
              <a:t>of all the districts/blocks/ facilities at one platform. </a:t>
            </a:r>
          </a:p>
          <a:p>
            <a:pPr marL="514350" indent="-514350">
              <a:buSzPct val="45000"/>
              <a:buFont typeface="Wingdings" pitchFamily="2" charset="2"/>
              <a:buChar char="Ø"/>
            </a:pPr>
            <a:endParaRPr lang="en-US" altLang="en-US" sz="2000" dirty="0" smtClean="0">
              <a:cs typeface="Calibri" pitchFamily="34" charset="0"/>
            </a:endParaRPr>
          </a:p>
          <a:p>
            <a:pPr marL="514350" indent="-514350">
              <a:buSzPct val="45000"/>
              <a:buFont typeface="Wingdings" pitchFamily="2" charset="2"/>
              <a:buChar char="Ø"/>
            </a:pPr>
            <a:r>
              <a:rPr lang="en-US" altLang="en-US" sz="2000" dirty="0" smtClean="0">
                <a:cs typeface="Calibri" pitchFamily="34" charset="0"/>
              </a:rPr>
              <a:t>Dashboard allows </a:t>
            </a:r>
            <a:r>
              <a:rPr lang="en-US" altLang="en-US" sz="2000" dirty="0">
                <a:cs typeface="Calibri" pitchFamily="34" charset="0"/>
              </a:rPr>
              <a:t>sharing of </a:t>
            </a:r>
            <a:r>
              <a:rPr lang="en-US" altLang="en-US" sz="2000" b="1" dirty="0">
                <a:cs typeface="Calibri" pitchFamily="34" charset="0"/>
              </a:rPr>
              <a:t>data interpretations </a:t>
            </a:r>
            <a:r>
              <a:rPr lang="en-US" altLang="en-US" sz="2000" dirty="0">
                <a:cs typeface="Calibri" pitchFamily="34" charset="0"/>
              </a:rPr>
              <a:t>with different user groups to evaluate and better understand data and comment on the shared interpretations.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cs typeface="Calibri" pitchFamily="34" charset="0"/>
              </a:rPr>
              <a:t>Dashboard Capabilities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103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0"/>
            <a:ext cx="9015413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862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76200"/>
            <a:ext cx="5540643" cy="648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26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133600"/>
            <a:ext cx="9067800" cy="18288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6849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Create </a:t>
            </a:r>
            <a:r>
              <a:rPr lang="en-US" sz="1800" b="1" dirty="0"/>
              <a:t>an integrated </a:t>
            </a:r>
            <a:r>
              <a:rPr lang="en-US" sz="1800" b="1" dirty="0" smtClean="0"/>
              <a:t>Health Dashboard, </a:t>
            </a:r>
            <a:r>
              <a:rPr lang="en-US" sz="1800" b="1" dirty="0"/>
              <a:t>which includes:</a:t>
            </a:r>
          </a:p>
          <a:p>
            <a:pPr marL="723900" lvl="1" indent="-285750"/>
            <a:r>
              <a:rPr lang="en-US" sz="1800" dirty="0" smtClean="0"/>
              <a:t>HMIS </a:t>
            </a:r>
            <a:r>
              <a:rPr lang="en-US" sz="1800" dirty="0"/>
              <a:t>data </a:t>
            </a:r>
          </a:p>
          <a:p>
            <a:pPr marL="723900" lvl="1" indent="-285750"/>
            <a:r>
              <a:rPr lang="en-US" sz="1800" dirty="0"/>
              <a:t>Data </a:t>
            </a:r>
            <a:r>
              <a:rPr lang="en-US" sz="1800" dirty="0" smtClean="0"/>
              <a:t>related to state </a:t>
            </a:r>
            <a:r>
              <a:rPr lang="en-US" sz="1800" dirty="0"/>
              <a:t>specific programs running on their respective software which provide </a:t>
            </a:r>
            <a:r>
              <a:rPr lang="en-US" sz="1800" dirty="0" smtClean="0"/>
              <a:t>data into Hadoop Data Lake</a:t>
            </a:r>
            <a:endParaRPr lang="en-US" sz="1800" dirty="0"/>
          </a:p>
          <a:p>
            <a:pPr marL="723900" lvl="1" indent="-285750"/>
            <a:r>
              <a:rPr lang="en-US" sz="1800" dirty="0" smtClean="0"/>
              <a:t>Population </a:t>
            </a:r>
            <a:r>
              <a:rPr lang="en-US" sz="1800" dirty="0"/>
              <a:t>data and estimated figures </a:t>
            </a:r>
          </a:p>
          <a:p>
            <a:pPr marL="723900" lvl="1" indent="-285750"/>
            <a:r>
              <a:rPr lang="en-US" sz="1800" dirty="0" smtClean="0"/>
              <a:t>GIS </a:t>
            </a:r>
            <a:r>
              <a:rPr lang="en-US" sz="1800" dirty="0"/>
              <a:t>shape </a:t>
            </a:r>
            <a:r>
              <a:rPr lang="en-US" sz="1800" dirty="0" smtClean="0"/>
              <a:t>files</a:t>
            </a:r>
          </a:p>
          <a:p>
            <a:pPr marL="723900" lvl="1" indent="-285750"/>
            <a:endParaRPr lang="en-US" sz="1800" dirty="0"/>
          </a:p>
          <a:p>
            <a:pPr marL="0" indent="0">
              <a:buNone/>
            </a:pPr>
            <a:r>
              <a:rPr lang="en-US" sz="1800" dirty="0"/>
              <a:t> </a:t>
            </a:r>
            <a:r>
              <a:rPr lang="en-US" sz="1800" b="1" dirty="0"/>
              <a:t>Design analytical Dashboards:</a:t>
            </a:r>
          </a:p>
          <a:p>
            <a:pPr lvl="1"/>
            <a:r>
              <a:rPr lang="en-US" sz="1800" dirty="0"/>
              <a:t> Establish </a:t>
            </a:r>
            <a:r>
              <a:rPr lang="en-US" sz="1800" dirty="0" smtClean="0"/>
              <a:t>District, Block  &amp; PHC </a:t>
            </a:r>
            <a:r>
              <a:rPr lang="en-US" sz="1800" dirty="0"/>
              <a:t>level analytical </a:t>
            </a:r>
            <a:r>
              <a:rPr lang="en-US" sz="1800" dirty="0" smtClean="0"/>
              <a:t>dashboards.</a:t>
            </a:r>
            <a:endParaRPr lang="en-US" sz="1800" dirty="0"/>
          </a:p>
          <a:p>
            <a:pPr marL="723900" lvl="1" indent="-285750"/>
            <a:r>
              <a:rPr lang="en-US" sz="1800" dirty="0"/>
              <a:t>At each level, dashboards </a:t>
            </a:r>
            <a:r>
              <a:rPr lang="en-US" sz="1800" dirty="0" smtClean="0"/>
              <a:t>drill down programs wise.</a:t>
            </a:r>
          </a:p>
          <a:p>
            <a:pPr marL="723900" lvl="1" indent="-285750"/>
            <a:r>
              <a:rPr lang="en-US" sz="1800" dirty="0" smtClean="0"/>
              <a:t>Top Performer District wise Dashboard.</a:t>
            </a:r>
          </a:p>
          <a:p>
            <a:pPr marL="723900" lvl="1" indent="-285750"/>
            <a:r>
              <a:rPr lang="en-US" sz="1800" dirty="0" smtClean="0"/>
              <a:t>Least Performer District </a:t>
            </a:r>
            <a:r>
              <a:rPr lang="en-US" sz="1800" dirty="0"/>
              <a:t>w</a:t>
            </a:r>
            <a:r>
              <a:rPr lang="en-US" sz="1800" dirty="0" smtClean="0"/>
              <a:t>ise Dashboard.</a:t>
            </a:r>
          </a:p>
          <a:p>
            <a:pPr marL="723900" lvl="1" indent="-285750"/>
            <a:r>
              <a:rPr lang="en-US" sz="1800" dirty="0" smtClean="0"/>
              <a:t>KPI’s Based on programs performance</a:t>
            </a:r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Objectives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28940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1. HMIS (Hospital Management Information System)</a:t>
            </a:r>
          </a:p>
          <a:p>
            <a:r>
              <a:rPr lang="en-US" sz="1800" dirty="0" smtClean="0"/>
              <a:t>2. HRMIS (Human Resource Information System)</a:t>
            </a:r>
          </a:p>
          <a:p>
            <a:r>
              <a:rPr lang="en-US" sz="1800" dirty="0" smtClean="0"/>
              <a:t>3. MP-</a:t>
            </a:r>
            <a:r>
              <a:rPr lang="en-US" sz="1800" dirty="0" err="1" smtClean="0"/>
              <a:t>Aushadhi</a:t>
            </a:r>
            <a:r>
              <a:rPr lang="en-US" sz="1800" dirty="0" smtClean="0"/>
              <a:t> (Drug and Consumables Management System)</a:t>
            </a:r>
          </a:p>
          <a:p>
            <a:r>
              <a:rPr lang="en-US" sz="1800" dirty="0" smtClean="0"/>
              <a:t>4. EMMS (Equipment Monitoring and Management System)</a:t>
            </a:r>
          </a:p>
          <a:p>
            <a:r>
              <a:rPr lang="en-US" sz="1800" dirty="0" smtClean="0"/>
              <a:t>5. MP Dialysis </a:t>
            </a:r>
            <a:r>
              <a:rPr lang="en-US" sz="1800" dirty="0" err="1" smtClean="0"/>
              <a:t>Seva</a:t>
            </a:r>
            <a:r>
              <a:rPr lang="en-US" sz="1800" dirty="0" smtClean="0"/>
              <a:t> (Dialysis Monitoring </a:t>
            </a:r>
            <a:r>
              <a:rPr lang="en-US" sz="1800" dirty="0"/>
              <a:t>and Management </a:t>
            </a:r>
            <a:r>
              <a:rPr lang="en-US" sz="1800" dirty="0" smtClean="0"/>
              <a:t>System)</a:t>
            </a:r>
            <a:endParaRPr lang="en-US" sz="1800" dirty="0"/>
          </a:p>
          <a:p>
            <a:r>
              <a:rPr lang="en-US" sz="1800" dirty="0" smtClean="0"/>
              <a:t>6. SIAF (State Illness Assessment Fund) </a:t>
            </a:r>
          </a:p>
          <a:p>
            <a:r>
              <a:rPr lang="en-US" sz="1800" dirty="0" smtClean="0"/>
              <a:t>7. PCPNDT (Pre Conception and Pre Natal Diagnostic Techniques)</a:t>
            </a:r>
          </a:p>
          <a:p>
            <a:r>
              <a:rPr lang="en-US" sz="1800" dirty="0" smtClean="0"/>
              <a:t>8. e-</a:t>
            </a:r>
            <a:r>
              <a:rPr lang="en-US" sz="1800" dirty="0" err="1" smtClean="0"/>
              <a:t>Raktkosh</a:t>
            </a:r>
            <a:r>
              <a:rPr lang="en-US" sz="1800" dirty="0" smtClean="0"/>
              <a:t> (Blood Monitoring and Management System) </a:t>
            </a:r>
          </a:p>
          <a:p>
            <a:r>
              <a:rPr lang="en-US" sz="1800" dirty="0" smtClean="0"/>
              <a:t>9. Clinical License (Private Hospital Registration and Management System)</a:t>
            </a:r>
          </a:p>
          <a:p>
            <a:r>
              <a:rPr lang="en-US" sz="1800" dirty="0" smtClean="0"/>
              <a:t>10. </a:t>
            </a:r>
            <a:r>
              <a:rPr lang="en-US" sz="1800" dirty="0"/>
              <a:t>CT-Scan Monitoring and Management System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11. Pathology Services Monitoring and Management System</a:t>
            </a:r>
          </a:p>
          <a:p>
            <a:r>
              <a:rPr lang="en-US" sz="1800" dirty="0" smtClean="0"/>
              <a:t>12.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Ayushman</a:t>
            </a:r>
            <a:r>
              <a:rPr lang="en-US" sz="1800" b="1" dirty="0" smtClean="0"/>
              <a:t> Bharat (Coming Soon)</a:t>
            </a:r>
            <a:endParaRPr lang="en-US" sz="2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Department Specific Indicator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/>
              <a:t>Get the below mentioned information as per specific Area / Hospital</a:t>
            </a:r>
          </a:p>
          <a:p>
            <a:r>
              <a:rPr lang="en-US" sz="1800" dirty="0" smtClean="0"/>
              <a:t>1. No of </a:t>
            </a:r>
            <a:r>
              <a:rPr lang="en-US" sz="1800" b="1" dirty="0" smtClean="0"/>
              <a:t>Hospital</a:t>
            </a:r>
            <a:r>
              <a:rPr lang="en-US" sz="1800" dirty="0" smtClean="0"/>
              <a:t> and their Services</a:t>
            </a:r>
          </a:p>
          <a:p>
            <a:r>
              <a:rPr lang="en-US" sz="1800" dirty="0" smtClean="0"/>
              <a:t>2. Availability of </a:t>
            </a:r>
            <a:r>
              <a:rPr lang="en-US" sz="1800" b="1" dirty="0" smtClean="0"/>
              <a:t>Clinical HR</a:t>
            </a:r>
          </a:p>
          <a:p>
            <a:r>
              <a:rPr lang="en-US" sz="1800" dirty="0" smtClean="0"/>
              <a:t>3. Availability of </a:t>
            </a:r>
            <a:r>
              <a:rPr lang="en-US" sz="1800" b="1" dirty="0" smtClean="0"/>
              <a:t>Drugs and Consumables </a:t>
            </a:r>
          </a:p>
          <a:p>
            <a:r>
              <a:rPr lang="en-US" sz="1800" dirty="0" smtClean="0"/>
              <a:t>4. Availability of </a:t>
            </a:r>
            <a:r>
              <a:rPr lang="en-US" sz="1800" b="1" dirty="0" smtClean="0"/>
              <a:t>Functional Medical </a:t>
            </a:r>
            <a:r>
              <a:rPr lang="en-US" sz="1800" b="1" dirty="0" err="1" smtClean="0"/>
              <a:t>Equipments</a:t>
            </a:r>
            <a:endParaRPr lang="en-US" sz="1800" b="1" dirty="0" smtClean="0"/>
          </a:p>
          <a:p>
            <a:r>
              <a:rPr lang="en-US" sz="1800" dirty="0" smtClean="0"/>
              <a:t>5. Availability of </a:t>
            </a:r>
            <a:r>
              <a:rPr lang="en-US" sz="1800" b="1" dirty="0" smtClean="0"/>
              <a:t>Blood</a:t>
            </a:r>
            <a:endParaRPr lang="en-US" sz="1800" dirty="0" smtClean="0"/>
          </a:p>
          <a:p>
            <a:r>
              <a:rPr lang="en-US" sz="1800" dirty="0" smtClean="0"/>
              <a:t>4. Information about </a:t>
            </a:r>
            <a:r>
              <a:rPr lang="en-US" sz="1800" b="1" dirty="0" smtClean="0"/>
              <a:t>MP Dialysis </a:t>
            </a:r>
            <a:r>
              <a:rPr lang="en-US" sz="1800" b="1" dirty="0" err="1" smtClean="0"/>
              <a:t>Seva</a:t>
            </a:r>
            <a:endParaRPr lang="en-US" sz="1800" b="1" dirty="0"/>
          </a:p>
          <a:p>
            <a:r>
              <a:rPr lang="en-US" sz="1800" dirty="0" smtClean="0"/>
              <a:t>6. Information about </a:t>
            </a:r>
            <a:r>
              <a:rPr lang="en-US" sz="1800" b="1" dirty="0" smtClean="0"/>
              <a:t>State Illness Assessment Fund</a:t>
            </a:r>
          </a:p>
          <a:p>
            <a:r>
              <a:rPr lang="en-US" sz="1800" dirty="0" smtClean="0"/>
              <a:t>7. Information about </a:t>
            </a:r>
            <a:r>
              <a:rPr lang="en-US" sz="1800" b="1" dirty="0" smtClean="0"/>
              <a:t>PCPNDT act.</a:t>
            </a:r>
            <a:endParaRPr lang="en-US" sz="1800" dirty="0" smtClean="0"/>
          </a:p>
          <a:p>
            <a:r>
              <a:rPr lang="en-US" sz="1800" dirty="0" smtClean="0"/>
              <a:t>8. Information about CT-Scan services.</a:t>
            </a:r>
            <a:r>
              <a:rPr lang="en-US" sz="1800" dirty="0"/>
              <a:t> Blood </a:t>
            </a:r>
            <a:endParaRPr lang="en-US" sz="1800" dirty="0" smtClean="0"/>
          </a:p>
          <a:p>
            <a:r>
              <a:rPr lang="en-US" sz="1800" dirty="0" smtClean="0"/>
              <a:t>9. Information about Pathology Test</a:t>
            </a:r>
          </a:p>
          <a:p>
            <a:r>
              <a:rPr lang="en-US" sz="1800" dirty="0" smtClean="0"/>
              <a:t>10 Also know about registered Private Nursing Homes / Hospital and their Services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Beneficiary and Citizen Services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8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b="1" dirty="0" smtClean="0"/>
          </a:p>
          <a:p>
            <a:r>
              <a:rPr lang="en-US" sz="2000" b="1" dirty="0" smtClean="0"/>
              <a:t>Metadata</a:t>
            </a:r>
            <a:r>
              <a:rPr lang="en-US" sz="2000" b="1" dirty="0"/>
              <a:t>: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1800" dirty="0" err="1" smtClean="0"/>
              <a:t>OrgUnit</a:t>
            </a:r>
            <a:r>
              <a:rPr lang="en-US" sz="1800" dirty="0" smtClean="0"/>
              <a:t> </a:t>
            </a:r>
            <a:r>
              <a:rPr lang="en-US" sz="1800" dirty="0"/>
              <a:t>hierarchy </a:t>
            </a:r>
            <a:r>
              <a:rPr lang="en-US" sz="1800" dirty="0" err="1"/>
              <a:t>upto</a:t>
            </a:r>
            <a:r>
              <a:rPr lang="en-US" sz="1800" dirty="0"/>
              <a:t> the </a:t>
            </a:r>
            <a:r>
              <a:rPr lang="en-US" sz="1800" dirty="0" smtClean="0"/>
              <a:t>Sub health Center </a:t>
            </a:r>
            <a:r>
              <a:rPr lang="en-US" sz="1800" dirty="0"/>
              <a:t>level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Data </a:t>
            </a:r>
            <a:r>
              <a:rPr lang="en-US" sz="1800" dirty="0"/>
              <a:t>elements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Data </a:t>
            </a:r>
            <a:r>
              <a:rPr lang="en-US" sz="1800" dirty="0"/>
              <a:t>sets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Validation </a:t>
            </a:r>
            <a:r>
              <a:rPr lang="en-US" sz="1800" dirty="0"/>
              <a:t>rules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Program </a:t>
            </a:r>
            <a:r>
              <a:rPr lang="en-US" sz="1800" dirty="0"/>
              <a:t>wise indicators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Metadata details</a:t>
            </a:r>
          </a:p>
        </p:txBody>
      </p:sp>
    </p:spTree>
    <p:extLst>
      <p:ext uri="{BB962C8B-B14F-4D97-AF65-F5344CB8AC3E}">
        <p14:creationId xmlns:p14="http://schemas.microsoft.com/office/powerpoint/2010/main" val="22381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2000" dirty="0"/>
              <a:t>Following steps were adopted for data importing</a:t>
            </a:r>
          </a:p>
          <a:p>
            <a:pPr>
              <a:buFont typeface="Wingdings" pitchFamily="2" charset="2"/>
              <a:buChar char="Ø"/>
            </a:pPr>
            <a:endParaRPr lang="en-US" alt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altLang="en-US" sz="1800" dirty="0" smtClean="0"/>
              <a:t>Data </a:t>
            </a:r>
            <a:r>
              <a:rPr lang="en-US" altLang="en-US" sz="1800" dirty="0"/>
              <a:t>imported </a:t>
            </a:r>
            <a:r>
              <a:rPr lang="en-US" altLang="en-US" sz="1800" dirty="0" smtClean="0"/>
              <a:t>from application data to Hadoop Data Lake – Sqoop incremental Import.</a:t>
            </a:r>
          </a:p>
          <a:p>
            <a:pPr>
              <a:buFont typeface="Wingdings" pitchFamily="2" charset="2"/>
              <a:buChar char="Ø"/>
            </a:pPr>
            <a:endParaRPr lang="en-US" altLang="en-US" sz="1800" dirty="0"/>
          </a:p>
          <a:p>
            <a:pPr>
              <a:buFont typeface="Wingdings" pitchFamily="2" charset="2"/>
              <a:buChar char="Ø"/>
            </a:pPr>
            <a:r>
              <a:rPr lang="en-US" altLang="en-US" sz="1800" dirty="0" smtClean="0"/>
              <a:t>The </a:t>
            </a:r>
            <a:r>
              <a:rPr lang="en-US" altLang="en-US" sz="1800" dirty="0"/>
              <a:t>process of import included: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1800" dirty="0"/>
              <a:t>Compiling program –wise </a:t>
            </a:r>
            <a:r>
              <a:rPr lang="en-US" altLang="en-US" sz="1800" dirty="0" smtClean="0"/>
              <a:t>Application data- </a:t>
            </a:r>
            <a:r>
              <a:rPr lang="en-US" altLang="en-US" sz="1800" dirty="0"/>
              <a:t>month wise (or as required</a:t>
            </a:r>
            <a:r>
              <a:rPr lang="en-US" altLang="en-US" sz="1800" dirty="0" smtClean="0"/>
              <a:t>) and Import </a:t>
            </a:r>
            <a:r>
              <a:rPr lang="en-US" altLang="en-US" sz="1800" dirty="0"/>
              <a:t>the data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1800" dirty="0"/>
              <a:t>Verifying/ testing data </a:t>
            </a:r>
            <a:r>
              <a:rPr lang="en-US" altLang="en-US" sz="1800" dirty="0" smtClean="0"/>
              <a:t>imported data </a:t>
            </a:r>
            <a:r>
              <a:rPr lang="en-US" altLang="en-US" sz="1800" dirty="0"/>
              <a:t>on random </a:t>
            </a:r>
            <a:r>
              <a:rPr lang="en-US" altLang="en-US" sz="1800" dirty="0" smtClean="0"/>
              <a:t>basis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Data Import Process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62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  <a:defRPr/>
            </a:pPr>
            <a:endParaRPr lang="en-US" sz="20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sz="2000" dirty="0" smtClean="0"/>
              <a:t>Create </a:t>
            </a:r>
            <a:r>
              <a:rPr lang="en-US" sz="2000" dirty="0"/>
              <a:t>comparative tables for </a:t>
            </a:r>
            <a:r>
              <a:rPr lang="en-US" sz="2000" dirty="0" smtClean="0"/>
              <a:t>analyzing </a:t>
            </a:r>
            <a:r>
              <a:rPr lang="en-US" sz="2000" dirty="0"/>
              <a:t>data across different organizational units and periods.</a:t>
            </a:r>
          </a:p>
          <a:p>
            <a:pPr>
              <a:buFont typeface="Wingdings" pitchFamily="2" charset="2"/>
              <a:buChar char="Ø"/>
              <a:defRPr/>
            </a:pPr>
            <a:endParaRPr lang="en-US" sz="2000" dirty="0"/>
          </a:p>
          <a:p>
            <a:pPr>
              <a:buFont typeface="Wingdings" pitchFamily="2" charset="2"/>
              <a:buChar char="Ø"/>
              <a:defRPr/>
            </a:pPr>
            <a:r>
              <a:rPr lang="en-US" sz="2000" dirty="0"/>
              <a:t>Data </a:t>
            </a:r>
            <a:r>
              <a:rPr lang="en-US" sz="2000" dirty="0" smtClean="0"/>
              <a:t>Visualizer – </a:t>
            </a:r>
            <a:r>
              <a:rPr lang="en-US" sz="2000" dirty="0"/>
              <a:t>Create graphs and charts for </a:t>
            </a:r>
            <a:r>
              <a:rPr lang="en-US" sz="2000" dirty="0" smtClean="0"/>
              <a:t>analyzing </a:t>
            </a:r>
            <a:r>
              <a:rPr lang="en-US" sz="2000" dirty="0"/>
              <a:t>data across different </a:t>
            </a:r>
            <a:r>
              <a:rPr lang="en-US" sz="2000" dirty="0" smtClean="0"/>
              <a:t>programs, </a:t>
            </a:r>
            <a:r>
              <a:rPr lang="en-US" sz="2000" dirty="0"/>
              <a:t>units and periods.</a:t>
            </a:r>
          </a:p>
          <a:p>
            <a:pPr>
              <a:buFont typeface="Wingdings" pitchFamily="2" charset="2"/>
              <a:buNone/>
              <a:defRPr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Data Analytical tools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152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2000" dirty="0" smtClean="0"/>
              <a:t>Two </a:t>
            </a:r>
            <a:r>
              <a:rPr lang="en-US" sz="2000" dirty="0"/>
              <a:t>predominant types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By </a:t>
            </a:r>
            <a:r>
              <a:rPr lang="en-US" sz="2000" dirty="0"/>
              <a:t>levels -  Three </a:t>
            </a:r>
            <a:r>
              <a:rPr lang="en-US" sz="2000" dirty="0" smtClean="0"/>
              <a:t>levels– District, Block &amp; Health Institutes</a:t>
            </a:r>
            <a:endParaRPr lang="en-US" sz="2000" dirty="0"/>
          </a:p>
          <a:p>
            <a:pPr lvl="1"/>
            <a:r>
              <a:rPr lang="en-US" sz="2000" dirty="0"/>
              <a:t>By programs at each level – </a:t>
            </a:r>
            <a:r>
              <a:rPr lang="en-US" sz="2000" dirty="0" smtClean="0"/>
              <a:t>Online </a:t>
            </a:r>
            <a:r>
              <a:rPr lang="en-US" sz="2000" dirty="0"/>
              <a:t>and </a:t>
            </a:r>
            <a:r>
              <a:rPr lang="en-US" sz="2000" dirty="0" smtClean="0"/>
              <a:t>offline </a:t>
            </a:r>
            <a:r>
              <a:rPr lang="en-US" sz="2000" dirty="0"/>
              <a:t>programs </a:t>
            </a:r>
          </a:p>
          <a:p>
            <a:endParaRPr lang="en-US" sz="2000" dirty="0" smtClean="0"/>
          </a:p>
          <a:p>
            <a:r>
              <a:rPr lang="en-US" sz="2000" dirty="0" smtClean="0"/>
              <a:t>Capability </a:t>
            </a:r>
            <a:r>
              <a:rPr lang="en-US" sz="2000" dirty="0"/>
              <a:t>of dashboard</a:t>
            </a:r>
          </a:p>
          <a:p>
            <a:pPr lvl="2"/>
            <a:endParaRPr lang="en-US" sz="2000" dirty="0" smtClean="0"/>
          </a:p>
          <a:p>
            <a:pPr lvl="1"/>
            <a:r>
              <a:rPr lang="en-US" sz="2000" dirty="0"/>
              <a:t>Visualize indicators by programs and levels</a:t>
            </a:r>
          </a:p>
          <a:p>
            <a:pPr lvl="1"/>
            <a:r>
              <a:rPr lang="en-US" sz="2000" dirty="0"/>
              <a:t>Interpretation of data/ indicators </a:t>
            </a:r>
            <a:endParaRPr lang="en-US" sz="2000" dirty="0" smtClean="0"/>
          </a:p>
          <a:p>
            <a:pPr lvl="1"/>
            <a:endParaRPr lang="en-US" sz="2000" dirty="0"/>
          </a:p>
          <a:p>
            <a:pPr marL="458787" indent="-457200"/>
            <a:r>
              <a:rPr lang="en-US" sz="2000" dirty="0" smtClean="0"/>
              <a:t>Possibility </a:t>
            </a:r>
            <a:r>
              <a:rPr lang="en-US" sz="2000" dirty="0"/>
              <a:t>of including other data – survey data, infrastructure data; Census data for richer analysis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Power BI Dashboard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3295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en-US" sz="2000" b="1" dirty="0" smtClean="0"/>
          </a:p>
          <a:p>
            <a:pPr>
              <a:buFont typeface="Wingdings" pitchFamily="2" charset="2"/>
              <a:buNone/>
            </a:pPr>
            <a:r>
              <a:rPr lang="en-US" altLang="en-US" sz="2000" b="1" dirty="0" smtClean="0"/>
              <a:t>Power BI Dashboard</a:t>
            </a:r>
          </a:p>
          <a:p>
            <a:pPr>
              <a:buFont typeface="Wingdings" pitchFamily="2" charset="2"/>
              <a:buNone/>
            </a:pPr>
            <a:endParaRPr lang="en-US" altLang="en-US" sz="2000" b="1" dirty="0"/>
          </a:p>
          <a:p>
            <a:pPr>
              <a:buFont typeface="Wingdings" pitchFamily="2" charset="2"/>
              <a:buNone/>
            </a:pPr>
            <a:r>
              <a:rPr lang="en-US" altLang="en-US" i="1" dirty="0"/>
              <a:t> </a:t>
            </a:r>
            <a:r>
              <a:rPr lang="en-US" altLang="en-US" i="1" dirty="0" smtClean="0"/>
              <a:t>  </a:t>
            </a:r>
            <a:r>
              <a:rPr lang="en-US" altLang="en-US" sz="2000" i="1" dirty="0"/>
              <a:t>An easy to read, real-time user interface, showing a graphical presentation of the current status (snapshot) and historical trends of any </a:t>
            </a:r>
            <a:r>
              <a:rPr lang="en-US" altLang="en-US" sz="2000" i="1" dirty="0" smtClean="0"/>
              <a:t>program's</a:t>
            </a:r>
            <a:r>
              <a:rPr lang="en-US" altLang="en-US" sz="2000" i="1" dirty="0"/>
              <a:t> </a:t>
            </a:r>
            <a:r>
              <a:rPr lang="en-US" altLang="en-US" sz="2000" i="1" dirty="0">
                <a:hlinkClick r:id="rId2" tooltip="Key performance indicators"/>
              </a:rPr>
              <a:t>key performance indicators</a:t>
            </a:r>
            <a:r>
              <a:rPr lang="en-US" altLang="en-US" sz="2000" i="1" dirty="0"/>
              <a:t> (KPIs) to enable instantaneous and informed decisions to be made at a glance</a:t>
            </a:r>
            <a:r>
              <a:rPr lang="en-US" altLang="en-US" i="1" dirty="0"/>
              <a:t>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Data Visualization Tool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8043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2181</TotalTime>
  <Words>537</Words>
  <Application>Microsoft Office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Integrated Health Dashboard</vt:lpstr>
      <vt:lpstr>Objectives of the Project</vt:lpstr>
      <vt:lpstr>Department Specific Indicator </vt:lpstr>
      <vt:lpstr>Beneficiary and Citizen Services </vt:lpstr>
      <vt:lpstr>Metadata details</vt:lpstr>
      <vt:lpstr>Data Import Process</vt:lpstr>
      <vt:lpstr>Data Analytical tools</vt:lpstr>
      <vt:lpstr>Power BI Dashboard</vt:lpstr>
      <vt:lpstr>Data Visualization Tool</vt:lpstr>
      <vt:lpstr>Dashboard Capabilities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Health Dashboard</dc:title>
  <dc:creator>Kundan</dc:creator>
  <cp:lastModifiedBy>Kundan</cp:lastModifiedBy>
  <cp:revision>26</cp:revision>
  <dcterms:created xsi:type="dcterms:W3CDTF">2018-03-19T17:36:14Z</dcterms:created>
  <dcterms:modified xsi:type="dcterms:W3CDTF">2018-04-22T09:41:29Z</dcterms:modified>
</cp:coreProperties>
</file>