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E03B9-C1D4-476A-8A54-F76CF25D625B}" v="16" dt="2023-05-28T08:49:10.726"/>
    <p1510:client id="{1C1077DB-3D45-4DC6-9BF4-8476D9B91C8B}" v="21" dt="2023-05-28T09:19:32.275"/>
    <p1510:client id="{3EB23F23-C8B6-4E6F-B984-79BC64C12A21}" v="119" dt="2023-05-28T08:40:51.207"/>
    <p1510:client id="{6B14C1A9-2328-4303-9505-7BB969ED3F2E}" v="48" dt="2023-05-28T09:03:28.795"/>
    <p1510:client id="{8A1265A4-876B-4D28-B85C-3720A1FBBDB3}" v="1" dt="2023-05-29T13:12:05.643"/>
    <p1510:client id="{AE2CC61B-1366-4610-9659-16C3E9F8739D}" v="1036" dt="2023-05-28T09:12:12.774"/>
    <p1510:client id="{EC02F0FD-25F3-476C-8C58-1B37E3A346D3}" v="10" dt="2023-05-28T08:54:26.234"/>
    <p1510:client id="{F02F6620-535F-4F06-AED7-FD03CA58C2B2}" v="284" dt="2023-05-28T09:19:4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8FBCE-BC87-45E1-819E-36970E1C4920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B5F84A-FDAE-4228-8699-6759840C1B3C}">
      <dgm:prSet/>
      <dgm:spPr/>
      <dgm:t>
        <a:bodyPr/>
        <a:lstStyle/>
        <a:p>
          <a:r>
            <a:rPr lang="en-US" i="1"/>
            <a:t>Clothes make the leader ! How leaders can use attire to impact followers’ perceptions of charisma and approval</a:t>
          </a:r>
          <a:endParaRPr lang="en-US"/>
        </a:p>
      </dgm:t>
    </dgm:pt>
    <dgm:pt modelId="{8FE88934-2B29-42F1-A759-E0CAB761AC0D}" type="parTrans" cxnId="{6F345289-0B68-46CC-B39A-2F14481A3F76}">
      <dgm:prSet/>
      <dgm:spPr/>
      <dgm:t>
        <a:bodyPr/>
        <a:lstStyle/>
        <a:p>
          <a:endParaRPr lang="en-US"/>
        </a:p>
      </dgm:t>
    </dgm:pt>
    <dgm:pt modelId="{5E2015C9-95A9-4DE2-B7F7-74516F82E3F1}" type="sibTrans" cxnId="{6F345289-0B68-46CC-B39A-2F14481A3F76}">
      <dgm:prSet/>
      <dgm:spPr/>
      <dgm:t>
        <a:bodyPr/>
        <a:lstStyle/>
        <a:p>
          <a:endParaRPr lang="en-US"/>
        </a:p>
      </dgm:t>
    </dgm:pt>
    <dgm:pt modelId="{AB75A320-2819-4645-804F-A840789FCAC7}">
      <dgm:prSet/>
      <dgm:spPr/>
      <dgm:t>
        <a:bodyPr/>
        <a:lstStyle/>
        <a:p>
          <a:r>
            <a:rPr lang="en-US" i="1"/>
            <a:t>Impact of Physical Attractiveness on Selection and Recruitment Process</a:t>
          </a:r>
          <a:endParaRPr lang="en-US"/>
        </a:p>
      </dgm:t>
    </dgm:pt>
    <dgm:pt modelId="{C7A88588-171D-4086-8DE9-967E0AA11809}" type="parTrans" cxnId="{A53870C3-B3D8-4906-9630-37017BF8F7DF}">
      <dgm:prSet/>
      <dgm:spPr/>
      <dgm:t>
        <a:bodyPr/>
        <a:lstStyle/>
        <a:p>
          <a:endParaRPr lang="en-US"/>
        </a:p>
      </dgm:t>
    </dgm:pt>
    <dgm:pt modelId="{8C3FC9B3-526B-462A-A8D6-C8841F99457A}" type="sibTrans" cxnId="{A53870C3-B3D8-4906-9630-37017BF8F7DF}">
      <dgm:prSet/>
      <dgm:spPr/>
      <dgm:t>
        <a:bodyPr/>
        <a:lstStyle/>
        <a:p>
          <a:endParaRPr lang="en-US"/>
        </a:p>
      </dgm:t>
    </dgm:pt>
    <dgm:pt modelId="{106D0E0A-D16E-433A-8E3D-5144F89509F1}">
      <dgm:prSet/>
      <dgm:spPr/>
      <dgm:t>
        <a:bodyPr/>
        <a:lstStyle/>
        <a:p>
          <a:r>
            <a:rPr lang="en-US" i="1"/>
            <a:t>Influence of Dress on Perception of Intelligence and Expectations of Scholastic Achievement</a:t>
          </a:r>
          <a:endParaRPr lang="en-US"/>
        </a:p>
      </dgm:t>
    </dgm:pt>
    <dgm:pt modelId="{86BA8876-9DC9-49F2-8FD9-C805459A23AA}" type="parTrans" cxnId="{A02C92D2-77D9-4DFF-AC3E-66C1001D16CB}">
      <dgm:prSet/>
      <dgm:spPr/>
      <dgm:t>
        <a:bodyPr/>
        <a:lstStyle/>
        <a:p>
          <a:endParaRPr lang="en-US"/>
        </a:p>
      </dgm:t>
    </dgm:pt>
    <dgm:pt modelId="{A34FB62C-6766-4F61-97BC-701E79FAF638}" type="sibTrans" cxnId="{A02C92D2-77D9-4DFF-AC3E-66C1001D16CB}">
      <dgm:prSet/>
      <dgm:spPr/>
      <dgm:t>
        <a:bodyPr/>
        <a:lstStyle/>
        <a:p>
          <a:endParaRPr lang="en-US"/>
        </a:p>
      </dgm:t>
    </dgm:pt>
    <dgm:pt modelId="{453CB879-F00F-4D09-B70E-FDF64EB432A8}">
      <dgm:prSet/>
      <dgm:spPr/>
      <dgm:t>
        <a:bodyPr/>
        <a:lstStyle/>
        <a:p>
          <a:r>
            <a:rPr lang="en-US" i="1"/>
            <a:t>Facial appearance and leadership : An overview and challenges for new research</a:t>
          </a:r>
          <a:endParaRPr lang="en-US"/>
        </a:p>
      </dgm:t>
    </dgm:pt>
    <dgm:pt modelId="{BB31ED3A-408F-4431-BE26-1A872756587F}" type="parTrans" cxnId="{7D1BA4B5-C3D0-4305-BA60-3B27C55C4C98}">
      <dgm:prSet/>
      <dgm:spPr/>
      <dgm:t>
        <a:bodyPr/>
        <a:lstStyle/>
        <a:p>
          <a:endParaRPr lang="en-US"/>
        </a:p>
      </dgm:t>
    </dgm:pt>
    <dgm:pt modelId="{B3A2CC94-CEC5-4ECD-A309-20189762138E}" type="sibTrans" cxnId="{7D1BA4B5-C3D0-4305-BA60-3B27C55C4C98}">
      <dgm:prSet/>
      <dgm:spPr/>
      <dgm:t>
        <a:bodyPr/>
        <a:lstStyle/>
        <a:p>
          <a:endParaRPr lang="en-US"/>
        </a:p>
      </dgm:t>
    </dgm:pt>
    <dgm:pt modelId="{547316B3-E14B-4F70-A125-C62EED3B1635}">
      <dgm:prSet/>
      <dgm:spPr/>
      <dgm:t>
        <a:bodyPr/>
        <a:lstStyle/>
        <a:p>
          <a:r>
            <a:rPr lang="en-US" i="1"/>
            <a:t>The many (distinctive) faces of leadership: Inferring leadership domain from facial appearance</a:t>
          </a:r>
          <a:endParaRPr lang="en-US"/>
        </a:p>
      </dgm:t>
    </dgm:pt>
    <dgm:pt modelId="{4528DA59-1F0C-4867-8585-48804694D43E}" type="parTrans" cxnId="{A53D641B-3B1A-4FCA-854F-499DFA6B9FC0}">
      <dgm:prSet/>
      <dgm:spPr/>
      <dgm:t>
        <a:bodyPr/>
        <a:lstStyle/>
        <a:p>
          <a:endParaRPr lang="en-US"/>
        </a:p>
      </dgm:t>
    </dgm:pt>
    <dgm:pt modelId="{FFAE1FB0-E1E4-45D5-A8BB-6670DAC2D730}" type="sibTrans" cxnId="{A53D641B-3B1A-4FCA-854F-499DFA6B9FC0}">
      <dgm:prSet/>
      <dgm:spPr/>
      <dgm:t>
        <a:bodyPr/>
        <a:lstStyle/>
        <a:p>
          <a:endParaRPr lang="en-US"/>
        </a:p>
      </dgm:t>
    </dgm:pt>
    <dgm:pt modelId="{80D5AFB9-8742-4888-8682-F67B0D54A283}">
      <dgm:prSet/>
      <dgm:spPr/>
      <dgm:t>
        <a:bodyPr/>
        <a:lstStyle/>
        <a:p>
          <a:r>
            <a:rPr lang="fr-CH" i="1"/>
            <a:t>Perception de l'apparence dans le monde du travail : le poids des préjugés. Enquête auprès de 909 postiers</a:t>
          </a:r>
          <a:endParaRPr lang="en-US"/>
        </a:p>
      </dgm:t>
    </dgm:pt>
    <dgm:pt modelId="{B5149172-3C66-491D-9AFC-ACD3D733AF40}" type="parTrans" cxnId="{5C0C5A8B-AAC7-4312-8759-82DB2544BBE5}">
      <dgm:prSet/>
      <dgm:spPr/>
      <dgm:t>
        <a:bodyPr/>
        <a:lstStyle/>
        <a:p>
          <a:endParaRPr lang="en-US"/>
        </a:p>
      </dgm:t>
    </dgm:pt>
    <dgm:pt modelId="{E09B8C9A-A22F-4F6D-86DB-3A65EAFE377F}" type="sibTrans" cxnId="{5C0C5A8B-AAC7-4312-8759-82DB2544BBE5}">
      <dgm:prSet/>
      <dgm:spPr/>
      <dgm:t>
        <a:bodyPr/>
        <a:lstStyle/>
        <a:p>
          <a:endParaRPr lang="en-US"/>
        </a:p>
      </dgm:t>
    </dgm:pt>
    <dgm:pt modelId="{E07D4D2A-376E-41BE-9AA3-0202FEF014AC}" type="pres">
      <dgm:prSet presAssocID="{B348FBCE-BC87-45E1-819E-36970E1C4920}" presName="vert0" presStyleCnt="0">
        <dgm:presLayoutVars>
          <dgm:dir/>
          <dgm:animOne val="branch"/>
          <dgm:animLvl val="lvl"/>
        </dgm:presLayoutVars>
      </dgm:prSet>
      <dgm:spPr/>
    </dgm:pt>
    <dgm:pt modelId="{281D0000-ADC0-4602-BB6F-B1B3EBA7D458}" type="pres">
      <dgm:prSet presAssocID="{D6B5F84A-FDAE-4228-8699-6759840C1B3C}" presName="thickLine" presStyleLbl="alignNode1" presStyleIdx="0" presStyleCnt="6"/>
      <dgm:spPr/>
    </dgm:pt>
    <dgm:pt modelId="{5DB09FE2-CFB1-42E6-A199-927A0B065CB8}" type="pres">
      <dgm:prSet presAssocID="{D6B5F84A-FDAE-4228-8699-6759840C1B3C}" presName="horz1" presStyleCnt="0"/>
      <dgm:spPr/>
    </dgm:pt>
    <dgm:pt modelId="{BD1769D8-36CD-470F-B21E-499126CE1DB4}" type="pres">
      <dgm:prSet presAssocID="{D6B5F84A-FDAE-4228-8699-6759840C1B3C}" presName="tx1" presStyleLbl="revTx" presStyleIdx="0" presStyleCnt="6"/>
      <dgm:spPr/>
    </dgm:pt>
    <dgm:pt modelId="{8CCCE04B-11E7-4B89-97E1-AA437E497090}" type="pres">
      <dgm:prSet presAssocID="{D6B5F84A-FDAE-4228-8699-6759840C1B3C}" presName="vert1" presStyleCnt="0"/>
      <dgm:spPr/>
    </dgm:pt>
    <dgm:pt modelId="{C92A9052-F5EF-4855-8232-698B5F75B25D}" type="pres">
      <dgm:prSet presAssocID="{AB75A320-2819-4645-804F-A840789FCAC7}" presName="thickLine" presStyleLbl="alignNode1" presStyleIdx="1" presStyleCnt="6"/>
      <dgm:spPr/>
    </dgm:pt>
    <dgm:pt modelId="{6B7FCA64-932B-4358-9999-ADA27D50C721}" type="pres">
      <dgm:prSet presAssocID="{AB75A320-2819-4645-804F-A840789FCAC7}" presName="horz1" presStyleCnt="0"/>
      <dgm:spPr/>
    </dgm:pt>
    <dgm:pt modelId="{1B108986-97EE-4229-AE8C-A03B3D03D56A}" type="pres">
      <dgm:prSet presAssocID="{AB75A320-2819-4645-804F-A840789FCAC7}" presName="tx1" presStyleLbl="revTx" presStyleIdx="1" presStyleCnt="6"/>
      <dgm:spPr/>
    </dgm:pt>
    <dgm:pt modelId="{B82A2FC9-CD8C-4CA3-BC09-F4D2A9F19EA6}" type="pres">
      <dgm:prSet presAssocID="{AB75A320-2819-4645-804F-A840789FCAC7}" presName="vert1" presStyleCnt="0"/>
      <dgm:spPr/>
    </dgm:pt>
    <dgm:pt modelId="{FE7AB497-82B0-4813-B2DE-708EB8FBF472}" type="pres">
      <dgm:prSet presAssocID="{106D0E0A-D16E-433A-8E3D-5144F89509F1}" presName="thickLine" presStyleLbl="alignNode1" presStyleIdx="2" presStyleCnt="6"/>
      <dgm:spPr/>
    </dgm:pt>
    <dgm:pt modelId="{8B6F84E3-62C6-4794-93F4-6C5FC5752B59}" type="pres">
      <dgm:prSet presAssocID="{106D0E0A-D16E-433A-8E3D-5144F89509F1}" presName="horz1" presStyleCnt="0"/>
      <dgm:spPr/>
    </dgm:pt>
    <dgm:pt modelId="{058DE983-DFA9-4203-91FC-627E8231ED39}" type="pres">
      <dgm:prSet presAssocID="{106D0E0A-D16E-433A-8E3D-5144F89509F1}" presName="tx1" presStyleLbl="revTx" presStyleIdx="2" presStyleCnt="6"/>
      <dgm:spPr/>
    </dgm:pt>
    <dgm:pt modelId="{1520E429-CB34-4B5F-883D-FE74CBEC1116}" type="pres">
      <dgm:prSet presAssocID="{106D0E0A-D16E-433A-8E3D-5144F89509F1}" presName="vert1" presStyleCnt="0"/>
      <dgm:spPr/>
    </dgm:pt>
    <dgm:pt modelId="{9C7E8B7D-CE03-450B-8D0B-86412D5D0D19}" type="pres">
      <dgm:prSet presAssocID="{453CB879-F00F-4D09-B70E-FDF64EB432A8}" presName="thickLine" presStyleLbl="alignNode1" presStyleIdx="3" presStyleCnt="6"/>
      <dgm:spPr/>
    </dgm:pt>
    <dgm:pt modelId="{2805E8BF-05F5-4F0F-B29F-2E4D41699212}" type="pres">
      <dgm:prSet presAssocID="{453CB879-F00F-4D09-B70E-FDF64EB432A8}" presName="horz1" presStyleCnt="0"/>
      <dgm:spPr/>
    </dgm:pt>
    <dgm:pt modelId="{E6D878D4-2D81-4680-AC31-5218661A9526}" type="pres">
      <dgm:prSet presAssocID="{453CB879-F00F-4D09-B70E-FDF64EB432A8}" presName="tx1" presStyleLbl="revTx" presStyleIdx="3" presStyleCnt="6"/>
      <dgm:spPr/>
    </dgm:pt>
    <dgm:pt modelId="{91D9D957-4D3F-4FC7-8413-874C5B4E66DB}" type="pres">
      <dgm:prSet presAssocID="{453CB879-F00F-4D09-B70E-FDF64EB432A8}" presName="vert1" presStyleCnt="0"/>
      <dgm:spPr/>
    </dgm:pt>
    <dgm:pt modelId="{6964EF11-DA49-4D89-B989-3A246F3143C9}" type="pres">
      <dgm:prSet presAssocID="{547316B3-E14B-4F70-A125-C62EED3B1635}" presName="thickLine" presStyleLbl="alignNode1" presStyleIdx="4" presStyleCnt="6"/>
      <dgm:spPr/>
    </dgm:pt>
    <dgm:pt modelId="{B523E4BD-23FB-48F1-B248-40C684F5416E}" type="pres">
      <dgm:prSet presAssocID="{547316B3-E14B-4F70-A125-C62EED3B1635}" presName="horz1" presStyleCnt="0"/>
      <dgm:spPr/>
    </dgm:pt>
    <dgm:pt modelId="{152A44D5-A8B3-4A63-A023-F82999CEBA24}" type="pres">
      <dgm:prSet presAssocID="{547316B3-E14B-4F70-A125-C62EED3B1635}" presName="tx1" presStyleLbl="revTx" presStyleIdx="4" presStyleCnt="6"/>
      <dgm:spPr/>
    </dgm:pt>
    <dgm:pt modelId="{5AE58E8F-2E96-456F-BACB-96EC64DEE135}" type="pres">
      <dgm:prSet presAssocID="{547316B3-E14B-4F70-A125-C62EED3B1635}" presName="vert1" presStyleCnt="0"/>
      <dgm:spPr/>
    </dgm:pt>
    <dgm:pt modelId="{65059D1E-6004-4FA1-9EDF-724DDF634963}" type="pres">
      <dgm:prSet presAssocID="{80D5AFB9-8742-4888-8682-F67B0D54A283}" presName="thickLine" presStyleLbl="alignNode1" presStyleIdx="5" presStyleCnt="6"/>
      <dgm:spPr/>
    </dgm:pt>
    <dgm:pt modelId="{19C4FCD9-46FE-4BB4-BC9C-47BF36613A70}" type="pres">
      <dgm:prSet presAssocID="{80D5AFB9-8742-4888-8682-F67B0D54A283}" presName="horz1" presStyleCnt="0"/>
      <dgm:spPr/>
    </dgm:pt>
    <dgm:pt modelId="{7E16290D-027E-448A-930E-587FF6262941}" type="pres">
      <dgm:prSet presAssocID="{80D5AFB9-8742-4888-8682-F67B0D54A283}" presName="tx1" presStyleLbl="revTx" presStyleIdx="5" presStyleCnt="6"/>
      <dgm:spPr/>
    </dgm:pt>
    <dgm:pt modelId="{8DE33456-63FC-46E7-8BE4-30919B7817F0}" type="pres">
      <dgm:prSet presAssocID="{80D5AFB9-8742-4888-8682-F67B0D54A283}" presName="vert1" presStyleCnt="0"/>
      <dgm:spPr/>
    </dgm:pt>
  </dgm:ptLst>
  <dgm:cxnLst>
    <dgm:cxn modelId="{A53D641B-3B1A-4FCA-854F-499DFA6B9FC0}" srcId="{B348FBCE-BC87-45E1-819E-36970E1C4920}" destId="{547316B3-E14B-4F70-A125-C62EED3B1635}" srcOrd="4" destOrd="0" parTransId="{4528DA59-1F0C-4867-8585-48804694D43E}" sibTransId="{FFAE1FB0-E1E4-45D5-A8BB-6670DAC2D730}"/>
    <dgm:cxn modelId="{D319EB27-AC45-48AC-8E5F-41388AA7B279}" type="presOf" srcId="{547316B3-E14B-4F70-A125-C62EED3B1635}" destId="{152A44D5-A8B3-4A63-A023-F82999CEBA24}" srcOrd="0" destOrd="0" presId="urn:microsoft.com/office/officeart/2008/layout/LinedList"/>
    <dgm:cxn modelId="{1A014E29-D721-4BED-A98B-10E900DB4109}" type="presOf" srcId="{80D5AFB9-8742-4888-8682-F67B0D54A283}" destId="{7E16290D-027E-448A-930E-587FF6262941}" srcOrd="0" destOrd="0" presId="urn:microsoft.com/office/officeart/2008/layout/LinedList"/>
    <dgm:cxn modelId="{2B394B38-9F22-4364-9B2F-E4A8E2415700}" type="presOf" srcId="{453CB879-F00F-4D09-B70E-FDF64EB432A8}" destId="{E6D878D4-2D81-4680-AC31-5218661A9526}" srcOrd="0" destOrd="0" presId="urn:microsoft.com/office/officeart/2008/layout/LinedList"/>
    <dgm:cxn modelId="{7926B668-08CD-4F72-B944-FEA7EF488EC0}" type="presOf" srcId="{B348FBCE-BC87-45E1-819E-36970E1C4920}" destId="{E07D4D2A-376E-41BE-9AA3-0202FEF014AC}" srcOrd="0" destOrd="0" presId="urn:microsoft.com/office/officeart/2008/layout/LinedList"/>
    <dgm:cxn modelId="{6F345289-0B68-46CC-B39A-2F14481A3F76}" srcId="{B348FBCE-BC87-45E1-819E-36970E1C4920}" destId="{D6B5F84A-FDAE-4228-8699-6759840C1B3C}" srcOrd="0" destOrd="0" parTransId="{8FE88934-2B29-42F1-A759-E0CAB761AC0D}" sibTransId="{5E2015C9-95A9-4DE2-B7F7-74516F82E3F1}"/>
    <dgm:cxn modelId="{5C0C5A8B-AAC7-4312-8759-82DB2544BBE5}" srcId="{B348FBCE-BC87-45E1-819E-36970E1C4920}" destId="{80D5AFB9-8742-4888-8682-F67B0D54A283}" srcOrd="5" destOrd="0" parTransId="{B5149172-3C66-491D-9AFC-ACD3D733AF40}" sibTransId="{E09B8C9A-A22F-4F6D-86DB-3A65EAFE377F}"/>
    <dgm:cxn modelId="{7D1BA4B5-C3D0-4305-BA60-3B27C55C4C98}" srcId="{B348FBCE-BC87-45E1-819E-36970E1C4920}" destId="{453CB879-F00F-4D09-B70E-FDF64EB432A8}" srcOrd="3" destOrd="0" parTransId="{BB31ED3A-408F-4431-BE26-1A872756587F}" sibTransId="{B3A2CC94-CEC5-4ECD-A309-20189762138E}"/>
    <dgm:cxn modelId="{1DF9FEC2-C1E7-4034-A980-A75310B65612}" type="presOf" srcId="{106D0E0A-D16E-433A-8E3D-5144F89509F1}" destId="{058DE983-DFA9-4203-91FC-627E8231ED39}" srcOrd="0" destOrd="0" presId="urn:microsoft.com/office/officeart/2008/layout/LinedList"/>
    <dgm:cxn modelId="{A53870C3-B3D8-4906-9630-37017BF8F7DF}" srcId="{B348FBCE-BC87-45E1-819E-36970E1C4920}" destId="{AB75A320-2819-4645-804F-A840789FCAC7}" srcOrd="1" destOrd="0" parTransId="{C7A88588-171D-4086-8DE9-967E0AA11809}" sibTransId="{8C3FC9B3-526B-462A-A8D6-C8841F99457A}"/>
    <dgm:cxn modelId="{A02C92D2-77D9-4DFF-AC3E-66C1001D16CB}" srcId="{B348FBCE-BC87-45E1-819E-36970E1C4920}" destId="{106D0E0A-D16E-433A-8E3D-5144F89509F1}" srcOrd="2" destOrd="0" parTransId="{86BA8876-9DC9-49F2-8FD9-C805459A23AA}" sibTransId="{A34FB62C-6766-4F61-97BC-701E79FAF638}"/>
    <dgm:cxn modelId="{A32C5FD5-E123-410B-A645-F96FE82ED612}" type="presOf" srcId="{D6B5F84A-FDAE-4228-8699-6759840C1B3C}" destId="{BD1769D8-36CD-470F-B21E-499126CE1DB4}" srcOrd="0" destOrd="0" presId="urn:microsoft.com/office/officeart/2008/layout/LinedList"/>
    <dgm:cxn modelId="{136F1EFF-D18F-4EA6-97E4-E461EC55022A}" type="presOf" srcId="{AB75A320-2819-4645-804F-A840789FCAC7}" destId="{1B108986-97EE-4229-AE8C-A03B3D03D56A}" srcOrd="0" destOrd="0" presId="urn:microsoft.com/office/officeart/2008/layout/LinedList"/>
    <dgm:cxn modelId="{F3CA93AF-0AE3-4D25-A695-57EDBF97A101}" type="presParOf" srcId="{E07D4D2A-376E-41BE-9AA3-0202FEF014AC}" destId="{281D0000-ADC0-4602-BB6F-B1B3EBA7D458}" srcOrd="0" destOrd="0" presId="urn:microsoft.com/office/officeart/2008/layout/LinedList"/>
    <dgm:cxn modelId="{3BCF1FD8-2006-46A1-A034-53490022DE6A}" type="presParOf" srcId="{E07D4D2A-376E-41BE-9AA3-0202FEF014AC}" destId="{5DB09FE2-CFB1-42E6-A199-927A0B065CB8}" srcOrd="1" destOrd="0" presId="urn:microsoft.com/office/officeart/2008/layout/LinedList"/>
    <dgm:cxn modelId="{2F4E6628-904D-4856-8D9F-43C95A2C0226}" type="presParOf" srcId="{5DB09FE2-CFB1-42E6-A199-927A0B065CB8}" destId="{BD1769D8-36CD-470F-B21E-499126CE1DB4}" srcOrd="0" destOrd="0" presId="urn:microsoft.com/office/officeart/2008/layout/LinedList"/>
    <dgm:cxn modelId="{505BEB48-F202-49D3-A38C-71E13DECDD02}" type="presParOf" srcId="{5DB09FE2-CFB1-42E6-A199-927A0B065CB8}" destId="{8CCCE04B-11E7-4B89-97E1-AA437E497090}" srcOrd="1" destOrd="0" presId="urn:microsoft.com/office/officeart/2008/layout/LinedList"/>
    <dgm:cxn modelId="{17C4C732-8ABA-4E89-829B-88FFBC6C12CB}" type="presParOf" srcId="{E07D4D2A-376E-41BE-9AA3-0202FEF014AC}" destId="{C92A9052-F5EF-4855-8232-698B5F75B25D}" srcOrd="2" destOrd="0" presId="urn:microsoft.com/office/officeart/2008/layout/LinedList"/>
    <dgm:cxn modelId="{5AD859AF-EA20-4D3C-864C-E72682AF6D8F}" type="presParOf" srcId="{E07D4D2A-376E-41BE-9AA3-0202FEF014AC}" destId="{6B7FCA64-932B-4358-9999-ADA27D50C721}" srcOrd="3" destOrd="0" presId="urn:microsoft.com/office/officeart/2008/layout/LinedList"/>
    <dgm:cxn modelId="{0464467E-81C8-41E6-AB94-BC2A417B1153}" type="presParOf" srcId="{6B7FCA64-932B-4358-9999-ADA27D50C721}" destId="{1B108986-97EE-4229-AE8C-A03B3D03D56A}" srcOrd="0" destOrd="0" presId="urn:microsoft.com/office/officeart/2008/layout/LinedList"/>
    <dgm:cxn modelId="{B17AD9D5-7DBB-4C1D-81A8-B73FD822FBE1}" type="presParOf" srcId="{6B7FCA64-932B-4358-9999-ADA27D50C721}" destId="{B82A2FC9-CD8C-4CA3-BC09-F4D2A9F19EA6}" srcOrd="1" destOrd="0" presId="urn:microsoft.com/office/officeart/2008/layout/LinedList"/>
    <dgm:cxn modelId="{121C5E5C-A6BD-4351-BE1E-9A59A5A7BDC5}" type="presParOf" srcId="{E07D4D2A-376E-41BE-9AA3-0202FEF014AC}" destId="{FE7AB497-82B0-4813-B2DE-708EB8FBF472}" srcOrd="4" destOrd="0" presId="urn:microsoft.com/office/officeart/2008/layout/LinedList"/>
    <dgm:cxn modelId="{C92F115C-0550-4DB9-8605-AA0AA3E31BC6}" type="presParOf" srcId="{E07D4D2A-376E-41BE-9AA3-0202FEF014AC}" destId="{8B6F84E3-62C6-4794-93F4-6C5FC5752B59}" srcOrd="5" destOrd="0" presId="urn:microsoft.com/office/officeart/2008/layout/LinedList"/>
    <dgm:cxn modelId="{2E2F6340-2BC2-4611-B9CF-39913CF6BB71}" type="presParOf" srcId="{8B6F84E3-62C6-4794-93F4-6C5FC5752B59}" destId="{058DE983-DFA9-4203-91FC-627E8231ED39}" srcOrd="0" destOrd="0" presId="urn:microsoft.com/office/officeart/2008/layout/LinedList"/>
    <dgm:cxn modelId="{E56CD92F-25CF-4156-AD52-0E23F269B048}" type="presParOf" srcId="{8B6F84E3-62C6-4794-93F4-6C5FC5752B59}" destId="{1520E429-CB34-4B5F-883D-FE74CBEC1116}" srcOrd="1" destOrd="0" presId="urn:microsoft.com/office/officeart/2008/layout/LinedList"/>
    <dgm:cxn modelId="{28C33086-4466-4389-A57E-F422890CA2AD}" type="presParOf" srcId="{E07D4D2A-376E-41BE-9AA3-0202FEF014AC}" destId="{9C7E8B7D-CE03-450B-8D0B-86412D5D0D19}" srcOrd="6" destOrd="0" presId="urn:microsoft.com/office/officeart/2008/layout/LinedList"/>
    <dgm:cxn modelId="{2DD45E08-5F8D-419F-99BD-EAAD944BD5E0}" type="presParOf" srcId="{E07D4D2A-376E-41BE-9AA3-0202FEF014AC}" destId="{2805E8BF-05F5-4F0F-B29F-2E4D41699212}" srcOrd="7" destOrd="0" presId="urn:microsoft.com/office/officeart/2008/layout/LinedList"/>
    <dgm:cxn modelId="{FE184242-8F88-437A-812A-CC8832084E74}" type="presParOf" srcId="{2805E8BF-05F5-4F0F-B29F-2E4D41699212}" destId="{E6D878D4-2D81-4680-AC31-5218661A9526}" srcOrd="0" destOrd="0" presId="urn:microsoft.com/office/officeart/2008/layout/LinedList"/>
    <dgm:cxn modelId="{580E4F5F-E2A6-43F4-B780-66DF3F9BAA48}" type="presParOf" srcId="{2805E8BF-05F5-4F0F-B29F-2E4D41699212}" destId="{91D9D957-4D3F-4FC7-8413-874C5B4E66DB}" srcOrd="1" destOrd="0" presId="urn:microsoft.com/office/officeart/2008/layout/LinedList"/>
    <dgm:cxn modelId="{D007BB11-9648-40AB-9AE9-FA9FA7BC4FC9}" type="presParOf" srcId="{E07D4D2A-376E-41BE-9AA3-0202FEF014AC}" destId="{6964EF11-DA49-4D89-B989-3A246F3143C9}" srcOrd="8" destOrd="0" presId="urn:microsoft.com/office/officeart/2008/layout/LinedList"/>
    <dgm:cxn modelId="{CB48CF4D-116F-460A-AAB8-3180D1D5FA2A}" type="presParOf" srcId="{E07D4D2A-376E-41BE-9AA3-0202FEF014AC}" destId="{B523E4BD-23FB-48F1-B248-40C684F5416E}" srcOrd="9" destOrd="0" presId="urn:microsoft.com/office/officeart/2008/layout/LinedList"/>
    <dgm:cxn modelId="{C77D6ADA-B52D-4550-A980-6B6184B57E52}" type="presParOf" srcId="{B523E4BD-23FB-48F1-B248-40C684F5416E}" destId="{152A44D5-A8B3-4A63-A023-F82999CEBA24}" srcOrd="0" destOrd="0" presId="urn:microsoft.com/office/officeart/2008/layout/LinedList"/>
    <dgm:cxn modelId="{6FE75DB5-A46B-4E2F-9751-06CBB1AD5F7E}" type="presParOf" srcId="{B523E4BD-23FB-48F1-B248-40C684F5416E}" destId="{5AE58E8F-2E96-456F-BACB-96EC64DEE135}" srcOrd="1" destOrd="0" presId="urn:microsoft.com/office/officeart/2008/layout/LinedList"/>
    <dgm:cxn modelId="{DF073C41-27CC-4D40-8AEE-0D738FE95B02}" type="presParOf" srcId="{E07D4D2A-376E-41BE-9AA3-0202FEF014AC}" destId="{65059D1E-6004-4FA1-9EDF-724DDF634963}" srcOrd="10" destOrd="0" presId="urn:microsoft.com/office/officeart/2008/layout/LinedList"/>
    <dgm:cxn modelId="{7BCBC943-22E7-45E2-9973-15D9F1D2813E}" type="presParOf" srcId="{E07D4D2A-376E-41BE-9AA3-0202FEF014AC}" destId="{19C4FCD9-46FE-4BB4-BC9C-47BF36613A70}" srcOrd="11" destOrd="0" presId="urn:microsoft.com/office/officeart/2008/layout/LinedList"/>
    <dgm:cxn modelId="{D4AD4E01-C6D7-4F13-ACD0-92123D17DA7E}" type="presParOf" srcId="{19C4FCD9-46FE-4BB4-BC9C-47BF36613A70}" destId="{7E16290D-027E-448A-930E-587FF6262941}" srcOrd="0" destOrd="0" presId="urn:microsoft.com/office/officeart/2008/layout/LinedList"/>
    <dgm:cxn modelId="{C8D1A86F-FE6D-4ABE-AE06-79B24F5E989E}" type="presParOf" srcId="{19C4FCD9-46FE-4BB4-BC9C-47BF36613A70}" destId="{8DE33456-63FC-46E7-8BE4-30919B7817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24C0-2B11-4C75-B029-55496DF1A51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4E4B611-B27C-442D-A175-B2A52375B447}">
      <dgm:prSet/>
      <dgm:spPr/>
      <dgm:t>
        <a:bodyPr/>
        <a:lstStyle/>
        <a:p>
          <a:r>
            <a:rPr lang="fr-CH"/>
            <a:t>25 ans en moyenne</a:t>
          </a:r>
          <a:endParaRPr lang="en-US"/>
        </a:p>
      </dgm:t>
    </dgm:pt>
    <dgm:pt modelId="{D74E9805-23B2-4F64-A70B-3836A767ECDD}" type="parTrans" cxnId="{8D8EEC15-1B61-4E4F-8A50-D38EF89D2F7A}">
      <dgm:prSet/>
      <dgm:spPr/>
      <dgm:t>
        <a:bodyPr/>
        <a:lstStyle/>
        <a:p>
          <a:endParaRPr lang="en-US"/>
        </a:p>
      </dgm:t>
    </dgm:pt>
    <dgm:pt modelId="{CBEF0523-B184-4C3F-A5AC-0011525DB6D5}" type="sibTrans" cxnId="{8D8EEC15-1B61-4E4F-8A50-D38EF89D2F7A}">
      <dgm:prSet/>
      <dgm:spPr/>
      <dgm:t>
        <a:bodyPr/>
        <a:lstStyle/>
        <a:p>
          <a:endParaRPr lang="en-US"/>
        </a:p>
      </dgm:t>
    </dgm:pt>
    <dgm:pt modelId="{0433F904-1585-4E9F-88DD-355F04507A72}">
      <dgm:prSet/>
      <dgm:spPr/>
      <dgm:t>
        <a:bodyPr/>
        <a:lstStyle/>
        <a:p>
          <a:r>
            <a:rPr lang="fr-CH"/>
            <a:t>84 % d’hommes, 15% de femmes, 1% autre</a:t>
          </a:r>
          <a:endParaRPr lang="en-US"/>
        </a:p>
      </dgm:t>
    </dgm:pt>
    <dgm:pt modelId="{2AF536B8-F61E-46BC-A35A-A5D9B83F1859}" type="parTrans" cxnId="{C8C584F4-CD23-4107-974E-559AF112699D}">
      <dgm:prSet/>
      <dgm:spPr/>
      <dgm:t>
        <a:bodyPr/>
        <a:lstStyle/>
        <a:p>
          <a:endParaRPr lang="en-US"/>
        </a:p>
      </dgm:t>
    </dgm:pt>
    <dgm:pt modelId="{B2D477B9-B8D5-4F1C-9651-91FE1EA40ADC}" type="sibTrans" cxnId="{C8C584F4-CD23-4107-974E-559AF112699D}">
      <dgm:prSet/>
      <dgm:spPr/>
      <dgm:t>
        <a:bodyPr/>
        <a:lstStyle/>
        <a:p>
          <a:endParaRPr lang="en-US"/>
        </a:p>
      </dgm:t>
    </dgm:pt>
    <dgm:pt modelId="{393576D0-1784-41E8-803B-4676A68B1145}">
      <dgm:prSet/>
      <dgm:spPr/>
      <dgm:t>
        <a:bodyPr/>
        <a:lstStyle/>
        <a:p>
          <a:r>
            <a:rPr lang="fr-CH"/>
            <a:t>Etudiants de l’EPFL + UNIL</a:t>
          </a:r>
          <a:endParaRPr lang="en-US"/>
        </a:p>
      </dgm:t>
    </dgm:pt>
    <dgm:pt modelId="{340B585A-69F2-4E6A-A3CE-1D6BBDB0A34E}" type="parTrans" cxnId="{D47ACDAF-DEC9-4ED1-B51D-BB82B802E714}">
      <dgm:prSet/>
      <dgm:spPr/>
      <dgm:t>
        <a:bodyPr/>
        <a:lstStyle/>
        <a:p>
          <a:endParaRPr lang="en-US"/>
        </a:p>
      </dgm:t>
    </dgm:pt>
    <dgm:pt modelId="{0A6F5B3B-BD1C-48BD-AA22-AF13F70E8311}" type="sibTrans" cxnId="{D47ACDAF-DEC9-4ED1-B51D-BB82B802E714}">
      <dgm:prSet/>
      <dgm:spPr/>
      <dgm:t>
        <a:bodyPr/>
        <a:lstStyle/>
        <a:p>
          <a:endParaRPr lang="en-US"/>
        </a:p>
      </dgm:t>
    </dgm:pt>
    <dgm:pt modelId="{5D0E0FC8-0EE7-4B7A-996F-3216D103D52A}" type="pres">
      <dgm:prSet presAssocID="{E38124C0-2B11-4C75-B029-55496DF1A515}" presName="vert0" presStyleCnt="0">
        <dgm:presLayoutVars>
          <dgm:dir/>
          <dgm:animOne val="branch"/>
          <dgm:animLvl val="lvl"/>
        </dgm:presLayoutVars>
      </dgm:prSet>
      <dgm:spPr/>
    </dgm:pt>
    <dgm:pt modelId="{B0D9E29F-00E8-4872-B89A-BD1E6C325422}" type="pres">
      <dgm:prSet presAssocID="{74E4B611-B27C-442D-A175-B2A52375B447}" presName="thickLine" presStyleLbl="alignNode1" presStyleIdx="0" presStyleCnt="3"/>
      <dgm:spPr/>
    </dgm:pt>
    <dgm:pt modelId="{FE7DF327-7AB0-4832-B4A2-9752767873DA}" type="pres">
      <dgm:prSet presAssocID="{74E4B611-B27C-442D-A175-B2A52375B447}" presName="horz1" presStyleCnt="0"/>
      <dgm:spPr/>
    </dgm:pt>
    <dgm:pt modelId="{2B2358E9-210C-43C2-AF3E-77D2A1E26F90}" type="pres">
      <dgm:prSet presAssocID="{74E4B611-B27C-442D-A175-B2A52375B447}" presName="tx1" presStyleLbl="revTx" presStyleIdx="0" presStyleCnt="3"/>
      <dgm:spPr/>
    </dgm:pt>
    <dgm:pt modelId="{8468DBF7-2A4E-49A8-9BE4-0BBE96E7920C}" type="pres">
      <dgm:prSet presAssocID="{74E4B611-B27C-442D-A175-B2A52375B447}" presName="vert1" presStyleCnt="0"/>
      <dgm:spPr/>
    </dgm:pt>
    <dgm:pt modelId="{4423A4B9-582A-4009-B51A-937787B31666}" type="pres">
      <dgm:prSet presAssocID="{0433F904-1585-4E9F-88DD-355F04507A72}" presName="thickLine" presStyleLbl="alignNode1" presStyleIdx="1" presStyleCnt="3"/>
      <dgm:spPr/>
    </dgm:pt>
    <dgm:pt modelId="{06A93AC8-37D1-4870-B6C3-947CE5740AF1}" type="pres">
      <dgm:prSet presAssocID="{0433F904-1585-4E9F-88DD-355F04507A72}" presName="horz1" presStyleCnt="0"/>
      <dgm:spPr/>
    </dgm:pt>
    <dgm:pt modelId="{3F54B1A4-D928-4289-9185-8F2DE426502C}" type="pres">
      <dgm:prSet presAssocID="{0433F904-1585-4E9F-88DD-355F04507A72}" presName="tx1" presStyleLbl="revTx" presStyleIdx="1" presStyleCnt="3"/>
      <dgm:spPr/>
    </dgm:pt>
    <dgm:pt modelId="{FCAC1B94-B0C4-4B9E-A064-FBF5839EE23D}" type="pres">
      <dgm:prSet presAssocID="{0433F904-1585-4E9F-88DD-355F04507A72}" presName="vert1" presStyleCnt="0"/>
      <dgm:spPr/>
    </dgm:pt>
    <dgm:pt modelId="{77FA6502-BA51-474D-9C11-6FB0FA4F0FB6}" type="pres">
      <dgm:prSet presAssocID="{393576D0-1784-41E8-803B-4676A68B1145}" presName="thickLine" presStyleLbl="alignNode1" presStyleIdx="2" presStyleCnt="3"/>
      <dgm:spPr/>
    </dgm:pt>
    <dgm:pt modelId="{0DF863A2-B8B2-4C7D-8F71-D7C0A55E6914}" type="pres">
      <dgm:prSet presAssocID="{393576D0-1784-41E8-803B-4676A68B1145}" presName="horz1" presStyleCnt="0"/>
      <dgm:spPr/>
    </dgm:pt>
    <dgm:pt modelId="{BACBE61D-4AE5-48F4-8CE9-548C9BC37E96}" type="pres">
      <dgm:prSet presAssocID="{393576D0-1784-41E8-803B-4676A68B1145}" presName="tx1" presStyleLbl="revTx" presStyleIdx="2" presStyleCnt="3"/>
      <dgm:spPr/>
    </dgm:pt>
    <dgm:pt modelId="{C7AF759D-E15E-4F60-B5A4-9C033046762C}" type="pres">
      <dgm:prSet presAssocID="{393576D0-1784-41E8-803B-4676A68B1145}" presName="vert1" presStyleCnt="0"/>
      <dgm:spPr/>
    </dgm:pt>
  </dgm:ptLst>
  <dgm:cxnLst>
    <dgm:cxn modelId="{8D8EEC15-1B61-4E4F-8A50-D38EF89D2F7A}" srcId="{E38124C0-2B11-4C75-B029-55496DF1A515}" destId="{74E4B611-B27C-442D-A175-B2A52375B447}" srcOrd="0" destOrd="0" parTransId="{D74E9805-23B2-4F64-A70B-3836A767ECDD}" sibTransId="{CBEF0523-B184-4C3F-A5AC-0011525DB6D5}"/>
    <dgm:cxn modelId="{5B119040-37E1-41B6-93B7-27C05F4688A1}" type="presOf" srcId="{0433F904-1585-4E9F-88DD-355F04507A72}" destId="{3F54B1A4-D928-4289-9185-8F2DE426502C}" srcOrd="0" destOrd="0" presId="urn:microsoft.com/office/officeart/2008/layout/LinedList"/>
    <dgm:cxn modelId="{74B43D49-2FD5-41A4-9609-D7BAB1C1CDB0}" type="presOf" srcId="{74E4B611-B27C-442D-A175-B2A52375B447}" destId="{2B2358E9-210C-43C2-AF3E-77D2A1E26F90}" srcOrd="0" destOrd="0" presId="urn:microsoft.com/office/officeart/2008/layout/LinedList"/>
    <dgm:cxn modelId="{516B118C-3071-41F5-B12A-D958249230E1}" type="presOf" srcId="{E38124C0-2B11-4C75-B029-55496DF1A515}" destId="{5D0E0FC8-0EE7-4B7A-996F-3216D103D52A}" srcOrd="0" destOrd="0" presId="urn:microsoft.com/office/officeart/2008/layout/LinedList"/>
    <dgm:cxn modelId="{D47ACDAF-DEC9-4ED1-B51D-BB82B802E714}" srcId="{E38124C0-2B11-4C75-B029-55496DF1A515}" destId="{393576D0-1784-41E8-803B-4676A68B1145}" srcOrd="2" destOrd="0" parTransId="{340B585A-69F2-4E6A-A3CE-1D6BBDB0A34E}" sibTransId="{0A6F5B3B-BD1C-48BD-AA22-AF13F70E8311}"/>
    <dgm:cxn modelId="{8F5E51C0-30BF-464F-A4E4-BCE447865251}" type="presOf" srcId="{393576D0-1784-41E8-803B-4676A68B1145}" destId="{BACBE61D-4AE5-48F4-8CE9-548C9BC37E96}" srcOrd="0" destOrd="0" presId="urn:microsoft.com/office/officeart/2008/layout/LinedList"/>
    <dgm:cxn modelId="{C8C584F4-CD23-4107-974E-559AF112699D}" srcId="{E38124C0-2B11-4C75-B029-55496DF1A515}" destId="{0433F904-1585-4E9F-88DD-355F04507A72}" srcOrd="1" destOrd="0" parTransId="{2AF536B8-F61E-46BC-A35A-A5D9B83F1859}" sibTransId="{B2D477B9-B8D5-4F1C-9651-91FE1EA40ADC}"/>
    <dgm:cxn modelId="{F0845DF7-753D-4EAE-B8C4-67B146994D4D}" type="presParOf" srcId="{5D0E0FC8-0EE7-4B7A-996F-3216D103D52A}" destId="{B0D9E29F-00E8-4872-B89A-BD1E6C325422}" srcOrd="0" destOrd="0" presId="urn:microsoft.com/office/officeart/2008/layout/LinedList"/>
    <dgm:cxn modelId="{30768F8C-1B1D-474D-AE5C-948BC686B29A}" type="presParOf" srcId="{5D0E0FC8-0EE7-4B7A-996F-3216D103D52A}" destId="{FE7DF327-7AB0-4832-B4A2-9752767873DA}" srcOrd="1" destOrd="0" presId="urn:microsoft.com/office/officeart/2008/layout/LinedList"/>
    <dgm:cxn modelId="{27ABBB12-1AF5-46C4-8143-2AEB4390284F}" type="presParOf" srcId="{FE7DF327-7AB0-4832-B4A2-9752767873DA}" destId="{2B2358E9-210C-43C2-AF3E-77D2A1E26F90}" srcOrd="0" destOrd="0" presId="urn:microsoft.com/office/officeart/2008/layout/LinedList"/>
    <dgm:cxn modelId="{DFD85908-EE94-456F-8D33-F6688D32A2EA}" type="presParOf" srcId="{FE7DF327-7AB0-4832-B4A2-9752767873DA}" destId="{8468DBF7-2A4E-49A8-9BE4-0BBE96E7920C}" srcOrd="1" destOrd="0" presId="urn:microsoft.com/office/officeart/2008/layout/LinedList"/>
    <dgm:cxn modelId="{4FB5F2A3-3378-476F-905E-01B1FF6E1A02}" type="presParOf" srcId="{5D0E0FC8-0EE7-4B7A-996F-3216D103D52A}" destId="{4423A4B9-582A-4009-B51A-937787B31666}" srcOrd="2" destOrd="0" presId="urn:microsoft.com/office/officeart/2008/layout/LinedList"/>
    <dgm:cxn modelId="{1168C1A4-00FF-446D-8780-7D8FEEA9F7EB}" type="presParOf" srcId="{5D0E0FC8-0EE7-4B7A-996F-3216D103D52A}" destId="{06A93AC8-37D1-4870-B6C3-947CE5740AF1}" srcOrd="3" destOrd="0" presId="urn:microsoft.com/office/officeart/2008/layout/LinedList"/>
    <dgm:cxn modelId="{7B644012-0E8D-4307-A5FE-67F47772252B}" type="presParOf" srcId="{06A93AC8-37D1-4870-B6C3-947CE5740AF1}" destId="{3F54B1A4-D928-4289-9185-8F2DE426502C}" srcOrd="0" destOrd="0" presId="urn:microsoft.com/office/officeart/2008/layout/LinedList"/>
    <dgm:cxn modelId="{9EAE187C-514F-4FA5-9E29-9FE48CE86D8E}" type="presParOf" srcId="{06A93AC8-37D1-4870-B6C3-947CE5740AF1}" destId="{FCAC1B94-B0C4-4B9E-A064-FBF5839EE23D}" srcOrd="1" destOrd="0" presId="urn:microsoft.com/office/officeart/2008/layout/LinedList"/>
    <dgm:cxn modelId="{92DBA2DF-E188-4F91-80CE-71735FC6335A}" type="presParOf" srcId="{5D0E0FC8-0EE7-4B7A-996F-3216D103D52A}" destId="{77FA6502-BA51-474D-9C11-6FB0FA4F0FB6}" srcOrd="4" destOrd="0" presId="urn:microsoft.com/office/officeart/2008/layout/LinedList"/>
    <dgm:cxn modelId="{1C3B3145-D11F-4704-A2CA-B8C697D1A5A1}" type="presParOf" srcId="{5D0E0FC8-0EE7-4B7A-996F-3216D103D52A}" destId="{0DF863A2-B8B2-4C7D-8F71-D7C0A55E6914}" srcOrd="5" destOrd="0" presId="urn:microsoft.com/office/officeart/2008/layout/LinedList"/>
    <dgm:cxn modelId="{EBB0C069-720B-4118-97C9-C8F2008BBBAF}" type="presParOf" srcId="{0DF863A2-B8B2-4C7D-8F71-D7C0A55E6914}" destId="{BACBE61D-4AE5-48F4-8CE9-548C9BC37E96}" srcOrd="0" destOrd="0" presId="urn:microsoft.com/office/officeart/2008/layout/LinedList"/>
    <dgm:cxn modelId="{6E7BB727-19E7-4A3D-9D51-E792E967FFCC}" type="presParOf" srcId="{0DF863A2-B8B2-4C7D-8F71-D7C0A55E6914}" destId="{C7AF759D-E15E-4F60-B5A4-9C03304676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D0000-ADC0-4602-BB6F-B1B3EBA7D458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1769D8-36CD-470F-B21E-499126CE1DB4}">
      <dsp:nvSpPr>
        <dsp:cNvPr id="0" name=""/>
        <dsp:cNvSpPr/>
      </dsp:nvSpPr>
      <dsp:spPr>
        <a:xfrm>
          <a:off x="0" y="2011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Clothes make the leader ! How leaders can use attire to impact followers’ perceptions of charisma and approval</a:t>
          </a:r>
          <a:endParaRPr lang="en-US" sz="1900" kern="1200"/>
        </a:p>
      </dsp:txBody>
      <dsp:txXfrm>
        <a:off x="0" y="2011"/>
        <a:ext cx="6713552" cy="685858"/>
      </dsp:txXfrm>
    </dsp:sp>
    <dsp:sp modelId="{C92A9052-F5EF-4855-8232-698B5F75B25D}">
      <dsp:nvSpPr>
        <dsp:cNvPr id="0" name=""/>
        <dsp:cNvSpPr/>
      </dsp:nvSpPr>
      <dsp:spPr>
        <a:xfrm>
          <a:off x="0" y="687869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108986-97EE-4229-AE8C-A03B3D03D56A}">
      <dsp:nvSpPr>
        <dsp:cNvPr id="0" name=""/>
        <dsp:cNvSpPr/>
      </dsp:nvSpPr>
      <dsp:spPr>
        <a:xfrm>
          <a:off x="0" y="687869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Impact of Physical Attractiveness on Selection and Recruitment Process</a:t>
          </a:r>
          <a:endParaRPr lang="en-US" sz="1900" kern="1200"/>
        </a:p>
      </dsp:txBody>
      <dsp:txXfrm>
        <a:off x="0" y="687869"/>
        <a:ext cx="6713552" cy="685858"/>
      </dsp:txXfrm>
    </dsp:sp>
    <dsp:sp modelId="{FE7AB497-82B0-4813-B2DE-708EB8FBF472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DE983-DFA9-4203-91FC-627E8231ED39}">
      <dsp:nvSpPr>
        <dsp:cNvPr id="0" name=""/>
        <dsp:cNvSpPr/>
      </dsp:nvSpPr>
      <dsp:spPr>
        <a:xfrm>
          <a:off x="0" y="1373727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Influence of Dress on Perception of Intelligence and Expectations of Scholastic Achievement</a:t>
          </a:r>
          <a:endParaRPr lang="en-US" sz="1900" kern="1200"/>
        </a:p>
      </dsp:txBody>
      <dsp:txXfrm>
        <a:off x="0" y="1373727"/>
        <a:ext cx="6713552" cy="685858"/>
      </dsp:txXfrm>
    </dsp:sp>
    <dsp:sp modelId="{9C7E8B7D-CE03-450B-8D0B-86412D5D0D19}">
      <dsp:nvSpPr>
        <dsp:cNvPr id="0" name=""/>
        <dsp:cNvSpPr/>
      </dsp:nvSpPr>
      <dsp:spPr>
        <a:xfrm>
          <a:off x="0" y="2059585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D878D4-2D81-4680-AC31-5218661A9526}">
      <dsp:nvSpPr>
        <dsp:cNvPr id="0" name=""/>
        <dsp:cNvSpPr/>
      </dsp:nvSpPr>
      <dsp:spPr>
        <a:xfrm>
          <a:off x="0" y="2059586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Facial appearance and leadership : An overview and challenges for new research</a:t>
          </a:r>
          <a:endParaRPr lang="en-US" sz="1900" kern="1200"/>
        </a:p>
      </dsp:txBody>
      <dsp:txXfrm>
        <a:off x="0" y="2059586"/>
        <a:ext cx="6713552" cy="685858"/>
      </dsp:txXfrm>
    </dsp:sp>
    <dsp:sp modelId="{6964EF11-DA49-4D89-B989-3A246F3143C9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2A44D5-A8B3-4A63-A023-F82999CEBA24}">
      <dsp:nvSpPr>
        <dsp:cNvPr id="0" name=""/>
        <dsp:cNvSpPr/>
      </dsp:nvSpPr>
      <dsp:spPr>
        <a:xfrm>
          <a:off x="0" y="2745444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The many (distinctive) faces of leadership: Inferring leadership domain from facial appearance</a:t>
          </a:r>
          <a:endParaRPr lang="en-US" sz="1900" kern="1200"/>
        </a:p>
      </dsp:txBody>
      <dsp:txXfrm>
        <a:off x="0" y="2745444"/>
        <a:ext cx="6713552" cy="685858"/>
      </dsp:txXfrm>
    </dsp:sp>
    <dsp:sp modelId="{65059D1E-6004-4FA1-9EDF-724DDF634963}">
      <dsp:nvSpPr>
        <dsp:cNvPr id="0" name=""/>
        <dsp:cNvSpPr/>
      </dsp:nvSpPr>
      <dsp:spPr>
        <a:xfrm>
          <a:off x="0" y="343130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16290D-027E-448A-930E-587FF6262941}">
      <dsp:nvSpPr>
        <dsp:cNvPr id="0" name=""/>
        <dsp:cNvSpPr/>
      </dsp:nvSpPr>
      <dsp:spPr>
        <a:xfrm>
          <a:off x="0" y="3431302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i="1" kern="1200"/>
            <a:t>Perception de l'apparence dans le monde du travail : le poids des préjugés. Enquête auprès de 909 postiers</a:t>
          </a:r>
          <a:endParaRPr lang="en-US" sz="1900" kern="1200"/>
        </a:p>
      </dsp:txBody>
      <dsp:txXfrm>
        <a:off x="0" y="3431302"/>
        <a:ext cx="6713552" cy="685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E29F-00E8-4872-B89A-BD1E6C32542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358E9-210C-43C2-AF3E-77D2A1E26F9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100" kern="1200"/>
            <a:t>25 ans en moyenne</a:t>
          </a:r>
          <a:endParaRPr lang="en-US" sz="5100" kern="1200"/>
        </a:p>
      </dsp:txBody>
      <dsp:txXfrm>
        <a:off x="0" y="2703"/>
        <a:ext cx="6900512" cy="1843578"/>
      </dsp:txXfrm>
    </dsp:sp>
    <dsp:sp modelId="{4423A4B9-582A-4009-B51A-937787B3166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4B1A4-D928-4289-9185-8F2DE426502C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100" kern="1200"/>
            <a:t>84 % d’hommes, 15% de femmes, 1% autre</a:t>
          </a:r>
          <a:endParaRPr lang="en-US" sz="5100" kern="1200"/>
        </a:p>
      </dsp:txBody>
      <dsp:txXfrm>
        <a:off x="0" y="1846281"/>
        <a:ext cx="6900512" cy="1843578"/>
      </dsp:txXfrm>
    </dsp:sp>
    <dsp:sp modelId="{77FA6502-BA51-474D-9C11-6FB0FA4F0FB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BE61D-4AE5-48F4-8CE9-548C9BC37E9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100" kern="1200"/>
            <a:t>Etudiants de l’EPFL + UNIL</a:t>
          </a:r>
          <a:endParaRPr lang="en-US" sz="51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A5D53-7567-CF03-B116-B868B5599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CD61D1-328D-D807-F052-8CA1A1AB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EA859-5EA8-DF04-E5A4-8A840BF8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CCDEA-F6ED-3CBA-F46B-EBF01B42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96B9E-64A8-54F3-7DD4-80740C4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BCA51-1CBF-FAC4-71B8-C31AD6A8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0E8E36-734F-0CA0-6CBD-3408A79D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B4437-FE59-33A1-5C52-2109DFCE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7ACCB0-348E-33C8-1E3B-21111EDC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D063B-2ECD-0E83-B2CB-0289F96C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913ADB-3533-0B24-4AF1-2CB5F3BB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5266C-5C9C-E38A-BCA5-C1FD78CF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F51B9-4C83-E8B9-15E7-A47FF459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75AFD-53C1-71B3-ECD7-E39966F9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0C6AA-C38F-7DF2-8760-97706DA2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CA943-2CD1-6188-EF3D-1A9499E8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7040B-EDF9-CC8D-513C-95AC157F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46917-259C-B30B-7948-D4F00322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75304-AAEB-B2F6-FD50-694BB315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07DC2-5ACE-8B78-39BD-1D711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4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92181-61D0-7C3F-9A78-B340F612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FEE95-4A75-0BF8-323E-3ADE26D9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4FCE2-C446-C207-FAF3-4A0B6C1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52FB5-CE02-36F7-423C-FF9570E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B14B5-97A5-0F3C-ECAC-C35203B4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E300-EE8C-A11C-7394-5C99001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D64C6-A4AD-A597-3199-39FD3BC6E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BBBF2F-C2FB-A3BF-DE53-C4924BB4F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B2028-6E15-D237-D6CE-6ECC5B1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B271A-82A5-409C-1FE6-8D533028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48BDF7-1F31-1E5D-C01D-9BF686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4635B-CDE3-2CFA-2DCA-C5AAF712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1E821-472D-F153-94C8-6D708301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C27051-FA0A-662E-90DF-C3160CB0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A2BC6C-B37D-6DF8-4F9D-FB79800E0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F1D6E3-0EE6-0D61-F5DD-FE284D5F2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04D470-FF8B-75BD-0263-ED244451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2CA54A-6BDE-0824-19A0-A557BC4F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0910DF-D183-890B-54DB-C3E2FBB3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44E16-6861-F9F3-F87F-CD55898A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621563-6265-1C64-2026-E02D0CB0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55EB33-E0DC-C07D-1DA0-E47CCA9C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0B919E-153D-074C-5CDA-ED1E7C05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AAFEA2-5C8D-3840-AD88-1472D158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08F794-EFA7-C8A8-75A0-756C6DB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FD4724-4CEF-8767-1ABC-F6F7CFD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0C7E2-E8CB-46E1-3B7A-EBA118EE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13DDE-37B8-FBF8-E39A-65DC01AA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0FE97F-194F-2AB2-36DF-C4DA638E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D8735-E71F-14BA-EF45-B6D1C617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84151-C69A-E26D-1F07-36C005A6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C59E15-A8D7-A9A9-79F5-75FE12E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AEFF5-9A4D-7C4E-4CFA-FAD1C894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14F088-D7C3-BC13-B95F-1A729412B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94FC-CA53-C879-1C2F-30F205CD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C9D8B5-B05D-4660-5A83-C2422346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3374B-3B10-F324-FD9B-BC8A5615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72A975-B4E3-344F-43C3-CD65B953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B1B737-CE26-4277-4C99-8FA0783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F0F98-BD96-60CE-78CE-1797A74D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E78A85-BF61-96B6-4A6F-BAF4E2680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E409-6BE1-426E-887A-1CC9F2F9E0A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D4E35-9E16-4EAB-5D7C-E2888041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86C88-6F12-DB72-F689-2F2E03A1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F6AA-8FD8-4E3B-9123-91F6F221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5DD6-592D-490D-D1FE-C2B92406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err="1">
                <a:latin typeface="Arial"/>
                <a:ea typeface="+mj-lt"/>
                <a:cs typeface="+mj-lt"/>
              </a:rPr>
              <a:t>L'impact</a:t>
            </a:r>
            <a:r>
              <a:rPr lang="en-US" sz="2800">
                <a:latin typeface="Arial"/>
                <a:ea typeface="+mj-lt"/>
                <a:cs typeface="+mj-lt"/>
              </a:rPr>
              <a:t> de </a:t>
            </a:r>
            <a:r>
              <a:rPr lang="en-US" sz="2800" err="1">
                <a:latin typeface="Arial"/>
                <a:ea typeface="+mj-lt"/>
                <a:cs typeface="+mj-lt"/>
              </a:rPr>
              <a:t>l'apparence</a:t>
            </a:r>
            <a:r>
              <a:rPr lang="en-US" sz="2800">
                <a:latin typeface="Arial"/>
                <a:ea typeface="+mj-lt"/>
                <a:cs typeface="+mj-lt"/>
              </a:rPr>
              <a:t> </a:t>
            </a:r>
            <a:r>
              <a:rPr lang="en-US" sz="2800" err="1">
                <a:latin typeface="Arial"/>
                <a:ea typeface="+mj-lt"/>
                <a:cs typeface="+mj-lt"/>
              </a:rPr>
              <a:t>vestimentaire</a:t>
            </a:r>
            <a:r>
              <a:rPr lang="en-US" sz="2800">
                <a:latin typeface="Arial"/>
                <a:ea typeface="+mj-lt"/>
                <a:cs typeface="+mj-lt"/>
              </a:rPr>
              <a:t> et du </a:t>
            </a:r>
            <a:r>
              <a:rPr lang="en-US" sz="2800" err="1">
                <a:latin typeface="Arial"/>
                <a:ea typeface="+mj-lt"/>
                <a:cs typeface="+mj-lt"/>
              </a:rPr>
              <a:t>secteur</a:t>
            </a:r>
            <a:r>
              <a:rPr lang="en-US" sz="2800">
                <a:latin typeface="Arial"/>
                <a:ea typeface="+mj-lt"/>
                <a:cs typeface="+mj-lt"/>
              </a:rPr>
              <a:t> </a:t>
            </a:r>
            <a:r>
              <a:rPr lang="en-US" sz="2800" err="1">
                <a:latin typeface="Arial"/>
                <a:ea typeface="+mj-lt"/>
                <a:cs typeface="+mj-lt"/>
              </a:rPr>
              <a:t>d'emploi</a:t>
            </a:r>
            <a:br>
              <a:rPr lang="en-US" sz="2800">
                <a:latin typeface="Arial"/>
                <a:ea typeface="+mj-lt"/>
                <a:cs typeface="+mj-lt"/>
              </a:rPr>
            </a:br>
            <a:r>
              <a:rPr lang="en-US" sz="2800">
                <a:latin typeface="Arial"/>
                <a:ea typeface="+mj-lt"/>
                <a:cs typeface="+mj-lt"/>
              </a:rPr>
              <a:t>pour un poste de leadership</a:t>
            </a:r>
            <a:endParaRPr lang="en-US" sz="2800">
              <a:latin typeface="Arial"/>
              <a:cs typeface="Calibri Light" panose="020F03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7FFD27E-9BE7-8D75-0296-598B9668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" b="-1"/>
          <a:stretch/>
        </p:blipFill>
        <p:spPr>
          <a:xfrm>
            <a:off x="134772" y="2501089"/>
            <a:ext cx="6239663" cy="38030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BA83-8220-536D-E096-89138CDC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55" y="2393638"/>
            <a:ext cx="3895870" cy="3197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Romain Couyoumtzelis</a:t>
            </a:r>
          </a:p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Gautier Demierre</a:t>
            </a:r>
          </a:p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Romain Dufour</a:t>
            </a:r>
          </a:p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Nathann Morand</a:t>
            </a:r>
          </a:p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Felipe Ramirez</a:t>
            </a:r>
          </a:p>
          <a:p>
            <a:pPr>
              <a:buFont typeface="Arial,Sans-Serif" panose="020B0604020202020204" pitchFamily="34" charset="0"/>
            </a:pPr>
            <a:r>
              <a:rPr lang="en-US" sz="1800">
                <a:latin typeface="Arial"/>
                <a:cs typeface="Arial"/>
              </a:rPr>
              <a:t>Alena Vasilyeva</a:t>
            </a:r>
            <a:endParaRPr lang="en-US" sz="1800"/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9D0F3A82-A7B3-CD26-7960-B781308F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2" y="6025793"/>
            <a:ext cx="1857389" cy="628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AB50B-4A41-FFBF-21CC-1100CF01164B}"/>
              </a:ext>
            </a:extLst>
          </p:cNvPr>
          <p:cNvSpPr txBox="1"/>
          <p:nvPr/>
        </p:nvSpPr>
        <p:spPr>
          <a:xfrm>
            <a:off x="2381045" y="497420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4EEA5101-9120-A75F-9850-44B22C1A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47" y="2395584"/>
            <a:ext cx="1957010" cy="175235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42BF5593-5681-8C6A-022D-966970CD5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781" y="4226329"/>
            <a:ext cx="2114248" cy="23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23315-CEC1-5DA7-46D9-A3FBBF66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Revue</a:t>
            </a:r>
            <a:r>
              <a:rPr lang="en-US" sz="5400" kern="1200">
                <a:effectLst/>
                <a:latin typeface="+mj-lt"/>
                <a:ea typeface="+mj-ea"/>
                <a:cs typeface="+mj-cs"/>
              </a:rPr>
              <a:t> de littérature</a:t>
            </a:r>
            <a:r>
              <a:rPr lang="en-US" sz="5400" kern="1200">
                <a:latin typeface="+mj-lt"/>
                <a:ea typeface="+mj-ea"/>
                <a:cs typeface="+mj-cs"/>
              </a:rPr>
              <a:t> (articles)</a:t>
            </a:r>
          </a:p>
        </p:txBody>
      </p:sp>
      <p:sp>
        <p:nvSpPr>
          <p:cNvPr id="5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11B9AE-854E-A8BB-0E84-46D17C36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  <p:graphicFrame>
        <p:nvGraphicFramePr>
          <p:cNvPr id="8" name="ZoneTexte 5">
            <a:extLst>
              <a:ext uri="{FF2B5EF4-FFF2-40B4-BE49-F238E27FC236}">
                <a16:creationId xmlns:a16="http://schemas.microsoft.com/office/drawing/2014/main" id="{B2CB3284-10F6-5076-6685-C35ACE616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16897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05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3C5A04-6AA4-94A3-4001-96E4D537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Hypothèses</a:t>
            </a:r>
            <a:endParaRPr lang="en-US">
              <a:latin typeface="+mn-lt"/>
              <a:cs typeface="Calibri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70A75-A4AA-BA9E-C230-CABAA1C3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CH">
                <a:latin typeface="Arial"/>
                <a:cs typeface="Arial"/>
              </a:rPr>
              <a:t>H1: Être habillé aide en accordance avec le secteur d'emploi est préférable pour l'embauche</a:t>
            </a:r>
          </a:p>
          <a:p>
            <a:r>
              <a:rPr lang="fr-CH">
                <a:latin typeface="Arial"/>
                <a:cs typeface="Arial"/>
              </a:rPr>
              <a:t>H2: La tenue est en adéquation avec le domaine il n'y pas de préférence significative</a:t>
            </a:r>
          </a:p>
          <a:p>
            <a:r>
              <a:rPr lang="en-US">
                <a:latin typeface="Arial"/>
                <a:cs typeface="Arial"/>
              </a:rPr>
              <a:t>Être habillé en accord avec le secteur d’activité aide</a:t>
            </a:r>
          </a:p>
          <a:p>
            <a:r>
              <a:rPr lang="en-US">
                <a:latin typeface="Arial"/>
                <a:cs typeface="Arial"/>
              </a:rPr>
              <a:t>Être habillé de manière formel est préferable dans les secteurs du luxe</a:t>
            </a:r>
          </a:p>
          <a:p>
            <a:r>
              <a:rPr lang="en-US">
                <a:latin typeface="Arial"/>
                <a:cs typeface="Arial"/>
              </a:rPr>
              <a:t>Défier les normes aident à nous faire sortir du lot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945B7D-25F8-23E8-4BA7-A7BD4694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F450E8-9663-19CF-2ABF-ED25D1DB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89" y="234647"/>
            <a:ext cx="6782554" cy="14680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latin typeface="Arial"/>
                <a:cs typeface="Arial"/>
              </a:rPr>
              <a:t>Méthodes</a:t>
            </a:r>
            <a:r>
              <a:rPr lang="en-US">
                <a:latin typeface="Arial"/>
                <a:cs typeface="Arial"/>
              </a:rPr>
              <a:t> </a:t>
            </a:r>
            <a:br>
              <a:rPr lang="en-US">
                <a:latin typeface="Arial"/>
                <a:cs typeface="Arial"/>
              </a:rPr>
            </a:br>
            <a:r>
              <a:rPr lang="en-US" err="1">
                <a:latin typeface="Arial"/>
                <a:cs typeface="Arial"/>
              </a:rPr>
              <a:t>expérimentales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DEDF89-0536-C18E-C39B-81B86A9F4519}"/>
              </a:ext>
            </a:extLst>
          </p:cNvPr>
          <p:cNvSpPr txBox="1"/>
          <p:nvPr/>
        </p:nvSpPr>
        <p:spPr>
          <a:xfrm>
            <a:off x="322189" y="2109434"/>
            <a:ext cx="3543298" cy="397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Texte</a:t>
            </a:r>
            <a:r>
              <a:rPr lang="en-US" sz="2000"/>
              <a:t> </a:t>
            </a:r>
            <a:r>
              <a:rPr lang="en-US" sz="2000" err="1"/>
              <a:t>d'introduction</a:t>
            </a:r>
            <a:r>
              <a:rPr lang="en-US" sz="2000"/>
              <a:t> de </a:t>
            </a:r>
            <a:r>
              <a:rPr lang="en-US" sz="2000" err="1"/>
              <a:t>l'étude</a:t>
            </a:r>
            <a:r>
              <a:rPr lang="en-US" sz="2000"/>
              <a:t> : Dans le cadre de </a:t>
            </a:r>
            <a:r>
              <a:rPr lang="en-US" sz="2000" err="1"/>
              <a:t>cette</a:t>
            </a:r>
            <a:r>
              <a:rPr lang="en-US" sz="2000"/>
              <a:t> étude, </a:t>
            </a:r>
            <a:r>
              <a:rPr lang="en-US" sz="2000" err="1"/>
              <a:t>vous</a:t>
            </a:r>
            <a:r>
              <a:rPr lang="en-US" sz="2000"/>
              <a:t> </a:t>
            </a:r>
            <a:r>
              <a:rPr lang="en-US" sz="2000" err="1"/>
              <a:t>êtes</a:t>
            </a:r>
            <a:r>
              <a:rPr lang="en-US" sz="2000"/>
              <a:t> </a:t>
            </a:r>
            <a:r>
              <a:rPr lang="en-US" sz="2000" err="1"/>
              <a:t>recruteur</a:t>
            </a:r>
            <a:r>
              <a:rPr lang="en-US" sz="2000"/>
              <a:t> pour </a:t>
            </a:r>
            <a:r>
              <a:rPr lang="en-US" sz="2000" err="1"/>
              <a:t>une</a:t>
            </a:r>
            <a:r>
              <a:rPr lang="en-US" sz="2000"/>
              <a:t> petite </a:t>
            </a:r>
            <a:r>
              <a:rPr lang="en-US" sz="2000" err="1"/>
              <a:t>entreprise</a:t>
            </a:r>
            <a:r>
              <a:rPr lang="en-US" sz="2000"/>
              <a:t> de fabrication automobile entrée de </a:t>
            </a:r>
            <a:r>
              <a:rPr lang="en-US" sz="2000" err="1"/>
              <a:t>gamme</a:t>
            </a:r>
            <a:r>
              <a:rPr lang="en-US" sz="2000"/>
              <a:t> et on </a:t>
            </a:r>
            <a:r>
              <a:rPr lang="en-US" sz="2000" err="1"/>
              <a:t>vous</a:t>
            </a:r>
            <a:r>
              <a:rPr lang="en-US" sz="2000"/>
              <a:t> </a:t>
            </a:r>
            <a:r>
              <a:rPr lang="en-US" sz="2000" err="1"/>
              <a:t>demande</a:t>
            </a:r>
            <a:r>
              <a:rPr lang="en-US" sz="2000"/>
              <a:t> de lire </a:t>
            </a:r>
            <a:r>
              <a:rPr lang="en-US" sz="2000" err="1"/>
              <a:t>attentivement</a:t>
            </a:r>
            <a:r>
              <a:rPr lang="en-US" sz="2000"/>
              <a:t> et </a:t>
            </a:r>
            <a:r>
              <a:rPr lang="en-US" sz="2000" err="1"/>
              <a:t>d’évaluer</a:t>
            </a:r>
            <a:r>
              <a:rPr lang="en-US" sz="2000"/>
              <a:t> le C.V. qui </a:t>
            </a:r>
            <a:r>
              <a:rPr lang="en-US" sz="2000" err="1"/>
              <a:t>vous</a:t>
            </a:r>
            <a:r>
              <a:rPr lang="en-US" sz="2000"/>
              <a:t> </a:t>
            </a:r>
            <a:r>
              <a:rPr lang="en-US" sz="2000" err="1"/>
              <a:t>est</a:t>
            </a:r>
            <a:r>
              <a:rPr lang="en-US" sz="2000"/>
              <a:t> </a:t>
            </a:r>
            <a:r>
              <a:rPr lang="en-US" sz="2000" err="1"/>
              <a:t>présenté</a:t>
            </a:r>
            <a:r>
              <a:rPr lang="en-US" sz="200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446C06-779F-4860-E892-7CBE5B23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76" y="1366663"/>
            <a:ext cx="3010353" cy="41304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F8D9316-8BEE-2147-5B3E-6A64DA1F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6F7DED2-253A-25F3-FB5D-442D5C86E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9" t="16298" r="15014" b="16434"/>
          <a:stretch/>
        </p:blipFill>
        <p:spPr>
          <a:xfrm>
            <a:off x="8703735" y="1176162"/>
            <a:ext cx="3281251" cy="44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73F8E-28CD-ECA4-D663-85F6FE0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81" y="232077"/>
            <a:ext cx="4553568" cy="1484131"/>
          </a:xfrm>
        </p:spPr>
        <p:txBody>
          <a:bodyPr anchor="b">
            <a:normAutofit/>
          </a:bodyPr>
          <a:lstStyle/>
          <a:p>
            <a:r>
              <a:rPr lang="fr-CH">
                <a:latin typeface="Arial"/>
                <a:cs typeface="Arial"/>
              </a:rPr>
              <a:t>Méthodes expérimentales </a:t>
            </a:r>
            <a:endParaRPr lang="en-US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122CC00-9AF5-A95F-7D9E-15E91DA779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085" y="2163375"/>
            <a:ext cx="4347948" cy="349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cs typeface="Calibri"/>
              </a:rPr>
              <a:t>Questions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Cette </a:t>
            </a:r>
            <a:r>
              <a:rPr lang="en-US" sz="2000" err="1">
                <a:latin typeface="Arial"/>
                <a:cs typeface="Arial"/>
              </a:rPr>
              <a:t>personne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est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compétente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>
                <a:latin typeface="Arial"/>
                <a:cs typeface="Arial"/>
              </a:rPr>
              <a:t>Cette personne convient au poste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>
                <a:latin typeface="Arial"/>
                <a:cs typeface="Arial"/>
              </a:rPr>
              <a:t>Elle possède les capacités pour diriger une équipe pour mener à terme un projet dans sa future 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>
                <a:latin typeface="Arial"/>
                <a:cs typeface="Arial"/>
              </a:rPr>
              <a:t>Cette personne s'intégrera facilement dans un son entreprise</a:t>
            </a:r>
            <a:endParaRPr lang="en-US" sz="2000">
              <a:latin typeface="Arial"/>
              <a:cs typeface="Arial"/>
            </a:endParaRPr>
          </a:p>
          <a:p>
            <a:endParaRPr lang="en-US" sz="2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A5899-3557-9672-FC64-93D13739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98" y="68735"/>
            <a:ext cx="5484403" cy="289286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E5B005-D3E5-314F-E3B3-AC075772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45" y="3299106"/>
            <a:ext cx="6756495" cy="7820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386545-02C2-5792-B1F9-DC1698C8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64" y="4506176"/>
            <a:ext cx="3525947" cy="21950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349A1D-DF6F-CC43-1093-466EAC8E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124C5-66CB-C2E2-0BA6-648AF419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CH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Echantillon</a:t>
            </a:r>
            <a:endParaRPr lang="en-US" sz="5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E9B9B-337F-CC3C-B052-55A518D2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9C3A1722-C029-275B-F0DF-200C37730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5074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5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64A305-76BA-C681-BD2B-A123CBAE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/>
              <a:t>Résultats</a:t>
            </a:r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6B669-AE90-1215-8053-6E19FAA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Pas de résultat significatif pour les hypothèses que nous avons formulées. </a:t>
            </a:r>
          </a:p>
          <a:p>
            <a:r>
              <a:rPr lang="en-US">
                <a:cs typeface="Calibri"/>
              </a:rPr>
              <a:t>Cependant un autre résultat c'est dégagé : Pour le cas où une personne habillé formellement postule dans une entreprise de luxe/pas luxe, le fait d'être en opposition avec le prestige de l'entreprise augmente presque significativement le leadership.</a:t>
            </a:r>
          </a:p>
          <a:p>
            <a:r>
              <a:rPr lang="en-US">
                <a:cs typeface="Calibri"/>
              </a:rPr>
              <a:t>Tandis que dans le cas où la personne est habillé de manière informel la différence de perception des capacités de leadership n'est pas significative 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7DA53B-1BD2-FA12-B253-071BB216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38B78-E2A2-7311-F0D9-71DB8EC3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E9ACA9EB-4D1F-918E-F737-43BF6642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L'étude</a:t>
            </a:r>
            <a:r>
              <a:rPr lang="en-US">
                <a:ea typeface="Calibri"/>
                <a:cs typeface="Calibri"/>
              </a:rPr>
              <a:t> ne </a:t>
            </a:r>
            <a:r>
              <a:rPr lang="en-US" err="1">
                <a:ea typeface="Calibri"/>
                <a:cs typeface="Calibri"/>
              </a:rPr>
              <a:t>permet</a:t>
            </a:r>
            <a:r>
              <a:rPr lang="en-US">
                <a:ea typeface="Calibri"/>
                <a:cs typeface="Calibri"/>
              </a:rPr>
              <a:t> pas de </a:t>
            </a:r>
            <a:r>
              <a:rPr lang="en-US" err="1">
                <a:ea typeface="Calibri"/>
                <a:cs typeface="Calibri"/>
              </a:rPr>
              <a:t>valider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hypothèses</a:t>
            </a:r>
            <a:r>
              <a:rPr lang="en-US">
                <a:ea typeface="Calibri"/>
                <a:cs typeface="Calibri"/>
              </a:rPr>
              <a:t> </a:t>
            </a:r>
            <a:endParaRPr lang="fr-FR"/>
          </a:p>
          <a:p>
            <a:r>
              <a:rPr lang="en-US">
                <a:ea typeface="Calibri"/>
                <a:cs typeface="Calibri"/>
              </a:rPr>
              <a:t>Points </a:t>
            </a:r>
            <a:r>
              <a:rPr lang="en-US" err="1">
                <a:ea typeface="Calibri"/>
                <a:cs typeface="Calibri"/>
              </a:rPr>
              <a:t>d'améliorations</a:t>
            </a:r>
            <a:r>
              <a:rPr lang="en-US">
                <a:ea typeface="Calibri"/>
                <a:cs typeface="Calibri"/>
              </a:rPr>
              <a:t> : </a:t>
            </a:r>
          </a:p>
          <a:p>
            <a:pPr lvl="1"/>
            <a:r>
              <a:rPr lang="en-US">
                <a:ea typeface="Calibri"/>
                <a:cs typeface="Calibri"/>
              </a:rPr>
              <a:t>Plus de </a:t>
            </a:r>
            <a:r>
              <a:rPr lang="en-US" err="1">
                <a:ea typeface="Calibri"/>
                <a:cs typeface="Calibri"/>
              </a:rPr>
              <a:t>données</a:t>
            </a:r>
            <a:r>
              <a:rPr lang="en-US">
                <a:ea typeface="Calibri"/>
                <a:cs typeface="Calibri"/>
              </a:rPr>
              <a:t> avec un </a:t>
            </a:r>
            <a:r>
              <a:rPr lang="en-US" err="1">
                <a:ea typeface="Calibri"/>
                <a:cs typeface="Calibri"/>
              </a:rPr>
              <a:t>échantillon</a:t>
            </a:r>
            <a:r>
              <a:rPr lang="en-US">
                <a:ea typeface="Calibri"/>
                <a:cs typeface="Calibri"/>
              </a:rPr>
              <a:t> plus </a:t>
            </a:r>
            <a:r>
              <a:rPr lang="en-US" err="1">
                <a:ea typeface="Calibri"/>
                <a:cs typeface="Calibri"/>
              </a:rPr>
              <a:t>diversifié</a:t>
            </a:r>
            <a:r>
              <a:rPr lang="en-US">
                <a:ea typeface="Calibri"/>
                <a:cs typeface="Calibri"/>
              </a:rPr>
              <a:t>. </a:t>
            </a:r>
          </a:p>
          <a:p>
            <a:pPr lvl="1"/>
            <a:r>
              <a:rPr lang="en-US">
                <a:ea typeface="Calibri"/>
                <a:cs typeface="Calibri"/>
              </a:rPr>
              <a:t>Photos C.V. plus </a:t>
            </a:r>
            <a:r>
              <a:rPr lang="en-US" err="1">
                <a:ea typeface="Calibri"/>
                <a:cs typeface="Calibri"/>
              </a:rPr>
              <a:t>contrastées</a:t>
            </a:r>
            <a:r>
              <a:rPr lang="en-US">
                <a:ea typeface="Calibri"/>
                <a:cs typeface="Calibri"/>
              </a:rPr>
              <a:t> entre </a:t>
            </a:r>
            <a:r>
              <a:rPr lang="en-US" err="1">
                <a:ea typeface="Calibri"/>
                <a:cs typeface="Calibri"/>
              </a:rPr>
              <a:t>formel</a:t>
            </a:r>
            <a:r>
              <a:rPr lang="en-US">
                <a:ea typeface="Calibri"/>
                <a:cs typeface="Calibri"/>
              </a:rPr>
              <a:t> et </a:t>
            </a:r>
            <a:r>
              <a:rPr lang="en-US" err="1">
                <a:ea typeface="Calibri"/>
                <a:cs typeface="Calibri"/>
              </a:rPr>
              <a:t>informel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Types </a:t>
            </a:r>
            <a:r>
              <a:rPr lang="en-US" err="1">
                <a:ea typeface="Calibri"/>
                <a:cs typeface="Calibri"/>
              </a:rPr>
              <a:t>d'entreprises</a:t>
            </a:r>
            <a:r>
              <a:rPr lang="en-US">
                <a:ea typeface="Calibri"/>
                <a:cs typeface="Calibri"/>
              </a:rPr>
              <a:t> plus </a:t>
            </a:r>
            <a:r>
              <a:rPr lang="en-US" err="1">
                <a:ea typeface="Calibri"/>
                <a:cs typeface="Calibri"/>
              </a:rPr>
              <a:t>évidentes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lvl="1"/>
            <a:r>
              <a:rPr lang="en-US" err="1">
                <a:ea typeface="Calibri"/>
                <a:cs typeface="Calibri"/>
              </a:rPr>
              <a:t>Possibilité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revisualiser</a:t>
            </a:r>
            <a:r>
              <a:rPr lang="en-US">
                <a:ea typeface="Calibri"/>
                <a:cs typeface="Calibri"/>
              </a:rPr>
              <a:t> le C.V pendant les questions</a:t>
            </a: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42CA1A-DB3E-D4CA-B75E-8F68B0C6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61" y="5972506"/>
            <a:ext cx="1857389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94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L'impact de l'apparence vestimentaire et du secteur d'emploi pour un poste de leadership</vt:lpstr>
      <vt:lpstr>Revue de littérature (articles)</vt:lpstr>
      <vt:lpstr>Hypothèses</vt:lpstr>
      <vt:lpstr>Méthodes  expérimentales</vt:lpstr>
      <vt:lpstr>Méthodes expérimentales </vt:lpstr>
      <vt:lpstr>Echantillon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L'impact de l'apparence vestimentaire et du secteur d'emploi pour un poste de leadership</dc:title>
  <dc:creator>Nathann Morand</dc:creator>
  <cp:revision>3</cp:revision>
  <dcterms:created xsi:type="dcterms:W3CDTF">2023-05-28T07:47:59Z</dcterms:created>
  <dcterms:modified xsi:type="dcterms:W3CDTF">2023-05-29T14:05:19Z</dcterms:modified>
</cp:coreProperties>
</file>