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58" r:id="rId4"/>
    <p:sldId id="265" r:id="rId5"/>
    <p:sldId id="259" r:id="rId6"/>
    <p:sldId id="266" r:id="rId7"/>
    <p:sldId id="261" r:id="rId8"/>
    <p:sldId id="267" r:id="rId9"/>
    <p:sldId id="268" r:id="rId10"/>
    <p:sldId id="260" r:id="rId11"/>
    <p:sldId id="262" r:id="rId12"/>
    <p:sldId id="269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5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2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7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33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1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2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0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F14A-A6B9-574C-B0A5-9FEC7EB4D8C2}" type="datetimeFigureOut">
              <a:rPr lang="fr-FR" smtClean="0"/>
              <a:t>12/05/2019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94CC-851A-E447-82C0-7191AD0EEC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7243C-70D4-ED46-8959-EF158178C283}"/>
              </a:ext>
            </a:extLst>
          </p:cNvPr>
          <p:cNvSpPr/>
          <p:nvPr/>
        </p:nvSpPr>
        <p:spPr>
          <a:xfrm>
            <a:off x="169386" y="697435"/>
            <a:ext cx="5077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1. Examiner l'image ci-contre. Il s’agit de : 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 </a:t>
            </a:r>
          </a:p>
        </p:txBody>
      </p:sp>
      <p:pic>
        <p:nvPicPr>
          <p:cNvPr id="1025" name="Picture 1" descr="page1image50600240">
            <a:extLst>
              <a:ext uri="{FF2B5EF4-FFF2-40B4-BE49-F238E27FC236}">
                <a16:creationId xmlns:a16="http://schemas.microsoft.com/office/drawing/2014/main" id="{FE6D649F-D85F-3A42-B9C4-A500976B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17" y="512769"/>
            <a:ext cx="317023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C5D7E1-7988-0F46-AC89-A8BC1F3D641F}"/>
              </a:ext>
            </a:extLst>
          </p:cNvPr>
          <p:cNvSpPr/>
          <p:nvPr/>
        </p:nvSpPr>
        <p:spPr>
          <a:xfrm>
            <a:off x="325503" y="3429000"/>
            <a:ext cx="5602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2. qu'indique la flèche sur la figure ci-contre ? 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Centrosome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Fuseau de division cellulaire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Centromère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Sillon de division </a:t>
            </a:r>
          </a:p>
        </p:txBody>
      </p:sp>
    </p:spTree>
    <p:extLst>
      <p:ext uri="{BB962C8B-B14F-4D97-AF65-F5344CB8AC3E}">
        <p14:creationId xmlns:p14="http://schemas.microsoft.com/office/powerpoint/2010/main" val="4524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9354-7C5E-E840-93B7-B366C2278CB3}"/>
              </a:ext>
            </a:extLst>
          </p:cNvPr>
          <p:cNvSpPr/>
          <p:nvPr/>
        </p:nvSpPr>
        <p:spPr>
          <a:xfrm>
            <a:off x="278779" y="414545"/>
            <a:ext cx="78727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10. Quel est l’événement qui ne se produit pas durant la mitose 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Condensation des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Réplication de l’ADN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Séparation des chromatides sœurs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Formation du fuseau de division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Séparation des centrosomes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7612-C9A3-A04B-B52C-B95924D43BEA}"/>
              </a:ext>
            </a:extLst>
          </p:cNvPr>
          <p:cNvSpPr/>
          <p:nvPr/>
        </p:nvSpPr>
        <p:spPr>
          <a:xfrm>
            <a:off x="239750" y="3027135"/>
            <a:ext cx="86644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11. La vinblastine est un médicament utilisé en chimiothérapie contre le cancer. Elle perturbe l’assemblage des microtubules et bloque la mitose en métaphase ; son effet est vraisemblablement causé par :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Une altération du fuseau de division pendant sa formation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inhibition de la phosphorylation de protéines régulatrices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répression de la production des cyclines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dénaturation de la myosine et une inhibition de la formation du sillon de division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inhibition de la synthèse de l’ADN </a:t>
            </a:r>
          </a:p>
        </p:txBody>
      </p:sp>
    </p:spTree>
    <p:extLst>
      <p:ext uri="{BB962C8B-B14F-4D97-AF65-F5344CB8AC3E}">
        <p14:creationId xmlns:p14="http://schemas.microsoft.com/office/powerpoint/2010/main" val="94514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9354-7C5E-E840-93B7-B366C2278CB3}"/>
              </a:ext>
            </a:extLst>
          </p:cNvPr>
          <p:cNvSpPr/>
          <p:nvPr/>
        </p:nvSpPr>
        <p:spPr>
          <a:xfrm>
            <a:off x="139389" y="382012"/>
            <a:ext cx="88652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12. Le patrimoine génétique d'un enfant provient à part égale des parents, parce que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Chaque individu est unique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parents transmettent chacun 46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parents transmettent chacun 23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Chaque parent transmet la moitié de son matériel génétique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 zygote se divise en deux cellules et chacune subit son développement embryonnaire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7612-C9A3-A04B-B52C-B95924D43BEA}"/>
              </a:ext>
            </a:extLst>
          </p:cNvPr>
          <p:cNvSpPr/>
          <p:nvPr/>
        </p:nvSpPr>
        <p:spPr>
          <a:xfrm>
            <a:off x="139389" y="3710464"/>
            <a:ext cx="53525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13. Cette image représente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chromosome de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cellule de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d’ovule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de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d’une cellule somatique</a:t>
            </a:r>
          </a:p>
        </p:txBody>
      </p:sp>
      <p:pic>
        <p:nvPicPr>
          <p:cNvPr id="5121" name="Picture 1" descr="page3image50816144">
            <a:extLst>
              <a:ext uri="{FF2B5EF4-FFF2-40B4-BE49-F238E27FC236}">
                <a16:creationId xmlns:a16="http://schemas.microsoft.com/office/drawing/2014/main" id="{E640B082-2351-6943-AF7E-A567B1D3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76" y="3710464"/>
            <a:ext cx="2931205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2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9354-7C5E-E840-93B7-B366C2278CB3}"/>
              </a:ext>
            </a:extLst>
          </p:cNvPr>
          <p:cNvSpPr/>
          <p:nvPr/>
        </p:nvSpPr>
        <p:spPr>
          <a:xfrm>
            <a:off x="139389" y="382012"/>
            <a:ext cx="88652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12. Le patrimoine génétique d'un enfant provient à part égale des parents, parce que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Chaque individu est unique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parents transmettent chacun 46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Les parents transmettent chacun 23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Chaque parent transmet la moitié de son matériel génétique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 zygote se divise en deux cellules et chacune subit son développement embryonnaire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7612-C9A3-A04B-B52C-B95924D43BEA}"/>
              </a:ext>
            </a:extLst>
          </p:cNvPr>
          <p:cNvSpPr/>
          <p:nvPr/>
        </p:nvSpPr>
        <p:spPr>
          <a:xfrm>
            <a:off x="139389" y="3710464"/>
            <a:ext cx="53525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13. Cette image représente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chromosome de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cellule de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d’ovule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 caryotype de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d’une cellule somatique</a:t>
            </a:r>
          </a:p>
        </p:txBody>
      </p:sp>
      <p:pic>
        <p:nvPicPr>
          <p:cNvPr id="5121" name="Picture 1" descr="page3image50816144">
            <a:extLst>
              <a:ext uri="{FF2B5EF4-FFF2-40B4-BE49-F238E27FC236}">
                <a16:creationId xmlns:a16="http://schemas.microsoft.com/office/drawing/2014/main" id="{E640B082-2351-6943-AF7E-A567B1D3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76" y="3710464"/>
            <a:ext cx="2931205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7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9354-7C5E-E840-93B7-B366C2278CB3}"/>
              </a:ext>
            </a:extLst>
          </p:cNvPr>
          <p:cNvSpPr/>
          <p:nvPr/>
        </p:nvSpPr>
        <p:spPr>
          <a:xfrm>
            <a:off x="139389" y="382012"/>
            <a:ext cx="8865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14. Un chromosomes est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double hélice d’ADN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De l’ADN enroulé autour de protéines histones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Contenu uniquement dans les cellules germinales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Contenu uniquement dans les ovules et les spermatozoïdes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L’ensemble des gènes d’un individu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7612-C9A3-A04B-B52C-B95924D43BEA}"/>
              </a:ext>
            </a:extLst>
          </p:cNvPr>
          <p:cNvSpPr/>
          <p:nvPr/>
        </p:nvSpPr>
        <p:spPr>
          <a:xfrm>
            <a:off x="139389" y="3264415"/>
            <a:ext cx="58711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15. Cette image représente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d’une cellule somatique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caryotype d’une cellule germinale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 ovule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 gamète humain pourvu d’une anomalie</a:t>
            </a:r>
          </a:p>
        </p:txBody>
      </p:sp>
      <p:pic>
        <p:nvPicPr>
          <p:cNvPr id="6145" name="Picture 1" descr="page4image50781296">
            <a:extLst>
              <a:ext uri="{FF2B5EF4-FFF2-40B4-BE49-F238E27FC236}">
                <a16:creationId xmlns:a16="http://schemas.microsoft.com/office/drawing/2014/main" id="{26B9C1C2-2653-8147-AC16-DD239BFE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48" y="3264415"/>
            <a:ext cx="271155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9354-7C5E-E840-93B7-B366C2278CB3}"/>
              </a:ext>
            </a:extLst>
          </p:cNvPr>
          <p:cNvSpPr/>
          <p:nvPr/>
        </p:nvSpPr>
        <p:spPr>
          <a:xfrm>
            <a:off x="139389" y="382012"/>
            <a:ext cx="8865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14. Un chromosomes est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double hélice d’ADN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 l’ADN enroulé autour de protéines histones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Contenu uniquement dans les cellules germinales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Contenu uniquement dans les ovules et les spermatozoïdes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L’ensemble des gènes d’un individu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7612-C9A3-A04B-B52C-B95924D43BEA}"/>
              </a:ext>
            </a:extLst>
          </p:cNvPr>
          <p:cNvSpPr/>
          <p:nvPr/>
        </p:nvSpPr>
        <p:spPr>
          <a:xfrm>
            <a:off x="139389" y="3264415"/>
            <a:ext cx="58711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15. Cette image représente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d’une cellule somatique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caryotype d’une cellule germinale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 ovule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 spermatozoïde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 caryotype d’un gamète humain pourvu d’une anomalie</a:t>
            </a:r>
          </a:p>
        </p:txBody>
      </p:sp>
      <p:pic>
        <p:nvPicPr>
          <p:cNvPr id="6145" name="Picture 1" descr="page4image50781296">
            <a:extLst>
              <a:ext uri="{FF2B5EF4-FFF2-40B4-BE49-F238E27FC236}">
                <a16:creationId xmlns:a16="http://schemas.microsoft.com/office/drawing/2014/main" id="{26B9C1C2-2653-8147-AC16-DD239BFE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48" y="3264415"/>
            <a:ext cx="271155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7243C-70D4-ED46-8959-EF158178C283}"/>
              </a:ext>
            </a:extLst>
          </p:cNvPr>
          <p:cNvSpPr/>
          <p:nvPr/>
        </p:nvSpPr>
        <p:spPr>
          <a:xfrm>
            <a:off x="169386" y="697435"/>
            <a:ext cx="5077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1. Examiner l'image ci-contre. Il s’agit de : 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 </a:t>
            </a:r>
          </a:p>
        </p:txBody>
      </p:sp>
      <p:pic>
        <p:nvPicPr>
          <p:cNvPr id="1025" name="Picture 1" descr="page1image50600240">
            <a:extLst>
              <a:ext uri="{FF2B5EF4-FFF2-40B4-BE49-F238E27FC236}">
                <a16:creationId xmlns:a16="http://schemas.microsoft.com/office/drawing/2014/main" id="{FE6D649F-D85F-3A42-B9C4-A500976B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78" y="655376"/>
            <a:ext cx="317023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C5D7E1-7988-0F46-AC89-A8BC1F3D641F}"/>
              </a:ext>
            </a:extLst>
          </p:cNvPr>
          <p:cNvSpPr/>
          <p:nvPr/>
        </p:nvSpPr>
        <p:spPr>
          <a:xfrm>
            <a:off x="169386" y="3637379"/>
            <a:ext cx="5602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2. qu'indique la flèche sur la figure ci-contre ? 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Centrosome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Fuseau de division cellulaire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Centromère</a:t>
            </a:r>
          </a:p>
          <a:p>
            <a:pPr marL="457200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Sillon de division </a:t>
            </a:r>
          </a:p>
        </p:txBody>
      </p:sp>
    </p:spTree>
    <p:extLst>
      <p:ext uri="{BB962C8B-B14F-4D97-AF65-F5344CB8AC3E}">
        <p14:creationId xmlns:p14="http://schemas.microsoft.com/office/powerpoint/2010/main" val="927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250A90F-3EA9-FF48-8123-005422E1861C}"/>
              </a:ext>
            </a:extLst>
          </p:cNvPr>
          <p:cNvSpPr txBox="1"/>
          <p:nvPr/>
        </p:nvSpPr>
        <p:spPr>
          <a:xfrm>
            <a:off x="372746" y="479503"/>
            <a:ext cx="859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3. À quelle phase mitotique les chromosomes deviennent-ils visibles en microscopie optique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E336-F198-9C42-A7F0-84168F6C0AEF}"/>
              </a:ext>
            </a:extLst>
          </p:cNvPr>
          <p:cNvSpPr/>
          <p:nvPr/>
        </p:nvSpPr>
        <p:spPr>
          <a:xfrm>
            <a:off x="372746" y="13105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Interphase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  <a:r>
              <a:rPr lang="en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Prométaphase</a:t>
            </a:r>
            <a:endParaRPr lang="en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95FE9-3F8C-4D4A-A516-AFC29E240669}"/>
              </a:ext>
            </a:extLst>
          </p:cNvPr>
          <p:cNvSpPr/>
          <p:nvPr/>
        </p:nvSpPr>
        <p:spPr>
          <a:xfrm>
            <a:off x="372745" y="3263733"/>
            <a:ext cx="8470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4. Une cellule contenant 10 chromosome a subit une division mitotique. Combien de cellules filles sont-elles formées ? et combien une cellule fille a-t-elle de chromosomes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 _ 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10 _ 2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 _ 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 _ 20</a:t>
            </a:r>
          </a:p>
        </p:txBody>
      </p:sp>
    </p:spTree>
    <p:extLst>
      <p:ext uri="{BB962C8B-B14F-4D97-AF65-F5344CB8AC3E}">
        <p14:creationId xmlns:p14="http://schemas.microsoft.com/office/powerpoint/2010/main" val="313062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250A90F-3EA9-FF48-8123-005422E1861C}"/>
              </a:ext>
            </a:extLst>
          </p:cNvPr>
          <p:cNvSpPr txBox="1"/>
          <p:nvPr/>
        </p:nvSpPr>
        <p:spPr>
          <a:xfrm>
            <a:off x="372746" y="479503"/>
            <a:ext cx="859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3. À quelle phase mitotique les chromosomes deviennent-ils visibles en microscopie optique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E336-F198-9C42-A7F0-84168F6C0AEF}"/>
              </a:ext>
            </a:extLst>
          </p:cNvPr>
          <p:cNvSpPr/>
          <p:nvPr/>
        </p:nvSpPr>
        <p:spPr>
          <a:xfrm>
            <a:off x="372746" y="13105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+mj-lt"/>
              <a:buAutoNum type="alphaUcPeriod"/>
            </a:pPr>
            <a:r>
              <a:rPr lang="en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Interphase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  <a:r>
              <a:rPr lang="en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Prométaphase</a:t>
            </a:r>
            <a:endParaRPr lang="en" sz="2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95FE9-3F8C-4D4A-A516-AFC29E240669}"/>
              </a:ext>
            </a:extLst>
          </p:cNvPr>
          <p:cNvSpPr/>
          <p:nvPr/>
        </p:nvSpPr>
        <p:spPr>
          <a:xfrm>
            <a:off x="372745" y="3263733"/>
            <a:ext cx="8470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4. Une cellule contenant 10 chromosome a subit une division mitotique. Combien de cellules filles sont-elles formées ? et combien une cellule fille a-t-elle de chromosomes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 _ 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10 _ 2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 _ 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2 _ 20</a:t>
            </a:r>
          </a:p>
        </p:txBody>
      </p:sp>
    </p:spTree>
    <p:extLst>
      <p:ext uri="{BB962C8B-B14F-4D97-AF65-F5344CB8AC3E}">
        <p14:creationId xmlns:p14="http://schemas.microsoft.com/office/powerpoint/2010/main" val="31622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E4DF4C-F738-4747-AB4A-6B9502B49146}"/>
              </a:ext>
            </a:extLst>
          </p:cNvPr>
          <p:cNvSpPr/>
          <p:nvPr/>
        </p:nvSpPr>
        <p:spPr>
          <a:xfrm>
            <a:off x="351263" y="302194"/>
            <a:ext cx="8441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5. Quelle est la structure responsable des mouvements des chromosomes lors de la mitose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 nucléole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membrane nucléaire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Les microtubules kinétochoriens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cyclose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D34D-F640-2740-8D26-EB5060C5F872}"/>
              </a:ext>
            </a:extLst>
          </p:cNvPr>
          <p:cNvSpPr/>
          <p:nvPr/>
        </p:nvSpPr>
        <p:spPr>
          <a:xfrm>
            <a:off x="351263" y="2739606"/>
            <a:ext cx="7449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6. A quelle phase de la mitose commence la cytocinèse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1B8FC-A3DD-0B46-9FAC-B7993BEC09BB}"/>
              </a:ext>
            </a:extLst>
          </p:cNvPr>
          <p:cNvSpPr/>
          <p:nvPr/>
        </p:nvSpPr>
        <p:spPr>
          <a:xfrm>
            <a:off x="351263" y="4742099"/>
            <a:ext cx="7872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7. Une cellule épithéliales se divise, en général, lorsqu'elle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est vieille de 10 heures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est infectée par un virus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devient grosse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manque de nutriment </a:t>
            </a:r>
          </a:p>
        </p:txBody>
      </p:sp>
    </p:spTree>
    <p:extLst>
      <p:ext uri="{BB962C8B-B14F-4D97-AF65-F5344CB8AC3E}">
        <p14:creationId xmlns:p14="http://schemas.microsoft.com/office/powerpoint/2010/main" val="25161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E4DF4C-F738-4747-AB4A-6B9502B49146}"/>
              </a:ext>
            </a:extLst>
          </p:cNvPr>
          <p:cNvSpPr/>
          <p:nvPr/>
        </p:nvSpPr>
        <p:spPr>
          <a:xfrm>
            <a:off x="351263" y="302194"/>
            <a:ext cx="8441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5. Quelle est la structure responsable des mouvements des chromosomes lors de la mitose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Le nucléole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membrane nucléaire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Les microtubules kinétochoriens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La cyclose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D34D-F640-2740-8D26-EB5060C5F872}"/>
              </a:ext>
            </a:extLst>
          </p:cNvPr>
          <p:cNvSpPr/>
          <p:nvPr/>
        </p:nvSpPr>
        <p:spPr>
          <a:xfrm>
            <a:off x="351263" y="2739606"/>
            <a:ext cx="7449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6. A quelle phase de la mitose commence la cytocinèse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Télophase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1B8FC-A3DD-0B46-9FAC-B7993BEC09BB}"/>
              </a:ext>
            </a:extLst>
          </p:cNvPr>
          <p:cNvSpPr/>
          <p:nvPr/>
        </p:nvSpPr>
        <p:spPr>
          <a:xfrm>
            <a:off x="351263" y="4742099"/>
            <a:ext cx="7872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7. Une cellule épithéliales se divise, en général, lorsqu'elle :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est vieille de 10 heures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est infectée par un virus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devient grosse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manque de nutriment </a:t>
            </a:r>
          </a:p>
        </p:txBody>
      </p:sp>
    </p:spTree>
    <p:extLst>
      <p:ext uri="{BB962C8B-B14F-4D97-AF65-F5344CB8AC3E}">
        <p14:creationId xmlns:p14="http://schemas.microsoft.com/office/powerpoint/2010/main" val="134297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E4DF4C-F738-4747-AB4A-6B9502B49146}"/>
              </a:ext>
            </a:extLst>
          </p:cNvPr>
          <p:cNvSpPr/>
          <p:nvPr/>
        </p:nvSpPr>
        <p:spPr>
          <a:xfrm>
            <a:off x="256477" y="568083"/>
            <a:ext cx="84414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8. À quelle phase l’ADN se réplique-t-elle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Interphase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D34D-F640-2740-8D26-EB5060C5F872}"/>
              </a:ext>
            </a:extLst>
          </p:cNvPr>
          <p:cNvSpPr/>
          <p:nvPr/>
        </p:nvSpPr>
        <p:spPr>
          <a:xfrm>
            <a:off x="256477" y="2763552"/>
            <a:ext cx="744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9. Une cellule qui contient deux fois moins d’ADN qu’une autre cellule en prophase active se trouve en :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Phase G1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Phase G2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 </a:t>
            </a:r>
          </a:p>
        </p:txBody>
      </p:sp>
    </p:spTree>
    <p:extLst>
      <p:ext uri="{BB962C8B-B14F-4D97-AF65-F5344CB8AC3E}">
        <p14:creationId xmlns:p14="http://schemas.microsoft.com/office/powerpoint/2010/main" val="77622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E4DF4C-F738-4747-AB4A-6B9502B49146}"/>
              </a:ext>
            </a:extLst>
          </p:cNvPr>
          <p:cNvSpPr/>
          <p:nvPr/>
        </p:nvSpPr>
        <p:spPr>
          <a:xfrm>
            <a:off x="256477" y="568083"/>
            <a:ext cx="84414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8. À quelle phase l’ADN se réplique-t-elle ?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Interphase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D34D-F640-2740-8D26-EB5060C5F872}"/>
              </a:ext>
            </a:extLst>
          </p:cNvPr>
          <p:cNvSpPr/>
          <p:nvPr/>
        </p:nvSpPr>
        <p:spPr>
          <a:xfrm>
            <a:off x="256477" y="2763552"/>
            <a:ext cx="744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9. Une cellule qui contient deux fois moins d’ADN qu’une autre cellule en prophase active se trouve en :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b="1" dirty="0">
                <a:solidFill>
                  <a:srgbClr val="00B05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Phase G1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Phase G2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Prophase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Métaphase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Anaphase </a:t>
            </a:r>
          </a:p>
        </p:txBody>
      </p:sp>
    </p:spTree>
    <p:extLst>
      <p:ext uri="{BB962C8B-B14F-4D97-AF65-F5344CB8AC3E}">
        <p14:creationId xmlns:p14="http://schemas.microsoft.com/office/powerpoint/2010/main" val="2549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59354-7C5E-E840-93B7-B366C2278CB3}"/>
              </a:ext>
            </a:extLst>
          </p:cNvPr>
          <p:cNvSpPr/>
          <p:nvPr/>
        </p:nvSpPr>
        <p:spPr>
          <a:xfrm>
            <a:off x="278779" y="414545"/>
            <a:ext cx="78727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10. Quel est l’événement qui ne se produit pas durant la mitose ?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Condensation des chromosomes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Réplication de l’ADN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Séparation des chromatides sœurs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Formation du fuseau de division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Séparation des centrosomes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7612-C9A3-A04B-B52C-B95924D43BEA}"/>
              </a:ext>
            </a:extLst>
          </p:cNvPr>
          <p:cNvSpPr/>
          <p:nvPr/>
        </p:nvSpPr>
        <p:spPr>
          <a:xfrm>
            <a:off x="239750" y="3027135"/>
            <a:ext cx="86644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11. La vinblastine est un médicament utilisé en chimiothérapie contre le cancer. Elle perturbe l’assemblage des microtubules et bloque la mitose en métaphase ; son effet est vraisemblablement causé par :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altération du fuseau de division pendant sa formation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inhibition de la phosphorylation de protéines régulatrices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répression de la production des cyclines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dénaturation de la myosine et une inhibition de la formation du sillon de division </a:t>
            </a:r>
          </a:p>
          <a:p>
            <a:pPr marL="914400" lvl="1" indent="-457200">
              <a:buFont typeface="+mj-lt"/>
              <a:buAutoNum type="alphaUcPeriod"/>
            </a:pPr>
            <a:r>
              <a:rPr lang="fr-CH" sz="2400" dirty="0">
                <a:latin typeface="Arial Narrow" panose="020B0604020202020204" pitchFamily="34" charset="0"/>
                <a:cs typeface="Arial Narrow" panose="020B0604020202020204" pitchFamily="34" charset="0"/>
              </a:rPr>
              <a:t>Une inhibition de la synthèse de l’ADN </a:t>
            </a:r>
          </a:p>
        </p:txBody>
      </p:sp>
    </p:spTree>
    <p:extLst>
      <p:ext uri="{BB962C8B-B14F-4D97-AF65-F5344CB8AC3E}">
        <p14:creationId xmlns:p14="http://schemas.microsoft.com/office/powerpoint/2010/main" val="35175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922</Words>
  <Application>Microsoft Macintosh PowerPoint</Application>
  <PresentationFormat>Affichage à l'écran (4:3)</PresentationFormat>
  <Paragraphs>164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Saida Guennoun Lehmann</dc:creator>
  <cp:lastModifiedBy>Saida Guennoun Lehmann</cp:lastModifiedBy>
  <cp:revision>6</cp:revision>
  <dcterms:created xsi:type="dcterms:W3CDTF">2019-05-12T09:34:53Z</dcterms:created>
  <dcterms:modified xsi:type="dcterms:W3CDTF">2019-05-12T12:01:30Z</dcterms:modified>
</cp:coreProperties>
</file>