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143918632_1620x1622.jpeg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atista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iving into short term real esta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982" sz="6138"/>
            </a:lvl1pPr>
          </a:lstStyle>
          <a:p>
            <a:pPr/>
            <a:r>
              <a:t>diving into short term real estate</a:t>
            </a:r>
          </a:p>
        </p:txBody>
      </p:sp>
      <p:sp>
        <p:nvSpPr>
          <p:cNvPr id="140" name="watershed property manag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watershed property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at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next?</a:t>
            </a:r>
          </a:p>
        </p:txBody>
      </p:sp>
      <p:sp>
        <p:nvSpPr>
          <p:cNvPr id="164" name="implement the short term conversion in 3 stages over 3 yea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 the short term conversion in 3 stages over 3 years. </a:t>
            </a:r>
          </a:p>
          <a:p>
            <a:pPr/>
            <a:r>
              <a:t>year 1 has 10 conversions, year 2 has 15 and the remaining 16 in year 3</a:t>
            </a:r>
          </a:p>
          <a:p>
            <a:pPr/>
            <a:r>
              <a:t>feedback from each year can help alter assumptions and better plan the next stages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perties chosen for phase 1"/>
          <p:cNvSpPr txBox="1"/>
          <p:nvPr>
            <p:ph type="title"/>
          </p:nvPr>
        </p:nvSpPr>
        <p:spPr>
          <a:xfrm>
            <a:off x="660400" y="295555"/>
            <a:ext cx="11684000" cy="1460501"/>
          </a:xfrm>
          <a:prstGeom prst="rect">
            <a:avLst/>
          </a:prstGeom>
        </p:spPr>
        <p:txBody>
          <a:bodyPr/>
          <a:lstStyle>
            <a:lvl1pPr defTabSz="403097">
              <a:defRPr spc="684" sz="4278"/>
            </a:lvl1pPr>
          </a:lstStyle>
          <a:p>
            <a:pPr/>
            <a:r>
              <a:t>properties chosen for phase 1</a:t>
            </a:r>
          </a:p>
        </p:txBody>
      </p:sp>
      <p:pic>
        <p:nvPicPr>
          <p:cNvPr id="167" name="Screen Shot 2020-09-27 at 12.16.56 AM.png" descr="Screen Shot 2020-09-27 at 12.16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4978" y="1203325"/>
            <a:ext cx="10274844" cy="8068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"/>
          <p:cNvGraphicFramePr/>
          <p:nvPr/>
        </p:nvGraphicFramePr>
        <p:xfrm>
          <a:off x="1091105" y="1524000"/>
          <a:ext cx="11160465" cy="6718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715921"/>
                <a:gridCol w="3715921"/>
                <a:gridCol w="3715921"/>
              </a:tblGrid>
              <a:tr h="609600">
                <a:tc>
                  <a:txBody>
                    <a:bodyPr/>
                    <a:lstStyle/>
                    <a:p>
                      <a:pPr>
                        <a:defRPr cap="all" spc="256"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best case scenario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worst case scenario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cost of conversion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24000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36000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depreciation in years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yearly upkeep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5000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7000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service fee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14%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16%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regulatory fee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18%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hospitality charges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duration of stay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monthly utilities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250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350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2.67 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0.29M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initial expenditure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1230000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256" sz="1600">
                          <a:solidFill>
                            <a:srgbClr val="FFFFFF"/>
                          </a:solidFill>
                        </a:rPr>
                        <a:t>1230000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682" t="453" r="16847" b="0"/>
          <a:stretch>
            <a:fillRect/>
          </a:stretch>
        </p:blipFill>
        <p:spPr>
          <a:xfrm>
            <a:off x="6496050" y="6350"/>
            <a:ext cx="6502400" cy="9750029"/>
          </a:xfrm>
          <a:prstGeom prst="rect">
            <a:avLst/>
          </a:prstGeom>
        </p:spPr>
      </p:pic>
      <p:sp>
        <p:nvSpPr>
          <p:cNvPr id="143" name="life takes you to unexpected places,…"/>
          <p:cNvSpPr txBox="1"/>
          <p:nvPr>
            <p:ph type="title"/>
          </p:nvPr>
        </p:nvSpPr>
        <p:spPr>
          <a:xfrm>
            <a:off x="546100" y="2795590"/>
            <a:ext cx="5410200" cy="2984501"/>
          </a:xfrm>
          <a:prstGeom prst="rect">
            <a:avLst/>
          </a:prstGeom>
        </p:spPr>
        <p:txBody>
          <a:bodyPr/>
          <a:lstStyle/>
          <a:p>
            <a:pPr defTabSz="432308">
              <a:defRPr spc="532" sz="3330"/>
            </a:pPr>
            <a:r>
              <a:t>life takes you to unexpected places,</a:t>
            </a:r>
          </a:p>
          <a:p>
            <a:pPr defTabSz="432308">
              <a:defRPr spc="532" sz="3330"/>
            </a:pPr>
            <a:r>
              <a:t>love brings you home</a:t>
            </a:r>
          </a:p>
        </p:txBody>
      </p:sp>
      <p:sp>
        <p:nvSpPr>
          <p:cNvPr id="144" name="-ANONYMOUS"/>
          <p:cNvSpPr txBox="1"/>
          <p:nvPr>
            <p:ph type="body" sz="quarter" idx="1"/>
          </p:nvPr>
        </p:nvSpPr>
        <p:spPr>
          <a:xfrm>
            <a:off x="546100" y="5759779"/>
            <a:ext cx="5410200" cy="889001"/>
          </a:xfrm>
          <a:prstGeom prst="rect">
            <a:avLst/>
          </a:prstGeom>
        </p:spPr>
        <p:txBody>
          <a:bodyPr/>
          <a:lstStyle/>
          <a:p>
            <a:pPr/>
            <a:r>
              <a:t>-ANONYMOUS</a:t>
            </a:r>
          </a:p>
        </p:txBody>
      </p:sp>
      <p:pic>
        <p:nvPicPr>
          <p:cNvPr id="145" name="1.jpg" descr="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6050" y="-1"/>
            <a:ext cx="650240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OME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STATISTICS</a:t>
            </a:r>
          </a:p>
        </p:txBody>
      </p:sp>
      <p:sp>
        <p:nvSpPr>
          <p:cNvPr id="148" name="In the vacation rentals segment, the number of users is expected to amount to 57.0M by 2023. (statista.co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3042" indent="-243042" defTabSz="348488">
              <a:spcBef>
                <a:spcPts val="0"/>
              </a:spcBef>
              <a:buClrTx/>
              <a:defRPr sz="2940"/>
            </a:pPr>
            <a:r>
              <a:t>In the vacation rentals segment, the number of users is expected to amount to 57.0M by 2023. (</a:t>
            </a:r>
            <a:r>
              <a:rPr u="sng">
                <a:hlinkClick r:id="rId2" invalidUrl="" action="" tgtFrame="" tooltip="" history="1" highlightClick="0" endSnd="0"/>
              </a:rPr>
              <a:t>statista.com</a:t>
            </a:r>
            <a:r>
              <a:t>)</a:t>
            </a:r>
          </a:p>
          <a:p>
            <a:pPr marL="383751" indent="-383751" defTabSz="348488">
              <a:spcBef>
                <a:spcPts val="0"/>
              </a:spcBef>
              <a:buClrTx/>
              <a:defRPr sz="294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User penetration is 9.7% in 2019 and is expected to hit 11.4% by 2023. (statista.com) </a:t>
            </a:r>
          </a:p>
          <a:p>
            <a:pPr marL="383751" indent="-383751" defTabSz="348488">
              <a:spcBef>
                <a:spcPts val="0"/>
              </a:spcBef>
              <a:buClrTx/>
              <a:defRPr sz="294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Revenue in the vacation rentals segment amounts to $17,507M in 2019. (statista.com)</a:t>
            </a:r>
          </a:p>
          <a:p>
            <a:pPr marL="383751" indent="-383751" defTabSz="348488">
              <a:spcBef>
                <a:spcPts val="0"/>
              </a:spcBef>
              <a:buClrTx/>
              <a:defRPr sz="294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Revenue is expected to show an annual growth rate (CAGR 2018-2023) of 7.2%, resulting in a market volume of $18,517M by 2023. (statista.com) </a:t>
            </a:r>
          </a:p>
          <a:p>
            <a:pPr marL="383751" indent="-383751" defTabSz="348488">
              <a:spcBef>
                <a:spcPts val="0"/>
              </a:spcBef>
              <a:buClrTx/>
              <a:defRPr sz="294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According to a Hawaii Tourism Authority report, 15% of visitors would not have gone to Hawaii if there hadn’t been the option to stay in alternative accommodations, such as vacation rentals. (Evolve Vacation Rental Network)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ackground of analysis and 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pc="612" sz="3825"/>
            </a:lvl1pPr>
          </a:lstStyle>
          <a:p>
            <a:pPr/>
            <a:r>
              <a:t>background of analysis and assumptions</a:t>
            </a:r>
          </a:p>
        </p:txBody>
      </p:sp>
      <p:sp>
        <p:nvSpPr>
          <p:cNvPr id="151" name="Transaction fee 30%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7123" indent="-357123" defTabSz="443991">
              <a:spcBef>
                <a:spcPts val="3100"/>
              </a:spcBef>
              <a:defRPr sz="2736"/>
            </a:pPr>
            <a:r>
              <a:t>Transaction fee 30%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Average length of stay 3 days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Depreciation 5 years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Cut off long term profitability 6000$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yearly cost of utilities 3600$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cost of yearly repairs 6000$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conversion costs 30,000 $</a:t>
            </a:r>
          </a:p>
          <a:p>
            <a:pPr marL="357123" indent="-357123" defTabSz="443991">
              <a:spcBef>
                <a:spcPts val="3100"/>
              </a:spcBef>
              <a:defRPr sz="2736"/>
            </a:pPr>
            <a:r>
              <a:t>variable cost per customer 100$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n overview of my sugg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578358">
              <a:defRPr spc="982" sz="6138"/>
            </a:lvl1pPr>
          </a:lstStyle>
          <a:p>
            <a:pPr/>
            <a:r>
              <a:t>an overview of my suggestion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20-09-27 at 12.16.16 AM.png" descr="Screen Shot 2020-09-27 at 12.16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311" y="167152"/>
            <a:ext cx="11910178" cy="9419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xpected profits in first year 1.37 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profits in first year 1.37 M</a:t>
            </a:r>
          </a:p>
          <a:p>
            <a:pPr/>
            <a:r>
              <a:t>expected profits long term 1.31 M</a:t>
            </a:r>
          </a:p>
          <a:p>
            <a:pPr/>
            <a:r>
              <a:t>capital investment $1230000</a:t>
            </a:r>
          </a:p>
          <a:p>
            <a:pPr/>
            <a:r>
              <a:t>cash flow conversion year 1.37M</a:t>
            </a:r>
          </a:p>
          <a:p>
            <a:pPr/>
            <a:r>
              <a:t>cashflow each year after 0.34M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 Shot 2020-09-27 at 12.16.27 AM.png" descr="Screen Shot 2020-09-27 at 12.16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2" y="247117"/>
            <a:ext cx="12037176" cy="9259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20-09-27 at 12.16.35 AM.png" descr="Screen Shot 2020-09-27 at 12.16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40" y="170585"/>
            <a:ext cx="12569520" cy="9512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