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D79"/>
    <a:srgbClr val="CC0099"/>
    <a:srgbClr val="E2109C"/>
    <a:srgbClr val="99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869" y="1057925"/>
            <a:ext cx="4576387" cy="11232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effectLst/>
                <a:latin typeface="Tw Cen MT Condensed" panose="020B0606020104020203" pitchFamily="34" charset="0"/>
                <a:ea typeface="Calibri" panose="020F0502020204030204" pitchFamily="34" charset="0"/>
              </a:rPr>
              <a:t>Brainstorm 2D </a:t>
            </a:r>
            <a:r>
              <a:rPr lang="en-US" sz="3200" b="1" dirty="0">
                <a:latin typeface="Tw Cen MT Condensed" panose="020B0606020104020203" pitchFamily="34" charset="0"/>
                <a:ea typeface="Calibri" panose="020F0502020204030204" pitchFamily="34" charset="0"/>
              </a:rPr>
              <a:t>E</a:t>
            </a:r>
            <a:r>
              <a:rPr lang="en-US" sz="3200" b="1" dirty="0">
                <a:effectLst/>
                <a:latin typeface="Tw Cen MT Condensed" panose="020B0606020104020203" pitchFamily="34" charset="0"/>
                <a:ea typeface="Calibri" panose="020F0502020204030204" pitchFamily="34" charset="0"/>
              </a:rPr>
              <a:t>ngineering Design </a:t>
            </a:r>
            <a:r>
              <a:rPr lang="en-US" sz="3200" b="1" dirty="0">
                <a:latin typeface="Tw Cen MT Condensed" panose="020B0606020104020203" pitchFamily="34" charset="0"/>
                <a:ea typeface="Calibri" panose="020F0502020204030204" pitchFamily="34" charset="0"/>
              </a:rPr>
              <a:t>D</a:t>
            </a:r>
            <a:r>
              <a:rPr lang="en-US" sz="3200" b="1" dirty="0">
                <a:effectLst/>
                <a:latin typeface="Tw Cen MT Condensed" panose="020B0606020104020203" pitchFamily="34" charset="0"/>
                <a:ea typeface="Calibri" panose="020F0502020204030204" pitchFamily="34" charset="0"/>
              </a:rPr>
              <a:t>rafting App</a:t>
            </a:r>
            <a:br>
              <a:rPr lang="en-US" sz="3200" b="1" dirty="0">
                <a:effectLst/>
                <a:latin typeface="Tw Cen MT Condensed" panose="020B0606020104020203" pitchFamily="34" charset="0"/>
                <a:ea typeface="Calibri" panose="020F0502020204030204" pitchFamily="34" charset="0"/>
              </a:rPr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Nathnael Shawl - EME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3200" b="1" dirty="0"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72CAB-B723-476A-AFA3-158BBC73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3512813"/>
            <a:ext cx="1026242" cy="1287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3C919-E13F-42E3-B7DA-559CC84D809C}"/>
              </a:ext>
            </a:extLst>
          </p:cNvPr>
          <p:cNvSpPr txBox="1"/>
          <p:nvPr/>
        </p:nvSpPr>
        <p:spPr>
          <a:xfrm>
            <a:off x="1034059" y="3556616"/>
            <a:ext cx="31303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Addis Ababa Science</a:t>
            </a:r>
          </a:p>
          <a:p>
            <a:pPr algn="ctr"/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 &amp;</a:t>
            </a:r>
          </a:p>
          <a:p>
            <a:pPr algn="ctr"/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Technology University(AASTU)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E12AE0-7A25-4836-AA19-7BAB24BB7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28" y="1369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brainstorm_pop_up_windows">
            <a:extLst>
              <a:ext uri="{FF2B5EF4-FFF2-40B4-BE49-F238E27FC236}">
                <a16:creationId xmlns:a16="http://schemas.microsoft.com/office/drawing/2014/main" id="{A9C1B5EC-42BF-430A-ACB7-F2C102431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7008"/>
            <a:ext cx="9139237" cy="535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67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16AB-FF5F-40FD-8B86-9C449C0ACE01}"/>
              </a:ext>
            </a:extLst>
          </p:cNvPr>
          <p:cNvSpPr txBox="1">
            <a:spLocks/>
          </p:cNvSpPr>
          <p:nvPr/>
        </p:nvSpPr>
        <p:spPr>
          <a:xfrm>
            <a:off x="296260" y="281175"/>
            <a:ext cx="3512215" cy="76352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Program organization</a:t>
            </a:r>
            <a:endParaRPr lang="en-US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7F9BFE-3D8B-4ABB-B188-B28B62B6BAEF}"/>
              </a:ext>
            </a:extLst>
          </p:cNvPr>
          <p:cNvSpPr/>
          <p:nvPr/>
        </p:nvSpPr>
        <p:spPr>
          <a:xfrm>
            <a:off x="330367" y="1350110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CF553A-639C-4C33-A025-FDAAF16868B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128721" y="1579168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F53CB04-749B-44BB-B128-DC7117D294D3}"/>
              </a:ext>
            </a:extLst>
          </p:cNvPr>
          <p:cNvSpPr/>
          <p:nvPr/>
        </p:nvSpPr>
        <p:spPr>
          <a:xfrm>
            <a:off x="330367" y="2639779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 setter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6B35F3-0872-4661-BC8C-FA8A4C38E93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28721" y="2868837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91BC40-53D4-432D-9EB7-4F9EB5F64A75}"/>
              </a:ext>
            </a:extLst>
          </p:cNvPr>
          <p:cNvSpPr/>
          <p:nvPr/>
        </p:nvSpPr>
        <p:spPr>
          <a:xfrm>
            <a:off x="296260" y="3913107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Main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6B9389-571F-48A2-8AE8-49E3D4DDC9B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94614" y="4142165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B2AFCA1-686A-4206-9302-5C70E45E4C0D}"/>
              </a:ext>
            </a:extLst>
          </p:cNvPr>
          <p:cNvSpPr txBox="1">
            <a:spLocks/>
          </p:cNvSpPr>
          <p:nvPr/>
        </p:nvSpPr>
        <p:spPr>
          <a:xfrm>
            <a:off x="2739540" y="1416032"/>
            <a:ext cx="5867582" cy="12237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Entry point and also a center to execute core commands.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B57482F-3C77-4908-8D29-7FC99B0568CD}"/>
              </a:ext>
            </a:extLst>
          </p:cNvPr>
          <p:cNvSpPr txBox="1">
            <a:spLocks/>
          </p:cNvSpPr>
          <p:nvPr/>
        </p:nvSpPr>
        <p:spPr>
          <a:xfrm>
            <a:off x="2739540" y="2486020"/>
            <a:ext cx="5867582" cy="122374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Initializing the app and also controlling actions as a bridge to other modules.</a:t>
            </a:r>
          </a:p>
          <a:p>
            <a:r>
              <a:rPr lang="en-US" sz="2000" dirty="0"/>
              <a:t>Basically sets up program defaults and controls presets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832E5F4-51A5-452E-B021-EED2E802AC95}"/>
              </a:ext>
            </a:extLst>
          </p:cNvPr>
          <p:cNvSpPr txBox="1">
            <a:spLocks/>
          </p:cNvSpPr>
          <p:nvPr/>
        </p:nvSpPr>
        <p:spPr>
          <a:xfrm>
            <a:off x="2739540" y="3941344"/>
            <a:ext cx="5867582" cy="12237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Responsible drawing all main window user interface using </a:t>
            </a:r>
            <a:r>
              <a:rPr lang="en-US" sz="2000" dirty="0" err="1"/>
              <a:t>pygame</a:t>
            </a:r>
            <a:r>
              <a:rPr lang="en-US" sz="2000" dirty="0"/>
              <a:t> </a:t>
            </a:r>
            <a:r>
              <a:rPr lang="en-US" sz="2000" dirty="0" err="1"/>
              <a:t>modue</a:t>
            </a:r>
            <a:endParaRPr lang="en-US" sz="2000" dirty="0"/>
          </a:p>
          <a:p>
            <a:r>
              <a:rPr lang="en-US" sz="2000" dirty="0"/>
              <a:t>Talks with Global setter to manage actions</a:t>
            </a:r>
          </a:p>
        </p:txBody>
      </p:sp>
    </p:spTree>
    <p:extLst>
      <p:ext uri="{BB962C8B-B14F-4D97-AF65-F5344CB8AC3E}">
        <p14:creationId xmlns:p14="http://schemas.microsoft.com/office/powerpoint/2010/main" val="393371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61A5-5402-46B3-B10E-8256E16CDBAF}"/>
              </a:ext>
            </a:extLst>
          </p:cNvPr>
          <p:cNvSpPr txBox="1">
            <a:spLocks/>
          </p:cNvSpPr>
          <p:nvPr/>
        </p:nvSpPr>
        <p:spPr>
          <a:xfrm>
            <a:off x="296260" y="281175"/>
            <a:ext cx="3512215" cy="76352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Program organization</a:t>
            </a:r>
            <a:endParaRPr lang="en-US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981CA1-2EF5-4D98-9DC5-BD63F2277C93}"/>
              </a:ext>
            </a:extLst>
          </p:cNvPr>
          <p:cNvSpPr/>
          <p:nvPr/>
        </p:nvSpPr>
        <p:spPr>
          <a:xfrm>
            <a:off x="330367" y="1350110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Drawing tools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BAC181-6946-47D9-90A1-F51784DDC95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128721" y="1579168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C68BFAB-3716-4065-A4A1-D9E9ECE26101}"/>
              </a:ext>
            </a:extLst>
          </p:cNvPr>
          <p:cNvSpPr/>
          <p:nvPr/>
        </p:nvSpPr>
        <p:spPr>
          <a:xfrm>
            <a:off x="330367" y="2639779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Action tools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06D5F3-BC68-462D-A7A3-FDC5A90098E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8721" y="2868837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3CB3B-B428-4801-AFE6-9F8489FFCE50}"/>
              </a:ext>
            </a:extLst>
          </p:cNvPr>
          <p:cNvSpPr/>
          <p:nvPr/>
        </p:nvSpPr>
        <p:spPr>
          <a:xfrm>
            <a:off x="296260" y="3913107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Utilities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3BF1F-781C-41A8-BCB9-6984E27468B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94614" y="4142165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53A4AB-A7F0-4794-B425-B9D15CC96931}"/>
              </a:ext>
            </a:extLst>
          </p:cNvPr>
          <p:cNvSpPr txBox="1"/>
          <p:nvPr/>
        </p:nvSpPr>
        <p:spPr>
          <a:xfrm>
            <a:off x="2739540" y="1338148"/>
            <a:ext cx="5802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Drawing and editing shapes on the screen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Lines   and curves               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Different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Mathematical and geometrical calculations take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82840-A2C5-4925-889F-B5ACF40F3C3D}"/>
              </a:ext>
            </a:extLst>
          </p:cNvPr>
          <p:cNvSpPr txBox="1"/>
          <p:nvPr/>
        </p:nvSpPr>
        <p:spPr>
          <a:xfrm>
            <a:off x="2718464" y="2703160"/>
            <a:ext cx="4587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action tools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 Eye dropper and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Flood fill tool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9DAD2-609B-48D9-B599-2DE7FC8ABCBD}"/>
              </a:ext>
            </a:extLst>
          </p:cNvPr>
          <p:cNvSpPr txBox="1"/>
          <p:nvPr/>
        </p:nvSpPr>
        <p:spPr>
          <a:xfrm>
            <a:off x="2647695" y="3957498"/>
            <a:ext cx="58027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Supporting functions to manage repetitive tasks like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Buttons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Shape manipulators </a:t>
            </a:r>
          </a:p>
        </p:txBody>
      </p:sp>
    </p:spTree>
    <p:extLst>
      <p:ext uri="{BB962C8B-B14F-4D97-AF65-F5344CB8AC3E}">
        <p14:creationId xmlns:p14="http://schemas.microsoft.com/office/powerpoint/2010/main" val="248939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ECE5-C6B3-41BE-BC35-9B4FCA6D5080}"/>
              </a:ext>
            </a:extLst>
          </p:cNvPr>
          <p:cNvSpPr txBox="1">
            <a:spLocks/>
          </p:cNvSpPr>
          <p:nvPr/>
        </p:nvSpPr>
        <p:spPr>
          <a:xfrm>
            <a:off x="296260" y="281175"/>
            <a:ext cx="3512215" cy="76352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Program organization</a:t>
            </a:r>
            <a:endParaRPr lang="en-US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6D8A39-91ED-4A5F-A886-57B9DC684510}"/>
              </a:ext>
            </a:extLst>
          </p:cNvPr>
          <p:cNvSpPr/>
          <p:nvPr/>
        </p:nvSpPr>
        <p:spPr>
          <a:xfrm>
            <a:off x="330367" y="1350110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Drag, drop boxes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6A03C4-9E43-4836-8317-61CD824AB05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128721" y="1579168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C91E32B-4373-4662-BE8F-5D9C63ABEF4B}"/>
              </a:ext>
            </a:extLst>
          </p:cNvPr>
          <p:cNvSpPr/>
          <p:nvPr/>
        </p:nvSpPr>
        <p:spPr>
          <a:xfrm>
            <a:off x="330367" y="2639779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File manager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88F267-D988-451C-9B9E-53E528FF8CD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8721" y="2868837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F71F55A-653D-4D61-8D56-F11453966A62}"/>
              </a:ext>
            </a:extLst>
          </p:cNvPr>
          <p:cNvSpPr/>
          <p:nvPr/>
        </p:nvSpPr>
        <p:spPr>
          <a:xfrm>
            <a:off x="296260" y="3913107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Exit control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A630B4-1B3B-41CE-9641-161F9360393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94614" y="4142165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1C4814-A2B1-4AA5-86AD-BB5E13ECBB3B}"/>
              </a:ext>
            </a:extLst>
          </p:cNvPr>
          <p:cNvSpPr txBox="1"/>
          <p:nvPr/>
        </p:nvSpPr>
        <p:spPr>
          <a:xfrm>
            <a:off x="2739539" y="1350110"/>
            <a:ext cx="5650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several Drag and drop boxes for users to manipulate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137BD-4008-4DE5-ABB5-242CD77C616A}"/>
              </a:ext>
            </a:extLst>
          </p:cNvPr>
          <p:cNvSpPr txBox="1"/>
          <p:nvPr/>
        </p:nvSpPr>
        <p:spPr>
          <a:xfrm>
            <a:off x="2739539" y="2642684"/>
            <a:ext cx="519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for opening existing files, creating new files and also saving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B8BC23-4AA4-4856-BDFC-70A9921C755F}"/>
              </a:ext>
            </a:extLst>
          </p:cNvPr>
          <p:cNvSpPr txBox="1"/>
          <p:nvPr/>
        </p:nvSpPr>
        <p:spPr>
          <a:xfrm>
            <a:off x="2739539" y="3935258"/>
            <a:ext cx="519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activities when user wants to exit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459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DD98-87AC-4F94-B3A5-B8E8E0B19CB3}"/>
              </a:ext>
            </a:extLst>
          </p:cNvPr>
          <p:cNvSpPr txBox="1">
            <a:spLocks/>
          </p:cNvSpPr>
          <p:nvPr/>
        </p:nvSpPr>
        <p:spPr>
          <a:xfrm>
            <a:off x="296260" y="281175"/>
            <a:ext cx="3512215" cy="76352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Program organization</a:t>
            </a:r>
            <a:endParaRPr lang="en-US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EB01C8-0850-4C8D-958C-9D9075CE063F}"/>
              </a:ext>
            </a:extLst>
          </p:cNvPr>
          <p:cNvSpPr/>
          <p:nvPr/>
        </p:nvSpPr>
        <p:spPr>
          <a:xfrm>
            <a:off x="330367" y="1350110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Splash screen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69FD0-4D91-472D-BF76-4AFF0175A0A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128721" y="1579168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0685F4F-D50C-4C06-B782-70C2A55F04D0}"/>
              </a:ext>
            </a:extLst>
          </p:cNvPr>
          <p:cNvSpPr/>
          <p:nvPr/>
        </p:nvSpPr>
        <p:spPr>
          <a:xfrm>
            <a:off x="330367" y="2639779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Option window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1AC2E9-7F26-4BDC-BD8D-E5E3688EE1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8721" y="2868837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4F1556-6305-4A12-8801-F3A3904FAF0C}"/>
              </a:ext>
            </a:extLst>
          </p:cNvPr>
          <p:cNvSpPr/>
          <p:nvPr/>
        </p:nvSpPr>
        <p:spPr>
          <a:xfrm>
            <a:off x="330367" y="3471333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About window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F6D550-DCB6-4D43-AC99-CAEC977570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28721" y="3700391"/>
            <a:ext cx="45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20AFD7-CEB4-4E26-A31F-44B7115CCFF3}"/>
              </a:ext>
            </a:extLst>
          </p:cNvPr>
          <p:cNvSpPr txBox="1"/>
          <p:nvPr/>
        </p:nvSpPr>
        <p:spPr>
          <a:xfrm>
            <a:off x="2739540" y="1350110"/>
            <a:ext cx="4587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window when program is initialized at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user to set window size and other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9984A-6D05-4890-88A0-1D2E59CA53A3}"/>
              </a:ext>
            </a:extLst>
          </p:cNvPr>
          <p:cNvSpPr txBox="1"/>
          <p:nvPr/>
        </p:nvSpPr>
        <p:spPr>
          <a:xfrm>
            <a:off x="2739540" y="2688936"/>
            <a:ext cx="4587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shortcut showing menu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A818D-2230-465F-A12E-BAE73ED1D93B}"/>
              </a:ext>
            </a:extLst>
          </p:cNvPr>
          <p:cNvSpPr/>
          <p:nvPr/>
        </p:nvSpPr>
        <p:spPr>
          <a:xfrm>
            <a:off x="330367" y="4158767"/>
            <a:ext cx="1798354" cy="458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Check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23B06-6B3A-48B2-8773-8D384DF2ECB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128721" y="4387825"/>
            <a:ext cx="4133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3526EF-2936-4435-9384-DA401AC13015}"/>
              </a:ext>
            </a:extLst>
          </p:cNvPr>
          <p:cNvSpPr txBox="1"/>
          <p:nvPr/>
        </p:nvSpPr>
        <p:spPr>
          <a:xfrm>
            <a:off x="2739540" y="3515724"/>
            <a:ext cx="4587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information about Brainstorm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1FA89-99A9-4902-8717-A45AAA198E8E}"/>
              </a:ext>
            </a:extLst>
          </p:cNvPr>
          <p:cNvSpPr txBox="1"/>
          <p:nvPr/>
        </p:nvSpPr>
        <p:spPr>
          <a:xfrm>
            <a:off x="2739539" y="4158767"/>
            <a:ext cx="5344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mandatory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checks if third party modules are installed</a:t>
            </a:r>
          </a:p>
        </p:txBody>
      </p:sp>
    </p:spTree>
    <p:extLst>
      <p:ext uri="{BB962C8B-B14F-4D97-AF65-F5344CB8AC3E}">
        <p14:creationId xmlns:p14="http://schemas.microsoft.com/office/powerpoint/2010/main" val="51351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1">
              <a:lumMod val="95000"/>
              <a:lumOff val="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online-com-ua-Negative-mSTIm1V7CoBusU7-removebg-preview (1)">
            <a:extLst>
              <a:ext uri="{FF2B5EF4-FFF2-40B4-BE49-F238E27FC236}">
                <a16:creationId xmlns:a16="http://schemas.microsoft.com/office/drawing/2014/main" id="{DB570AE9-4AC1-46F3-82A2-97800EF3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20" y="433880"/>
            <a:ext cx="4886560" cy="44532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C4A887-E677-4386-B6A7-C1BCB7C366EF}"/>
              </a:ext>
            </a:extLst>
          </p:cNvPr>
          <p:cNvSpPr txBox="1">
            <a:spLocks/>
          </p:cNvSpPr>
          <p:nvPr/>
        </p:nvSpPr>
        <p:spPr>
          <a:xfrm>
            <a:off x="3197656" y="256365"/>
            <a:ext cx="2748690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Any questions</a:t>
            </a:r>
            <a:endParaRPr lang="en-US" sz="4000" b="1" dirty="0"/>
          </a:p>
        </p:txBody>
      </p:sp>
      <p:pic>
        <p:nvPicPr>
          <p:cNvPr id="6" name="Picture 5" descr="image-removebg-preview (14)">
            <a:extLst>
              <a:ext uri="{FF2B5EF4-FFF2-40B4-BE49-F238E27FC236}">
                <a16:creationId xmlns:a16="http://schemas.microsoft.com/office/drawing/2014/main" id="{BDDDD40B-D2A3-4139-BF51-4988F48C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0000">
            <a:off x="6170938" y="819668"/>
            <a:ext cx="3091867" cy="1869191"/>
          </a:xfrm>
          <a:prstGeom prst="rect">
            <a:avLst/>
          </a:prstGeom>
        </p:spPr>
      </p:pic>
      <p:pic>
        <p:nvPicPr>
          <p:cNvPr id="7" name="Picture 6" descr="image-removebg-preview (14)">
            <a:extLst>
              <a:ext uri="{FF2B5EF4-FFF2-40B4-BE49-F238E27FC236}">
                <a16:creationId xmlns:a16="http://schemas.microsoft.com/office/drawing/2014/main" id="{D43B230E-7568-45EA-8F1B-6192313EF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53517">
            <a:off x="203450" y="3129849"/>
            <a:ext cx="2618723" cy="1583152"/>
          </a:xfrm>
          <a:prstGeom prst="rect">
            <a:avLst/>
          </a:prstGeom>
        </p:spPr>
      </p:pic>
      <p:pic>
        <p:nvPicPr>
          <p:cNvPr id="8" name="Picture 7" descr="image-removebg-preview (14)">
            <a:extLst>
              <a:ext uri="{FF2B5EF4-FFF2-40B4-BE49-F238E27FC236}">
                <a16:creationId xmlns:a16="http://schemas.microsoft.com/office/drawing/2014/main" id="{BD61BF8A-0394-4D3E-83BD-BEA8BB27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61858">
            <a:off x="6590383" y="3660427"/>
            <a:ext cx="2252976" cy="1362039"/>
          </a:xfrm>
          <a:prstGeom prst="rect">
            <a:avLst/>
          </a:prstGeom>
        </p:spPr>
      </p:pic>
      <p:pic>
        <p:nvPicPr>
          <p:cNvPr id="9" name="Picture 8" descr="image-removebg-preview (14)">
            <a:extLst>
              <a:ext uri="{FF2B5EF4-FFF2-40B4-BE49-F238E27FC236}">
                <a16:creationId xmlns:a16="http://schemas.microsoft.com/office/drawing/2014/main" id="{055A756D-DDA2-4D5E-844A-B252C13C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0000">
            <a:off x="-1140699" y="328688"/>
            <a:ext cx="4716145" cy="28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1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w Cen MT Condensed" panose="020B0606020104020203" pitchFamily="34" charset="0"/>
              </a:rPr>
              <a:t>What is Brainstorm?</a:t>
            </a:r>
          </a:p>
        </p:txBody>
      </p:sp>
      <p:pic>
        <p:nvPicPr>
          <p:cNvPr id="4" name="Picture 3" descr="image-removebg-preview (14)">
            <a:extLst>
              <a:ext uri="{FF2B5EF4-FFF2-40B4-BE49-F238E27FC236}">
                <a16:creationId xmlns:a16="http://schemas.microsoft.com/office/drawing/2014/main" id="{6CB1023F-9C62-4C15-869B-E02C4190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1112">
            <a:off x="6999767" y="1492212"/>
            <a:ext cx="2369820" cy="1432560"/>
          </a:xfrm>
          <a:prstGeom prst="rect">
            <a:avLst/>
          </a:prstGeom>
        </p:spPr>
      </p:pic>
      <p:pic>
        <p:nvPicPr>
          <p:cNvPr id="5" name="Picture 4" descr="image-removebg-preview (14)">
            <a:extLst>
              <a:ext uri="{FF2B5EF4-FFF2-40B4-BE49-F238E27FC236}">
                <a16:creationId xmlns:a16="http://schemas.microsoft.com/office/drawing/2014/main" id="{86FACAC6-D7D2-41D6-A7E9-C7FFB345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40910">
            <a:off x="32030" y="3213943"/>
            <a:ext cx="2816930" cy="1702839"/>
          </a:xfrm>
          <a:prstGeom prst="rect">
            <a:avLst/>
          </a:prstGeom>
        </p:spPr>
      </p:pic>
      <p:pic>
        <p:nvPicPr>
          <p:cNvPr id="8" name="Picture 7" descr="image-removebg-preview (14)">
            <a:extLst>
              <a:ext uri="{FF2B5EF4-FFF2-40B4-BE49-F238E27FC236}">
                <a16:creationId xmlns:a16="http://schemas.microsoft.com/office/drawing/2014/main" id="{E3697359-8320-4094-9D9C-009034B9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78220">
            <a:off x="6504006" y="3365469"/>
            <a:ext cx="2679197" cy="161957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5888206-34CD-4E28-A262-BA289A176C7B}"/>
              </a:ext>
            </a:extLst>
          </p:cNvPr>
          <p:cNvSpPr/>
          <p:nvPr/>
        </p:nvSpPr>
        <p:spPr>
          <a:xfrm>
            <a:off x="4563765" y="1655520"/>
            <a:ext cx="2137870" cy="213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2D cad applications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3450F5-4941-424F-8185-DB02324C2A2B}"/>
              </a:ext>
            </a:extLst>
          </p:cNvPr>
          <p:cNvSpPr/>
          <p:nvPr/>
        </p:nvSpPr>
        <p:spPr>
          <a:xfrm>
            <a:off x="2751746" y="1655520"/>
            <a:ext cx="2137870" cy="213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Painting Applications</a:t>
            </a:r>
          </a:p>
        </p:txBody>
      </p:sp>
      <p:pic>
        <p:nvPicPr>
          <p:cNvPr id="13" name="Picture 12" descr="image-removebg-preview (14)">
            <a:extLst>
              <a:ext uri="{FF2B5EF4-FFF2-40B4-BE49-F238E27FC236}">
                <a16:creationId xmlns:a16="http://schemas.microsoft.com/office/drawing/2014/main" id="{583A856A-FB0D-4EB5-816B-C889392F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4668">
            <a:off x="35708" y="1543417"/>
            <a:ext cx="1902192" cy="114987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633169-226C-459E-8F32-0BA696000CA4}"/>
              </a:ext>
            </a:extLst>
          </p:cNvPr>
          <p:cNvCxnSpPr>
            <a:cxnSpLocks/>
          </p:cNvCxnSpPr>
          <p:nvPr/>
        </p:nvCxnSpPr>
        <p:spPr>
          <a:xfrm>
            <a:off x="4724705" y="2724455"/>
            <a:ext cx="0" cy="137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A4E4CD-19E5-42EB-8BF8-AE1DECE3BD6A}"/>
              </a:ext>
            </a:extLst>
          </p:cNvPr>
          <p:cNvSpPr txBox="1"/>
          <p:nvPr/>
        </p:nvSpPr>
        <p:spPr>
          <a:xfrm>
            <a:off x="3990447" y="3982350"/>
            <a:ext cx="149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rPr>
              <a:t>Brainstorm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B04F306-52DA-4860-9A32-B837822C8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39" y="4493736"/>
            <a:ext cx="609600" cy="609600"/>
          </a:xfrm>
          <a:prstGeom prst="rect">
            <a:avLst/>
          </a:prstGeom>
        </p:spPr>
      </p:pic>
      <p:pic>
        <p:nvPicPr>
          <p:cNvPr id="30" name="Picture 29" descr="image-removebg-preview (14)">
            <a:extLst>
              <a:ext uri="{FF2B5EF4-FFF2-40B4-BE49-F238E27FC236}">
                <a16:creationId xmlns:a16="http://schemas.microsoft.com/office/drawing/2014/main" id="{5BDFA247-D866-431B-9F51-6A94A512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77399">
            <a:off x="6137492" y="1423346"/>
            <a:ext cx="1512981" cy="9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DC465-9909-4B9B-8E1F-22BE6A1A753E}"/>
              </a:ext>
            </a:extLst>
          </p:cNvPr>
          <p:cNvSpPr txBox="1"/>
          <p:nvPr/>
        </p:nvSpPr>
        <p:spPr>
          <a:xfrm>
            <a:off x="536879" y="281175"/>
            <a:ext cx="4587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App Features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3E1F1-B3A6-4B0D-9538-B6222D05C860}"/>
              </a:ext>
            </a:extLst>
          </p:cNvPr>
          <p:cNvSpPr txBox="1">
            <a:spLocks/>
          </p:cNvSpPr>
          <p:nvPr/>
        </p:nvSpPr>
        <p:spPr>
          <a:xfrm>
            <a:off x="3197655" y="1336325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Ability to draw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07695-D48D-4786-8B74-D9485A676494}"/>
              </a:ext>
            </a:extLst>
          </p:cNvPr>
          <p:cNvSpPr txBox="1">
            <a:spLocks/>
          </p:cNvSpPr>
          <p:nvPr/>
        </p:nvSpPr>
        <p:spPr>
          <a:xfrm>
            <a:off x="2586835" y="2029361"/>
            <a:ext cx="4267506" cy="298566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Circle</a:t>
            </a:r>
          </a:p>
          <a:p>
            <a:r>
              <a:rPr lang="en-US" sz="1800" b="1" dirty="0"/>
              <a:t>Rectangle ( center and corner )</a:t>
            </a:r>
          </a:p>
          <a:p>
            <a:r>
              <a:rPr lang="en-US" sz="1800" b="1" dirty="0"/>
              <a:t>Square </a:t>
            </a:r>
          </a:p>
          <a:p>
            <a:r>
              <a:rPr lang="en-US" sz="1800" b="1" dirty="0"/>
              <a:t>Ellipse</a:t>
            </a:r>
          </a:p>
          <a:p>
            <a:r>
              <a:rPr lang="en-US" sz="1800" b="1" dirty="0"/>
              <a:t>Polygons(with varying number of sides)</a:t>
            </a:r>
          </a:p>
          <a:p>
            <a:r>
              <a:rPr lang="en-US" sz="1800" b="1" dirty="0"/>
              <a:t>Lines</a:t>
            </a:r>
          </a:p>
          <a:p>
            <a:r>
              <a:rPr lang="en-US" sz="1800" b="1" dirty="0"/>
              <a:t>Polylines</a:t>
            </a:r>
          </a:p>
          <a:p>
            <a:r>
              <a:rPr lang="en-US" sz="1800" b="1" dirty="0"/>
              <a:t>Bezier curves</a:t>
            </a:r>
          </a:p>
          <a:p>
            <a:r>
              <a:rPr lang="en-US" sz="1800" b="1" dirty="0"/>
              <a:t>Pencil drawings( simple and flat end marker)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05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E8FB60-224B-4C73-BBA1-A8532671CAF6}"/>
              </a:ext>
            </a:extLst>
          </p:cNvPr>
          <p:cNvSpPr txBox="1"/>
          <p:nvPr/>
        </p:nvSpPr>
        <p:spPr>
          <a:xfrm>
            <a:off x="2128720" y="2266340"/>
            <a:ext cx="458794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Editing, and manipulation of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CAD features as dimensions and rectangle fillets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Color and thickness adjust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Saving and opening PNG files</a:t>
            </a:r>
          </a:p>
          <a:p>
            <a:r>
              <a:rPr lang="en-US" sz="2000" b="1" dirty="0"/>
              <a:t>	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53BFB-CDB5-4566-8DE5-251718EAD217}"/>
              </a:ext>
            </a:extLst>
          </p:cNvPr>
          <p:cNvSpPr txBox="1">
            <a:spLocks/>
          </p:cNvSpPr>
          <p:nvPr/>
        </p:nvSpPr>
        <p:spPr>
          <a:xfrm>
            <a:off x="3503066" y="1655520"/>
            <a:ext cx="1374344" cy="479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Supports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FFD7E-3624-46EB-974C-D5F136A0C669}"/>
              </a:ext>
            </a:extLst>
          </p:cNvPr>
          <p:cNvSpPr txBox="1"/>
          <p:nvPr/>
        </p:nvSpPr>
        <p:spPr>
          <a:xfrm>
            <a:off x="601670" y="281175"/>
            <a:ext cx="4587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Cont.…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9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1670" y="1318578"/>
            <a:ext cx="3577006" cy="47982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Advantages over Paint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789173"/>
            <a:ext cx="4041775" cy="22762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Ability to create customizable shapes(e.g. d/t polygons)</a:t>
            </a:r>
          </a:p>
          <a:p>
            <a:pPr algn="l"/>
            <a:r>
              <a:rPr lang="en-US" sz="2000" dirty="0"/>
              <a:t>Create very flexible curves</a:t>
            </a:r>
          </a:p>
          <a:p>
            <a:pPr algn="l"/>
            <a:r>
              <a:rPr lang="en-US" sz="2000" dirty="0"/>
              <a:t>Polylines</a:t>
            </a:r>
          </a:p>
          <a:p>
            <a:pPr algn="l"/>
            <a:r>
              <a:rPr lang="en-US" sz="2000" dirty="0"/>
              <a:t>Dedicated dimension displays</a:t>
            </a:r>
          </a:p>
          <a:p>
            <a:pPr algn="l"/>
            <a:r>
              <a:rPr lang="en-US" sz="2000" dirty="0"/>
              <a:t>Smooth shape thickness selections</a:t>
            </a:r>
          </a:p>
          <a:p>
            <a:pPr algn="l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1999" y="1318578"/>
            <a:ext cx="4041775" cy="47982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Advantages over CAD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705" y="1821070"/>
            <a:ext cx="4041775" cy="22762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Minimalistic user interface(easy to learn)</a:t>
            </a:r>
          </a:p>
          <a:p>
            <a:pPr algn="l"/>
            <a:r>
              <a:rPr lang="en-US" sz="2000" dirty="0"/>
              <a:t>Needs lower computing power</a:t>
            </a:r>
          </a:p>
          <a:p>
            <a:pPr algn="l"/>
            <a:r>
              <a:rPr lang="en-US" sz="2000" dirty="0"/>
              <a:t>Free for every one</a:t>
            </a:r>
          </a:p>
          <a:p>
            <a:pPr algn="l"/>
            <a:endParaRPr lang="en-US" sz="2000" dirty="0"/>
          </a:p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109D7-D445-41F9-AC83-513677781AA2}"/>
              </a:ext>
            </a:extLst>
          </p:cNvPr>
          <p:cNvSpPr txBox="1"/>
          <p:nvPr/>
        </p:nvSpPr>
        <p:spPr>
          <a:xfrm>
            <a:off x="536879" y="281175"/>
            <a:ext cx="4587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Cont.…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9AB7-3A14-43D0-9310-9BE40364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71" y="102393"/>
            <a:ext cx="2354074" cy="7635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Cont.…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B567C-296B-47A6-8FC6-189A62C00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3121" y="2266340"/>
            <a:ext cx="5867582" cy="22762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Not flexible as much as CAD applications</a:t>
            </a:r>
          </a:p>
          <a:p>
            <a:pPr algn="l"/>
            <a:r>
              <a:rPr lang="en-US" dirty="0"/>
              <a:t>Used only for pre-drafting (not for final production)</a:t>
            </a:r>
          </a:p>
          <a:p>
            <a:pPr algn="l"/>
            <a:r>
              <a:rPr lang="en-US" dirty="0"/>
              <a:t>Comparatively some features like flood fill are slower due to programming simplicity compromises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D44E7-F43F-40EE-A1AA-4A16C1E51EB6}"/>
              </a:ext>
            </a:extLst>
          </p:cNvPr>
          <p:cNvSpPr txBox="1"/>
          <p:nvPr/>
        </p:nvSpPr>
        <p:spPr>
          <a:xfrm>
            <a:off x="3044950" y="1502815"/>
            <a:ext cx="45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General Disadvantages</a:t>
            </a:r>
          </a:p>
        </p:txBody>
      </p:sp>
    </p:spTree>
    <p:extLst>
      <p:ext uri="{BB962C8B-B14F-4D97-AF65-F5344CB8AC3E}">
        <p14:creationId xmlns:p14="http://schemas.microsoft.com/office/powerpoint/2010/main" val="176527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1567331"/>
            <a:ext cx="7016194" cy="3174789"/>
          </a:xfrm>
        </p:spPr>
        <p:txBody>
          <a:bodyPr>
            <a:normAutofit/>
          </a:bodyPr>
          <a:lstStyle/>
          <a:p>
            <a:r>
              <a:rPr lang="en-US" sz="2400" dirty="0"/>
              <a:t>Increase design and setup speed(Zero learning curve)</a:t>
            </a:r>
          </a:p>
          <a:p>
            <a:r>
              <a:rPr lang="en-US" sz="2400" dirty="0"/>
              <a:t>Light duty memory usage</a:t>
            </a:r>
          </a:p>
          <a:p>
            <a:r>
              <a:rPr lang="en-US" sz="2400" dirty="0"/>
              <a:t>Simple and easy UI design </a:t>
            </a:r>
          </a:p>
          <a:p>
            <a:r>
              <a:rPr lang="en-US" sz="2400" dirty="0"/>
              <a:t>Open source development</a:t>
            </a:r>
          </a:p>
          <a:p>
            <a:r>
              <a:rPr lang="en-US" sz="2400" dirty="0"/>
              <a:t>Focus on fine algorithm rather than code complication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636CA-B771-45F1-9ECB-F2B29A06D450}"/>
              </a:ext>
            </a:extLst>
          </p:cNvPr>
          <p:cNvSpPr txBox="1"/>
          <p:nvPr/>
        </p:nvSpPr>
        <p:spPr>
          <a:xfrm>
            <a:off x="1517900" y="538052"/>
            <a:ext cx="496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Design objectives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imgonline-com-ua-Negative-s7m9WDQnUn-removebg-preview">
            <a:extLst>
              <a:ext uri="{FF2B5EF4-FFF2-40B4-BE49-F238E27FC236}">
                <a16:creationId xmlns:a16="http://schemas.microsoft.com/office/drawing/2014/main" id="{152E807E-75AB-469E-ADAC-BCBD571C4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835" y="2266340"/>
            <a:ext cx="1985165" cy="23401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2F65969-A8D3-4C39-8AB0-693CEAE50E5E}"/>
              </a:ext>
            </a:extLst>
          </p:cNvPr>
          <p:cNvSpPr txBox="1">
            <a:spLocks/>
          </p:cNvSpPr>
          <p:nvPr/>
        </p:nvSpPr>
        <p:spPr>
          <a:xfrm>
            <a:off x="601670" y="281175"/>
            <a:ext cx="2354074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Used methods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DB71C-99AB-4553-8DB9-E5173A8C739B}"/>
              </a:ext>
            </a:extLst>
          </p:cNvPr>
          <p:cNvSpPr txBox="1"/>
          <p:nvPr/>
        </p:nvSpPr>
        <p:spPr>
          <a:xfrm>
            <a:off x="601670" y="1502815"/>
            <a:ext cx="45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Programming language used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DC3D182-8C77-488C-878D-46A882A2A323}"/>
              </a:ext>
            </a:extLst>
          </p:cNvPr>
          <p:cNvSpPr txBox="1">
            <a:spLocks/>
          </p:cNvSpPr>
          <p:nvPr/>
        </p:nvSpPr>
        <p:spPr>
          <a:xfrm>
            <a:off x="296260" y="2145543"/>
            <a:ext cx="5867582" cy="4262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– easy and fast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E310D-8A68-436E-8A03-0626D25A7E1B}"/>
              </a:ext>
            </a:extLst>
          </p:cNvPr>
          <p:cNvSpPr txBox="1"/>
          <p:nvPr/>
        </p:nvSpPr>
        <p:spPr>
          <a:xfrm>
            <a:off x="590930" y="2545705"/>
            <a:ext cx="45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GUI libraries used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431725-E4CA-48AF-88AA-692FD6495941}"/>
              </a:ext>
            </a:extLst>
          </p:cNvPr>
          <p:cNvSpPr txBox="1">
            <a:spLocks/>
          </p:cNvSpPr>
          <p:nvPr/>
        </p:nvSpPr>
        <p:spPr>
          <a:xfrm>
            <a:off x="296260" y="3130480"/>
            <a:ext cx="5867582" cy="4262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Pygame</a:t>
            </a:r>
            <a:r>
              <a:rPr lang="en-US" sz="2000" dirty="0"/>
              <a:t> and </a:t>
            </a:r>
            <a:r>
              <a:rPr lang="en-US" sz="2000" dirty="0" err="1"/>
              <a:t>Tkinter</a:t>
            </a:r>
            <a:r>
              <a:rPr lang="en-US" sz="2000" dirty="0"/>
              <a:t> – free and flexible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B0789-9A6E-4DD7-ACC5-4C526E2FF666}"/>
              </a:ext>
            </a:extLst>
          </p:cNvPr>
          <p:cNvSpPr txBox="1"/>
          <p:nvPr/>
        </p:nvSpPr>
        <p:spPr>
          <a:xfrm>
            <a:off x="661770" y="3530642"/>
            <a:ext cx="45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Scientific libraries used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CEF4F4A-EED8-4827-B09A-71D10B730180}"/>
              </a:ext>
            </a:extLst>
          </p:cNvPr>
          <p:cNvSpPr txBox="1">
            <a:spLocks/>
          </p:cNvSpPr>
          <p:nvPr/>
        </p:nvSpPr>
        <p:spPr>
          <a:xfrm>
            <a:off x="296260" y="4180243"/>
            <a:ext cx="5867582" cy="4262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Numpy</a:t>
            </a:r>
            <a:r>
              <a:rPr lang="en-US" sz="2000" dirty="0"/>
              <a:t> and </a:t>
            </a:r>
            <a:r>
              <a:rPr lang="en-US" sz="2000" dirty="0" err="1"/>
              <a:t>Scipy</a:t>
            </a:r>
            <a:r>
              <a:rPr lang="en-US" sz="2000" dirty="0"/>
              <a:t> – for curvature interpolations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90EC-8A49-4E5C-B3E7-8DD17490062E}"/>
              </a:ext>
            </a:extLst>
          </p:cNvPr>
          <p:cNvSpPr txBox="1">
            <a:spLocks/>
          </p:cNvSpPr>
          <p:nvPr/>
        </p:nvSpPr>
        <p:spPr>
          <a:xfrm>
            <a:off x="296260" y="281175"/>
            <a:ext cx="3512215" cy="76352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w Cen MT Condensed" panose="020B0606020104020203" pitchFamily="34" charset="0"/>
              </a:rPr>
              <a:t>User-Interface Design</a:t>
            </a:r>
            <a:endParaRPr lang="en-US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C261A-A3A4-4079-9FC9-BF29E14B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1197405"/>
            <a:ext cx="7095924" cy="37868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4F22FE-2C9C-4C98-BF59-768C33F5EF29}"/>
              </a:ext>
            </a:extLst>
          </p:cNvPr>
          <p:cNvSpPr txBox="1">
            <a:spLocks/>
          </p:cNvSpPr>
          <p:nvPr/>
        </p:nvSpPr>
        <p:spPr>
          <a:xfrm>
            <a:off x="3044950" y="1808225"/>
            <a:ext cx="1985165" cy="45811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Drawing section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0179C6-82CD-488F-BC21-AC9A324160D3}"/>
              </a:ext>
            </a:extLst>
          </p:cNvPr>
          <p:cNvSpPr txBox="1">
            <a:spLocks/>
          </p:cNvSpPr>
          <p:nvPr/>
        </p:nvSpPr>
        <p:spPr>
          <a:xfrm>
            <a:off x="46852" y="1878484"/>
            <a:ext cx="1985165" cy="45811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Utilities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DD0854-4C2A-43A0-9326-F7C0207F6354}"/>
              </a:ext>
            </a:extLst>
          </p:cNvPr>
          <p:cNvCxnSpPr/>
          <p:nvPr/>
        </p:nvCxnSpPr>
        <p:spPr>
          <a:xfrm flipH="1">
            <a:off x="601670" y="1502815"/>
            <a:ext cx="916230" cy="53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70CF8AA-99B5-429A-B4AD-2F69F16A3AEA}"/>
              </a:ext>
            </a:extLst>
          </p:cNvPr>
          <p:cNvSpPr txBox="1">
            <a:spLocks/>
          </p:cNvSpPr>
          <p:nvPr/>
        </p:nvSpPr>
        <p:spPr>
          <a:xfrm>
            <a:off x="8084215" y="3445951"/>
            <a:ext cx="1226499" cy="45811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Utilities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28C7A-C8DA-452C-A845-797FE42362BD}"/>
              </a:ext>
            </a:extLst>
          </p:cNvPr>
          <p:cNvCxnSpPr/>
          <p:nvPr/>
        </p:nvCxnSpPr>
        <p:spPr>
          <a:xfrm>
            <a:off x="7931510" y="3090852"/>
            <a:ext cx="610820" cy="39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9E12B-B73B-4FB5-965A-C3C8408BD3D4}"/>
              </a:ext>
            </a:extLst>
          </p:cNvPr>
          <p:cNvSpPr/>
          <p:nvPr/>
        </p:nvSpPr>
        <p:spPr>
          <a:xfrm>
            <a:off x="6557165" y="1502815"/>
            <a:ext cx="524750" cy="1943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9E8CDD-7916-40F1-ABFB-552835F55CCA}"/>
              </a:ext>
            </a:extLst>
          </p:cNvPr>
          <p:cNvCxnSpPr/>
          <p:nvPr/>
        </p:nvCxnSpPr>
        <p:spPr>
          <a:xfrm>
            <a:off x="7081915" y="1502815"/>
            <a:ext cx="1307710" cy="15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5F3EF03-574A-4B14-AB64-F02A887CFCA4}"/>
              </a:ext>
            </a:extLst>
          </p:cNvPr>
          <p:cNvSpPr txBox="1">
            <a:spLocks/>
          </p:cNvSpPr>
          <p:nvPr/>
        </p:nvSpPr>
        <p:spPr>
          <a:xfrm>
            <a:off x="8084215" y="1594532"/>
            <a:ext cx="1285025" cy="77118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Drawing tools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1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On-screen Show (16:9)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Agency FB</vt:lpstr>
      <vt:lpstr>Arial</vt:lpstr>
      <vt:lpstr>Calibri</vt:lpstr>
      <vt:lpstr>Ink Free</vt:lpstr>
      <vt:lpstr>Tw Cen MT Condensed</vt:lpstr>
      <vt:lpstr>Wingdings</vt:lpstr>
      <vt:lpstr>Office Theme</vt:lpstr>
      <vt:lpstr>Brainstorm 2D Engineering Design Drafting App Nathnael Shawl - EME </vt:lpstr>
      <vt:lpstr>What is Brainstorm?</vt:lpstr>
      <vt:lpstr>PowerPoint Presentation</vt:lpstr>
      <vt:lpstr>PowerPoint Presentation</vt:lpstr>
      <vt:lpstr>PowerPoint Presentation</vt:lpstr>
      <vt:lpstr>Cont.…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2022-05-05T20:02:43Z</dcterms:modified>
</cp:coreProperties>
</file>