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61" r:id="rId5"/>
    <p:sldId id="270" r:id="rId6"/>
    <p:sldId id="263" r:id="rId7"/>
    <p:sldId id="264" r:id="rId8"/>
    <p:sldId id="265" r:id="rId9"/>
    <p:sldId id="266" r:id="rId10"/>
    <p:sldId id="267" r:id="rId11"/>
    <p:sldId id="268" r:id="rId12"/>
    <p:sldId id="269" r:id="rId13"/>
    <p:sldId id="271" r:id="rId14"/>
    <p:sldId id="281" r:id="rId15"/>
    <p:sldId id="273" r:id="rId16"/>
    <p:sldId id="274" r:id="rId17"/>
    <p:sldId id="272" r:id="rId18"/>
    <p:sldId id="276" r:id="rId19"/>
    <p:sldId id="275" r:id="rId20"/>
    <p:sldId id="277" r:id="rId21"/>
    <p:sldId id="279" r:id="rId22"/>
    <p:sldId id="280"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16E"/>
    <a:srgbClr val="37794D"/>
    <a:srgbClr val="F9A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93" autoAdjust="0"/>
  </p:normalViewPr>
  <p:slideViewPr>
    <p:cSldViewPr snapToGrid="0">
      <p:cViewPr>
        <p:scale>
          <a:sx n="90" d="100"/>
          <a:sy n="90" d="100"/>
        </p:scale>
        <p:origin x="-27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C7773-80CC-48B5-8DD2-6FF49778F889}" type="datetimeFigureOut">
              <a:rPr lang="en-US" smtClean="0"/>
              <a:t>6/14/2020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EF70-B182-4BCE-96F6-0C441306001B}" type="slidenum">
              <a:rPr lang="en-US" smtClean="0"/>
              <a:t>‹#›</a:t>
            </a:fld>
            <a:endParaRPr lang="en-US"/>
          </a:p>
        </p:txBody>
      </p:sp>
    </p:spTree>
    <p:extLst>
      <p:ext uri="{BB962C8B-B14F-4D97-AF65-F5344CB8AC3E}">
        <p14:creationId xmlns:p14="http://schemas.microsoft.com/office/powerpoint/2010/main" val="36832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important that credit card companies are able to recognize fraudulent credit card transactions so that customers are not charged for items that they did not purchase.</a:t>
            </a: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a:t>
            </a:fld>
            <a:endParaRPr lang="en-US"/>
          </a:p>
        </p:txBody>
      </p:sp>
    </p:spTree>
    <p:extLst>
      <p:ext uri="{BB962C8B-B14F-4D97-AF65-F5344CB8AC3E}">
        <p14:creationId xmlns:p14="http://schemas.microsoft.com/office/powerpoint/2010/main" val="290142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next approach to handle that, I tried </a:t>
            </a:r>
            <a:r>
              <a:rPr lang="en-US" dirty="0" err="1"/>
              <a:t>downsampling</a:t>
            </a:r>
            <a:r>
              <a:rPr lang="en-US" dirty="0"/>
              <a:t>. One of the draw back of this method is that information can be lost as we cut off many data points in the majority class. However, if data points are close to each other, </a:t>
            </a:r>
            <a:r>
              <a:rPr lang="en-US" dirty="0" err="1"/>
              <a:t>downsampling</a:t>
            </a:r>
            <a:r>
              <a:rPr lang="en-US" dirty="0"/>
              <a:t> will not affect much and can yield good result. Therefore, after I obtained the down sampled, I made a validation check. I plotted distribution of the original and </a:t>
            </a:r>
            <a:r>
              <a:rPr lang="en-US" dirty="0" err="1"/>
              <a:t>downsampled</a:t>
            </a:r>
            <a:r>
              <a:rPr lang="en-US" dirty="0"/>
              <a:t> variables. If there is not much change in the distribution shape, I assume the </a:t>
            </a:r>
            <a:r>
              <a:rPr lang="en-US" dirty="0" err="1"/>
              <a:t>downsampled</a:t>
            </a:r>
            <a:r>
              <a:rPr lang="en-US" dirty="0"/>
              <a:t> data is effective and can be used for training the </a:t>
            </a:r>
            <a:r>
              <a:rPr lang="en-US" dirty="0" err="1"/>
              <a:t>algorithmns</a:t>
            </a:r>
            <a:r>
              <a:rPr lang="en-US" dirty="0"/>
              <a:t>.</a:t>
            </a:r>
          </a:p>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11</a:t>
            </a:fld>
            <a:endParaRPr lang="en-US"/>
          </a:p>
        </p:txBody>
      </p:sp>
    </p:spTree>
    <p:extLst>
      <p:ext uri="{BB962C8B-B14F-4D97-AF65-F5344CB8AC3E}">
        <p14:creationId xmlns:p14="http://schemas.microsoft.com/office/powerpoint/2010/main" val="984278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12</a:t>
            </a:fld>
            <a:endParaRPr lang="en-US"/>
          </a:p>
        </p:txBody>
      </p:sp>
    </p:spTree>
    <p:extLst>
      <p:ext uri="{BB962C8B-B14F-4D97-AF65-F5344CB8AC3E}">
        <p14:creationId xmlns:p14="http://schemas.microsoft.com/office/powerpoint/2010/main" val="23225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CV RF: 89.8%        CV GB:89.6%</a:t>
            </a:r>
          </a:p>
        </p:txBody>
      </p:sp>
      <p:sp>
        <p:nvSpPr>
          <p:cNvPr id="4" name="Slide Number Placeholder 3"/>
          <p:cNvSpPr>
            <a:spLocks noGrp="1"/>
          </p:cNvSpPr>
          <p:nvPr>
            <p:ph type="sldNum" sz="quarter" idx="5"/>
          </p:nvPr>
        </p:nvSpPr>
        <p:spPr/>
        <p:txBody>
          <a:bodyPr/>
          <a:lstStyle/>
          <a:p>
            <a:fld id="{DB3FEF70-B182-4BCE-96F6-0C441306001B}" type="slidenum">
              <a:rPr lang="en-US" smtClean="0"/>
              <a:t>13</a:t>
            </a:fld>
            <a:endParaRPr lang="en-US"/>
          </a:p>
        </p:txBody>
      </p:sp>
    </p:spTree>
    <p:extLst>
      <p:ext uri="{BB962C8B-B14F-4D97-AF65-F5344CB8AC3E}">
        <p14:creationId xmlns:p14="http://schemas.microsoft.com/office/powerpoint/2010/main" val="2143596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CV RF: 89.8%        CV GB:89.6%</a:t>
            </a:r>
          </a:p>
        </p:txBody>
      </p:sp>
      <p:sp>
        <p:nvSpPr>
          <p:cNvPr id="4" name="Slide Number Placeholder 3"/>
          <p:cNvSpPr>
            <a:spLocks noGrp="1"/>
          </p:cNvSpPr>
          <p:nvPr>
            <p:ph type="sldNum" sz="quarter" idx="5"/>
          </p:nvPr>
        </p:nvSpPr>
        <p:spPr/>
        <p:txBody>
          <a:bodyPr/>
          <a:lstStyle/>
          <a:p>
            <a:fld id="{DB3FEF70-B182-4BCE-96F6-0C441306001B}" type="slidenum">
              <a:rPr lang="en-US" smtClean="0"/>
              <a:t>14</a:t>
            </a:fld>
            <a:endParaRPr lang="en-US"/>
          </a:p>
        </p:txBody>
      </p:sp>
    </p:spTree>
    <p:extLst>
      <p:ext uri="{BB962C8B-B14F-4D97-AF65-F5344CB8AC3E}">
        <p14:creationId xmlns:p14="http://schemas.microsoft.com/office/powerpoint/2010/main" val="1788299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15</a:t>
            </a:fld>
            <a:endParaRPr lang="en-US"/>
          </a:p>
        </p:txBody>
      </p:sp>
    </p:spTree>
    <p:extLst>
      <p:ext uri="{BB962C8B-B14F-4D97-AF65-F5344CB8AC3E}">
        <p14:creationId xmlns:p14="http://schemas.microsoft.com/office/powerpoint/2010/main" val="54610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16</a:t>
            </a:fld>
            <a:endParaRPr lang="en-US"/>
          </a:p>
        </p:txBody>
      </p:sp>
    </p:spTree>
    <p:extLst>
      <p:ext uri="{BB962C8B-B14F-4D97-AF65-F5344CB8AC3E}">
        <p14:creationId xmlns:p14="http://schemas.microsoft.com/office/powerpoint/2010/main" val="4109463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17</a:t>
            </a:fld>
            <a:endParaRPr lang="en-US"/>
          </a:p>
        </p:txBody>
      </p:sp>
    </p:spTree>
    <p:extLst>
      <p:ext uri="{BB962C8B-B14F-4D97-AF65-F5344CB8AC3E}">
        <p14:creationId xmlns:p14="http://schemas.microsoft.com/office/powerpoint/2010/main" val="3879952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18</a:t>
            </a:fld>
            <a:endParaRPr lang="en-US"/>
          </a:p>
        </p:txBody>
      </p:sp>
    </p:spTree>
    <p:extLst>
      <p:ext uri="{BB962C8B-B14F-4D97-AF65-F5344CB8AC3E}">
        <p14:creationId xmlns:p14="http://schemas.microsoft.com/office/powerpoint/2010/main" val="3913602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19</a:t>
            </a:fld>
            <a:endParaRPr lang="en-US"/>
          </a:p>
        </p:txBody>
      </p:sp>
    </p:spTree>
    <p:extLst>
      <p:ext uri="{BB962C8B-B14F-4D97-AF65-F5344CB8AC3E}">
        <p14:creationId xmlns:p14="http://schemas.microsoft.com/office/powerpoint/2010/main" val="150606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20</a:t>
            </a:fld>
            <a:endParaRPr lang="en-US"/>
          </a:p>
        </p:txBody>
      </p:sp>
    </p:spTree>
    <p:extLst>
      <p:ext uri="{BB962C8B-B14F-4D97-AF65-F5344CB8AC3E}">
        <p14:creationId xmlns:p14="http://schemas.microsoft.com/office/powerpoint/2010/main" val="88404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datasets contains transactions made by credit cards in September 2013 by </a:t>
            </a:r>
            <a:r>
              <a:rPr lang="en-US" dirty="0" err="1"/>
              <a:t>european</a:t>
            </a:r>
            <a:r>
              <a:rPr lang="en-US" dirty="0"/>
              <a:t> cardholders.</a:t>
            </a:r>
          </a:p>
          <a:p>
            <a:pPr marL="0" indent="0">
              <a:buNone/>
            </a:pPr>
            <a:r>
              <a:rPr lang="en-US" dirty="0"/>
              <a:t>This dataset presents transactions that occurred in two days, where we have 492 frauds out of 284,807 transactions. The dataset is highly unbalanced, the positive class (frauds) account for 0.172% of all transactions.</a:t>
            </a:r>
          </a:p>
          <a:p>
            <a:pPr marL="0" indent="0">
              <a:buNone/>
            </a:pPr>
            <a:endParaRPr lang="en-US" dirty="0"/>
          </a:p>
          <a:p>
            <a:pPr marL="0" indent="0">
              <a:buNone/>
            </a:pPr>
            <a:r>
              <a:rPr lang="en-US" dirty="0"/>
              <a:t>All computational works of this project were done in my personal laptop.</a:t>
            </a:r>
          </a:p>
        </p:txBody>
      </p:sp>
      <p:sp>
        <p:nvSpPr>
          <p:cNvPr id="4" name="Slide Number Placeholder 3"/>
          <p:cNvSpPr>
            <a:spLocks noGrp="1"/>
          </p:cNvSpPr>
          <p:nvPr>
            <p:ph type="sldNum" sz="quarter" idx="5"/>
          </p:nvPr>
        </p:nvSpPr>
        <p:spPr/>
        <p:txBody>
          <a:bodyPr/>
          <a:lstStyle/>
          <a:p>
            <a:fld id="{DB3FEF70-B182-4BCE-96F6-0C441306001B}" type="slidenum">
              <a:rPr lang="en-US" smtClean="0"/>
              <a:t>3</a:t>
            </a:fld>
            <a:endParaRPr lang="en-US"/>
          </a:p>
        </p:txBody>
      </p:sp>
    </p:spTree>
    <p:extLst>
      <p:ext uri="{BB962C8B-B14F-4D97-AF65-F5344CB8AC3E}">
        <p14:creationId xmlns:p14="http://schemas.microsoft.com/office/powerpoint/2010/main" val="624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21</a:t>
            </a:fld>
            <a:endParaRPr lang="en-US"/>
          </a:p>
        </p:txBody>
      </p:sp>
    </p:spTree>
    <p:extLst>
      <p:ext uri="{BB962C8B-B14F-4D97-AF65-F5344CB8AC3E}">
        <p14:creationId xmlns:p14="http://schemas.microsoft.com/office/powerpoint/2010/main" val="1755219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22</a:t>
            </a:fld>
            <a:endParaRPr lang="en-US"/>
          </a:p>
        </p:txBody>
      </p:sp>
    </p:spTree>
    <p:extLst>
      <p:ext uri="{BB962C8B-B14F-4D97-AF65-F5344CB8AC3E}">
        <p14:creationId xmlns:p14="http://schemas.microsoft.com/office/powerpoint/2010/main" val="31476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dataset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Feature 'Class' is the response variable and it takes value 1 in case of fraud and 0 otherwise.</a:t>
            </a:r>
          </a:p>
          <a:p>
            <a:pPr marL="171450" indent="-171450">
              <a:buFont typeface="Arial" panose="020B0604020202020204" pitchFamily="34" charset="0"/>
              <a:buChar char="•"/>
            </a:pPr>
            <a:r>
              <a:rPr lang="en-US" dirty="0"/>
              <a:t>The dataset from Kaggle is clean. I did not have to put effort for missing or invalid data points</a:t>
            </a:r>
          </a:p>
          <a:p>
            <a:pPr marL="171450" indent="-171450">
              <a:buFont typeface="Arial" panose="020B0604020202020204" pitchFamily="34" charset="0"/>
              <a:buChar char="•"/>
            </a:pPr>
            <a:r>
              <a:rPr lang="en-US" dirty="0"/>
              <a:t>I split the dataset into train-test sets with ratio of 80% and 20%</a:t>
            </a:r>
          </a:p>
          <a:p>
            <a:pPr marL="0" indent="0">
              <a:buNone/>
            </a:pPr>
            <a:endParaRPr lang="en-US" dirty="0"/>
          </a:p>
          <a:p>
            <a:pPr marL="0" indent="0">
              <a:buNone/>
            </a:pPr>
            <a:r>
              <a:rPr lang="en-US" dirty="0"/>
              <a:t>All computational works of this project were done in my personal laptop.</a:t>
            </a:r>
          </a:p>
        </p:txBody>
      </p:sp>
      <p:sp>
        <p:nvSpPr>
          <p:cNvPr id="4" name="Slide Number Placeholder 3"/>
          <p:cNvSpPr>
            <a:spLocks noGrp="1"/>
          </p:cNvSpPr>
          <p:nvPr>
            <p:ph type="sldNum" sz="quarter" idx="5"/>
          </p:nvPr>
        </p:nvSpPr>
        <p:spPr/>
        <p:txBody>
          <a:bodyPr/>
          <a:lstStyle/>
          <a:p>
            <a:fld id="{DB3FEF70-B182-4BCE-96F6-0C441306001B}" type="slidenum">
              <a:rPr lang="en-US" smtClean="0"/>
              <a:t>4</a:t>
            </a:fld>
            <a:endParaRPr lang="en-US"/>
          </a:p>
        </p:txBody>
      </p:sp>
    </p:spTree>
    <p:extLst>
      <p:ext uri="{BB962C8B-B14F-4D97-AF65-F5344CB8AC3E}">
        <p14:creationId xmlns:p14="http://schemas.microsoft.com/office/powerpoint/2010/main" val="360895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dataset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Feature 'Class' is the response variable and it takes value 1 in case of fraud and 0 otherwise.</a:t>
            </a:r>
          </a:p>
          <a:p>
            <a:pPr marL="171450" indent="-171450">
              <a:buFont typeface="Arial" panose="020B0604020202020204" pitchFamily="34" charset="0"/>
              <a:buChar char="•"/>
            </a:pPr>
            <a:r>
              <a:rPr lang="en-US" dirty="0"/>
              <a:t>The dataset from Kaggle is clean. I did not have to put effort for missing or invalid data points</a:t>
            </a:r>
          </a:p>
          <a:p>
            <a:pPr marL="171450" indent="-171450">
              <a:buFont typeface="Arial" panose="020B0604020202020204" pitchFamily="34" charset="0"/>
              <a:buChar char="•"/>
            </a:pPr>
            <a:r>
              <a:rPr lang="en-US" dirty="0"/>
              <a:t>I split the dataset into train-test sets with ratio of 80% and 20%</a:t>
            </a:r>
          </a:p>
          <a:p>
            <a:pPr marL="0" indent="0">
              <a:buNone/>
            </a:pPr>
            <a:endParaRPr lang="en-US" dirty="0"/>
          </a:p>
          <a:p>
            <a:pPr marL="0" indent="0">
              <a:buNone/>
            </a:pPr>
            <a:r>
              <a:rPr lang="en-US" dirty="0"/>
              <a:t>All computational works of this project were done in my personal laptop.</a:t>
            </a:r>
          </a:p>
        </p:txBody>
      </p:sp>
      <p:sp>
        <p:nvSpPr>
          <p:cNvPr id="4" name="Slide Number Placeholder 3"/>
          <p:cNvSpPr>
            <a:spLocks noGrp="1"/>
          </p:cNvSpPr>
          <p:nvPr>
            <p:ph type="sldNum" sz="quarter" idx="5"/>
          </p:nvPr>
        </p:nvSpPr>
        <p:spPr/>
        <p:txBody>
          <a:bodyPr/>
          <a:lstStyle/>
          <a:p>
            <a:fld id="{DB3FEF70-B182-4BCE-96F6-0C441306001B}" type="slidenum">
              <a:rPr lang="en-US" smtClean="0"/>
              <a:t>5</a:t>
            </a:fld>
            <a:endParaRPr lang="en-US"/>
          </a:p>
        </p:txBody>
      </p:sp>
    </p:spTree>
    <p:extLst>
      <p:ext uri="{BB962C8B-B14F-4D97-AF65-F5344CB8AC3E}">
        <p14:creationId xmlns:p14="http://schemas.microsoft.com/office/powerpoint/2010/main" val="181299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For detecting fraud, we want to maximize recall score (When there are frauds, how often is the prediction correct)</a:t>
            </a:r>
          </a:p>
        </p:txBody>
      </p:sp>
      <p:sp>
        <p:nvSpPr>
          <p:cNvPr id="4" name="Slide Number Placeholder 3"/>
          <p:cNvSpPr>
            <a:spLocks noGrp="1"/>
          </p:cNvSpPr>
          <p:nvPr>
            <p:ph type="sldNum" sz="quarter" idx="5"/>
          </p:nvPr>
        </p:nvSpPr>
        <p:spPr/>
        <p:txBody>
          <a:bodyPr/>
          <a:lstStyle/>
          <a:p>
            <a:fld id="{DB3FEF70-B182-4BCE-96F6-0C441306001B}" type="slidenum">
              <a:rPr lang="en-US" smtClean="0"/>
              <a:t>6</a:t>
            </a:fld>
            <a:endParaRPr lang="en-US"/>
          </a:p>
        </p:txBody>
      </p:sp>
    </p:spTree>
    <p:extLst>
      <p:ext uri="{BB962C8B-B14F-4D97-AF65-F5344CB8AC3E}">
        <p14:creationId xmlns:p14="http://schemas.microsoft.com/office/powerpoint/2010/main" val="3633606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 ran a quick fit on the candidate models and then made prediction on the testing set</a:t>
            </a:r>
          </a:p>
          <a:p>
            <a:pPr marL="0" indent="0">
              <a:buNone/>
            </a:pPr>
            <a:r>
              <a:rPr lang="en-US" dirty="0"/>
              <a:t>The result is much driven by the accuracy on the majority class! </a:t>
            </a:r>
          </a:p>
          <a:p>
            <a:pPr marL="0" indent="0">
              <a:buNone/>
            </a:pPr>
            <a:r>
              <a:rPr lang="en-US" dirty="0"/>
              <a:t>Significant portion of the frauds could not be detected!</a:t>
            </a:r>
          </a:p>
          <a:p>
            <a:pPr marL="0" indent="0">
              <a:buNone/>
            </a:pPr>
            <a:endParaRPr lang="en-US" dirty="0"/>
          </a:p>
        </p:txBody>
      </p:sp>
      <p:sp>
        <p:nvSpPr>
          <p:cNvPr id="4" name="Slide Number Placeholder 3"/>
          <p:cNvSpPr>
            <a:spLocks noGrp="1"/>
          </p:cNvSpPr>
          <p:nvPr>
            <p:ph type="sldNum" sz="quarter" idx="5"/>
          </p:nvPr>
        </p:nvSpPr>
        <p:spPr/>
        <p:txBody>
          <a:bodyPr/>
          <a:lstStyle/>
          <a:p>
            <a:fld id="{DB3FEF70-B182-4BCE-96F6-0C441306001B}" type="slidenum">
              <a:rPr lang="en-US" smtClean="0"/>
              <a:t>7</a:t>
            </a:fld>
            <a:endParaRPr lang="en-US"/>
          </a:p>
        </p:txBody>
      </p:sp>
    </p:spTree>
    <p:extLst>
      <p:ext uri="{BB962C8B-B14F-4D97-AF65-F5344CB8AC3E}">
        <p14:creationId xmlns:p14="http://schemas.microsoft.com/office/powerpoint/2010/main" val="255673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there are some correlation between the non-PCA and PCA variables, it rises my concern about unstable model if I take the logistic regression approach. So for now, my safe approach is either Random Forest or Gradient Boosting and KNN</a:t>
            </a:r>
          </a:p>
        </p:txBody>
      </p:sp>
      <p:sp>
        <p:nvSpPr>
          <p:cNvPr id="4" name="Slide Number Placeholder 3"/>
          <p:cNvSpPr>
            <a:spLocks noGrp="1"/>
          </p:cNvSpPr>
          <p:nvPr>
            <p:ph type="sldNum" sz="quarter" idx="5"/>
          </p:nvPr>
        </p:nvSpPr>
        <p:spPr/>
        <p:txBody>
          <a:bodyPr/>
          <a:lstStyle/>
          <a:p>
            <a:fld id="{DB3FEF70-B182-4BCE-96F6-0C441306001B}" type="slidenum">
              <a:rPr lang="en-US" smtClean="0"/>
              <a:t>8</a:t>
            </a:fld>
            <a:endParaRPr lang="en-US"/>
          </a:p>
        </p:txBody>
      </p:sp>
    </p:spTree>
    <p:extLst>
      <p:ext uri="{BB962C8B-B14F-4D97-AF65-F5344CB8AC3E}">
        <p14:creationId xmlns:p14="http://schemas.microsoft.com/office/powerpoint/2010/main" val="1940307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Oversampling was my first approach to handle the unbalance in the dataset. For this oversampling attempt, I am </a:t>
            </a:r>
            <a:r>
              <a:rPr lang="en-US" dirty="0" err="1"/>
              <a:t>upsampling</a:t>
            </a:r>
            <a:r>
              <a:rPr lang="en-US" dirty="0"/>
              <a:t> the minority class from 394 samples to over 200 thousands samples. With the significant increase in samples, I worried me about overfitting.</a:t>
            </a:r>
          </a:p>
        </p:txBody>
      </p:sp>
      <p:sp>
        <p:nvSpPr>
          <p:cNvPr id="4" name="Slide Number Placeholder 3"/>
          <p:cNvSpPr>
            <a:spLocks noGrp="1"/>
          </p:cNvSpPr>
          <p:nvPr>
            <p:ph type="sldNum" sz="quarter" idx="5"/>
          </p:nvPr>
        </p:nvSpPr>
        <p:spPr/>
        <p:txBody>
          <a:bodyPr/>
          <a:lstStyle/>
          <a:p>
            <a:fld id="{DB3FEF70-B182-4BCE-96F6-0C441306001B}" type="slidenum">
              <a:rPr lang="en-US" smtClean="0"/>
              <a:t>9</a:t>
            </a:fld>
            <a:endParaRPr lang="en-US"/>
          </a:p>
        </p:txBody>
      </p:sp>
    </p:spTree>
    <p:extLst>
      <p:ext uri="{BB962C8B-B14F-4D97-AF65-F5344CB8AC3E}">
        <p14:creationId xmlns:p14="http://schemas.microsoft.com/office/powerpoint/2010/main" val="366422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With the </a:t>
            </a:r>
            <a:r>
              <a:rPr lang="en-US" dirty="0" err="1"/>
              <a:t>upsampled</a:t>
            </a:r>
            <a:r>
              <a:rPr lang="en-US" dirty="0"/>
              <a:t> dataset, I proceeded to validate RF, KNN and GB models. The perfect score from cross validation indicate the over fitting. It is quite true when we applied the overfitted model on the testing set. Recall scare is quite lower than the cross validated model. With that, Oversampling turn out not a good approach to handle this data imbalance.</a:t>
            </a:r>
          </a:p>
        </p:txBody>
      </p:sp>
      <p:sp>
        <p:nvSpPr>
          <p:cNvPr id="4" name="Slide Number Placeholder 3"/>
          <p:cNvSpPr>
            <a:spLocks noGrp="1"/>
          </p:cNvSpPr>
          <p:nvPr>
            <p:ph type="sldNum" sz="quarter" idx="5"/>
          </p:nvPr>
        </p:nvSpPr>
        <p:spPr/>
        <p:txBody>
          <a:bodyPr/>
          <a:lstStyle/>
          <a:p>
            <a:fld id="{DB3FEF70-B182-4BCE-96F6-0C441306001B}" type="slidenum">
              <a:rPr lang="en-US" smtClean="0"/>
              <a:t>10</a:t>
            </a:fld>
            <a:endParaRPr lang="en-US"/>
          </a:p>
        </p:txBody>
      </p:sp>
    </p:spTree>
    <p:extLst>
      <p:ext uri="{BB962C8B-B14F-4D97-AF65-F5344CB8AC3E}">
        <p14:creationId xmlns:p14="http://schemas.microsoft.com/office/powerpoint/2010/main" val="4203869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34C8-19F6-4A55-A5AB-A69AB7B6E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CBF259-3718-4730-8E18-968A779B9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5A1FB2-D678-4A85-A6FB-93DD60460179}"/>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EA846457-149E-4190-8CE8-8DF7A5237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76557-27B1-4852-AD3D-17EE18E36C53}"/>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271134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5B34-8E92-4332-93C8-ECDE2CAFA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B353A1-AD8E-409E-99FE-C9CC8C4D6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67C26-E382-4BC8-AD87-FE7C8544B11D}"/>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E880A18C-B4AF-418F-81FC-03F42C6D4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F221F-738A-4290-9794-AF39B871B708}"/>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259238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9A241F-4352-4A6E-AD54-8EE6792C42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387D1-7087-478F-95F8-79AE4E7DC6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47521-0A7D-4157-AD67-5F04B3771354}"/>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8672D8F6-17ED-4E60-9EF5-F096F7B1D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0A0C2-E2E9-413C-B3E0-3FC7F6BF7C2F}"/>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180968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6DCF-ACBB-487D-A5E5-7C65619ED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4B849-B08D-449A-8901-EEC28102B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5BB43-80F0-44B6-AA07-09175E4CA04A}"/>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2D975108-B9B9-4F0F-AD29-22FE713ED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65E51-31A6-435E-A37E-EAC5EFEE4088}"/>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77678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109D-1C5F-43D9-B272-7C02A1C47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1026B-7B54-4CFC-BAD5-C99B788D9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82534-6ADA-44DD-B038-91E927815FBD}"/>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A1001E01-E36B-47F4-9029-399CB9EBE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15753-F043-4495-BD9F-F821620BEA08}"/>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225470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D5D-CD9C-4C91-8122-BE8130DE2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EBCFF-3E4C-4F33-91A3-807811286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8C718-C4A2-467B-B363-B8E6DB0542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DD43A2-787D-4203-9FB2-0A23DDF86F91}"/>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6" name="Footer Placeholder 5">
            <a:extLst>
              <a:ext uri="{FF2B5EF4-FFF2-40B4-BE49-F238E27FC236}">
                <a16:creationId xmlns:a16="http://schemas.microsoft.com/office/drawing/2014/main" id="{82ABB615-5299-4910-848E-77F8D1D95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D986D-4DE0-4B72-AFAF-47F0DA7743DC}"/>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34785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68C8-EF90-412B-8E0F-CE53CB5D0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77385-327E-4BA3-A476-CFAA32930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70888-D97C-4769-97C3-4A706C04C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BA0E9D-7A65-4A47-A7D9-EF205714B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97F424-B8A0-4242-A1A4-AAF33126EB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C135A-C812-4EF1-9D57-4D20394649CA}"/>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8" name="Footer Placeholder 7">
            <a:extLst>
              <a:ext uri="{FF2B5EF4-FFF2-40B4-BE49-F238E27FC236}">
                <a16:creationId xmlns:a16="http://schemas.microsoft.com/office/drawing/2014/main" id="{A4AD85AE-013B-4B53-B9D7-D5438F5F21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844215-4ADD-4C52-99D5-B3826536DDB5}"/>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197797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D9CC-6CA8-4234-A194-56C2C0C43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5E198-D5F7-499E-B0F1-5BEBC64BA2E0}"/>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4" name="Footer Placeholder 3">
            <a:extLst>
              <a:ext uri="{FF2B5EF4-FFF2-40B4-BE49-F238E27FC236}">
                <a16:creationId xmlns:a16="http://schemas.microsoft.com/office/drawing/2014/main" id="{E06B3F04-5F94-48D5-99E0-1D7CF54FE2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2EBACD-0E56-4019-B684-D1D81091973E}"/>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5627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F16F5-55D5-4B24-A575-8245757D1F2A}"/>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3" name="Footer Placeholder 2">
            <a:extLst>
              <a:ext uri="{FF2B5EF4-FFF2-40B4-BE49-F238E27FC236}">
                <a16:creationId xmlns:a16="http://schemas.microsoft.com/office/drawing/2014/main" id="{603D2B0B-9215-467E-B5E5-1CCBDD0B43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87F3AF-95B4-41C0-8FCB-45996D59374F}"/>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35711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7223E-D667-4DA7-AF6F-143711E81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78519C-C282-4D5F-A230-9E05C6875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E57B1-CAB4-45F5-A1C5-770CC7C37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A3B98-143C-4058-910C-4C5AB58A3BCB}"/>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6" name="Footer Placeholder 5">
            <a:extLst>
              <a:ext uri="{FF2B5EF4-FFF2-40B4-BE49-F238E27FC236}">
                <a16:creationId xmlns:a16="http://schemas.microsoft.com/office/drawing/2014/main" id="{13132C6E-2CB4-4A4F-A059-647387007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7094A-F12E-4E8B-8F11-9EAB01991139}"/>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418209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85F8-A6CC-4833-B68C-EA9B7FCA3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3B3DAD-75A6-40D2-85AC-B81B46ED4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ECB410-F362-4F5C-AD8A-88B237376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71945-96FE-4CC7-B625-386C547A4B32}"/>
              </a:ext>
            </a:extLst>
          </p:cNvPr>
          <p:cNvSpPr>
            <a:spLocks noGrp="1"/>
          </p:cNvSpPr>
          <p:nvPr>
            <p:ph type="dt" sz="half" idx="10"/>
          </p:nvPr>
        </p:nvSpPr>
        <p:spPr/>
        <p:txBody>
          <a:bodyPr/>
          <a:lstStyle/>
          <a:p>
            <a:fld id="{6161C502-F4BA-41AB-811F-C2B9E13B38A4}" type="datetimeFigureOut">
              <a:rPr lang="en-US" smtClean="0"/>
              <a:t>6/14/2020</a:t>
            </a:fld>
            <a:endParaRPr lang="en-US"/>
          </a:p>
        </p:txBody>
      </p:sp>
      <p:sp>
        <p:nvSpPr>
          <p:cNvPr id="6" name="Footer Placeholder 5">
            <a:extLst>
              <a:ext uri="{FF2B5EF4-FFF2-40B4-BE49-F238E27FC236}">
                <a16:creationId xmlns:a16="http://schemas.microsoft.com/office/drawing/2014/main" id="{536E2D93-2B29-4E2A-A852-237A88B59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6DDFB-771F-4657-ABFC-A672F110AA8D}"/>
              </a:ext>
            </a:extLst>
          </p:cNvPr>
          <p:cNvSpPr>
            <a:spLocks noGrp="1"/>
          </p:cNvSpPr>
          <p:nvPr>
            <p:ph type="sldNum" sz="quarter" idx="12"/>
          </p:nvPr>
        </p:nvSpPr>
        <p:spPr/>
        <p:txBody>
          <a:bodyPr/>
          <a:lstStyle/>
          <a:p>
            <a:fld id="{94DF59AB-99C0-48E0-A178-A1D0A5496393}" type="slidenum">
              <a:rPr lang="en-US" smtClean="0"/>
              <a:t>‹#›</a:t>
            </a:fld>
            <a:endParaRPr lang="en-US"/>
          </a:p>
        </p:txBody>
      </p:sp>
    </p:spTree>
    <p:extLst>
      <p:ext uri="{BB962C8B-B14F-4D97-AF65-F5344CB8AC3E}">
        <p14:creationId xmlns:p14="http://schemas.microsoft.com/office/powerpoint/2010/main" val="54217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3E6930-9F56-4A98-A4B9-6E5252DB58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FDB8B-0021-4805-840E-3CEDAAD1C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14E51-63FA-4F18-ACD7-C5114407D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1C502-F4BA-41AB-811F-C2B9E13B38A4}" type="datetimeFigureOut">
              <a:rPr lang="en-US" smtClean="0"/>
              <a:t>6/14/2020</a:t>
            </a:fld>
            <a:endParaRPr lang="en-US"/>
          </a:p>
        </p:txBody>
      </p:sp>
      <p:sp>
        <p:nvSpPr>
          <p:cNvPr id="5" name="Footer Placeholder 4">
            <a:extLst>
              <a:ext uri="{FF2B5EF4-FFF2-40B4-BE49-F238E27FC236}">
                <a16:creationId xmlns:a16="http://schemas.microsoft.com/office/drawing/2014/main" id="{E7773D6E-CAB0-41A1-A961-ECE8474E2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4765D6-0D56-4C72-9EA2-0586829E7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F59AB-99C0-48E0-A178-A1D0A5496393}" type="slidenum">
              <a:rPr lang="en-US" smtClean="0"/>
              <a:t>‹#›</a:t>
            </a:fld>
            <a:endParaRPr lang="en-US"/>
          </a:p>
        </p:txBody>
      </p:sp>
    </p:spTree>
    <p:extLst>
      <p:ext uri="{BB962C8B-B14F-4D97-AF65-F5344CB8AC3E}">
        <p14:creationId xmlns:p14="http://schemas.microsoft.com/office/powerpoint/2010/main" val="1703649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F14D-3A94-426F-B0E8-44C59B857011}"/>
              </a:ext>
            </a:extLst>
          </p:cNvPr>
          <p:cNvSpPr>
            <a:spLocks noGrp="1"/>
          </p:cNvSpPr>
          <p:nvPr>
            <p:ph type="ctrTitle"/>
          </p:nvPr>
        </p:nvSpPr>
        <p:spPr/>
        <p:txBody>
          <a:bodyPr/>
          <a:lstStyle/>
          <a:p>
            <a:r>
              <a:rPr lang="en-US" b="1" dirty="0"/>
              <a:t>Identifying Fraud Credit Card Transactions</a:t>
            </a:r>
          </a:p>
        </p:txBody>
      </p:sp>
      <p:sp>
        <p:nvSpPr>
          <p:cNvPr id="3" name="Subtitle 2">
            <a:extLst>
              <a:ext uri="{FF2B5EF4-FFF2-40B4-BE49-F238E27FC236}">
                <a16:creationId xmlns:a16="http://schemas.microsoft.com/office/drawing/2014/main" id="{41B756E5-3E21-4011-A9DD-B81F3219B14D}"/>
              </a:ext>
            </a:extLst>
          </p:cNvPr>
          <p:cNvSpPr>
            <a:spLocks noGrp="1"/>
          </p:cNvSpPr>
          <p:nvPr>
            <p:ph type="subTitle" idx="1"/>
          </p:nvPr>
        </p:nvSpPr>
        <p:spPr/>
        <p:txBody>
          <a:bodyPr/>
          <a:lstStyle/>
          <a:p>
            <a:r>
              <a:rPr lang="en-US" dirty="0"/>
              <a:t>Nathan Tran</a:t>
            </a:r>
          </a:p>
          <a:p>
            <a:r>
              <a:rPr lang="en-US" dirty="0" err="1"/>
              <a:t>Github</a:t>
            </a:r>
            <a:r>
              <a:rPr lang="en-US" dirty="0"/>
              <a:t>:</a:t>
            </a:r>
          </a:p>
          <a:p>
            <a:r>
              <a:rPr lang="en-US" dirty="0"/>
              <a:t>LinkedIn:</a:t>
            </a:r>
          </a:p>
        </p:txBody>
      </p:sp>
    </p:spTree>
    <p:extLst>
      <p:ext uri="{BB962C8B-B14F-4D97-AF65-F5344CB8AC3E}">
        <p14:creationId xmlns:p14="http://schemas.microsoft.com/office/powerpoint/2010/main" val="326064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Oversampling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pic>
        <p:nvPicPr>
          <p:cNvPr id="5" name="Picture 4">
            <a:extLst>
              <a:ext uri="{FF2B5EF4-FFF2-40B4-BE49-F238E27FC236}">
                <a16:creationId xmlns:a16="http://schemas.microsoft.com/office/drawing/2014/main" id="{F0099752-274B-4535-B533-BC0305FBB372}"/>
              </a:ext>
            </a:extLst>
          </p:cNvPr>
          <p:cNvPicPr>
            <a:picLocks noChangeAspect="1"/>
          </p:cNvPicPr>
          <p:nvPr/>
        </p:nvPicPr>
        <p:blipFill>
          <a:blip r:embed="rId3"/>
          <a:stretch>
            <a:fillRect/>
          </a:stretch>
        </p:blipFill>
        <p:spPr>
          <a:xfrm>
            <a:off x="1205989" y="1246910"/>
            <a:ext cx="5534025" cy="771525"/>
          </a:xfrm>
          <a:prstGeom prst="rect">
            <a:avLst/>
          </a:prstGeom>
        </p:spPr>
      </p:pic>
      <p:pic>
        <p:nvPicPr>
          <p:cNvPr id="9" name="Picture 8">
            <a:extLst>
              <a:ext uri="{FF2B5EF4-FFF2-40B4-BE49-F238E27FC236}">
                <a16:creationId xmlns:a16="http://schemas.microsoft.com/office/drawing/2014/main" id="{74D105D9-A579-4E9A-9D19-6EE3AF0CFE2C}"/>
              </a:ext>
            </a:extLst>
          </p:cNvPr>
          <p:cNvPicPr>
            <a:picLocks noChangeAspect="1"/>
          </p:cNvPicPr>
          <p:nvPr/>
        </p:nvPicPr>
        <p:blipFill>
          <a:blip r:embed="rId4"/>
          <a:stretch>
            <a:fillRect/>
          </a:stretch>
        </p:blipFill>
        <p:spPr>
          <a:xfrm>
            <a:off x="1273866" y="1895319"/>
            <a:ext cx="4953000" cy="600075"/>
          </a:xfrm>
          <a:prstGeom prst="rect">
            <a:avLst/>
          </a:prstGeom>
        </p:spPr>
      </p:pic>
      <p:pic>
        <p:nvPicPr>
          <p:cNvPr id="10" name="Picture 9">
            <a:extLst>
              <a:ext uri="{FF2B5EF4-FFF2-40B4-BE49-F238E27FC236}">
                <a16:creationId xmlns:a16="http://schemas.microsoft.com/office/drawing/2014/main" id="{B1D2B5E9-33E9-4AF3-90CD-2C6D1B188FFE}"/>
              </a:ext>
            </a:extLst>
          </p:cNvPr>
          <p:cNvPicPr>
            <a:picLocks noChangeAspect="1"/>
          </p:cNvPicPr>
          <p:nvPr/>
        </p:nvPicPr>
        <p:blipFill>
          <a:blip r:embed="rId5"/>
          <a:stretch>
            <a:fillRect/>
          </a:stretch>
        </p:blipFill>
        <p:spPr>
          <a:xfrm>
            <a:off x="1257964" y="2506383"/>
            <a:ext cx="10010775" cy="733425"/>
          </a:xfrm>
          <a:prstGeom prst="rect">
            <a:avLst/>
          </a:prstGeom>
        </p:spPr>
      </p:pic>
      <p:sp>
        <p:nvSpPr>
          <p:cNvPr id="11" name="Rectangle 10">
            <a:extLst>
              <a:ext uri="{FF2B5EF4-FFF2-40B4-BE49-F238E27FC236}">
                <a16:creationId xmlns:a16="http://schemas.microsoft.com/office/drawing/2014/main" id="{23CD2A5F-BC3B-4FAE-B62C-4829C5B13C79}"/>
              </a:ext>
            </a:extLst>
          </p:cNvPr>
          <p:cNvSpPr/>
          <p:nvPr/>
        </p:nvSpPr>
        <p:spPr>
          <a:xfrm>
            <a:off x="127221" y="1246910"/>
            <a:ext cx="1146645" cy="17825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Cross-</a:t>
            </a:r>
          </a:p>
          <a:p>
            <a:pPr algn="ctr"/>
            <a:r>
              <a:rPr lang="en-US" dirty="0"/>
              <a:t>-Validation</a:t>
            </a:r>
          </a:p>
        </p:txBody>
      </p:sp>
      <p:pic>
        <p:nvPicPr>
          <p:cNvPr id="12" name="Picture 11">
            <a:extLst>
              <a:ext uri="{FF2B5EF4-FFF2-40B4-BE49-F238E27FC236}">
                <a16:creationId xmlns:a16="http://schemas.microsoft.com/office/drawing/2014/main" id="{9123F17B-4C98-400F-8D5D-FABE63317B0D}"/>
              </a:ext>
            </a:extLst>
          </p:cNvPr>
          <p:cNvPicPr>
            <a:picLocks noChangeAspect="1"/>
          </p:cNvPicPr>
          <p:nvPr/>
        </p:nvPicPr>
        <p:blipFill>
          <a:blip r:embed="rId6"/>
          <a:stretch>
            <a:fillRect/>
          </a:stretch>
        </p:blipFill>
        <p:spPr>
          <a:xfrm>
            <a:off x="1273866" y="3297667"/>
            <a:ext cx="8105775" cy="914400"/>
          </a:xfrm>
          <a:prstGeom prst="rect">
            <a:avLst/>
          </a:prstGeom>
        </p:spPr>
      </p:pic>
      <p:pic>
        <p:nvPicPr>
          <p:cNvPr id="13" name="Picture 12">
            <a:extLst>
              <a:ext uri="{FF2B5EF4-FFF2-40B4-BE49-F238E27FC236}">
                <a16:creationId xmlns:a16="http://schemas.microsoft.com/office/drawing/2014/main" id="{31C059DB-3648-4467-91C0-0B7226A3CA03}"/>
              </a:ext>
            </a:extLst>
          </p:cNvPr>
          <p:cNvPicPr>
            <a:picLocks noChangeAspect="1"/>
          </p:cNvPicPr>
          <p:nvPr/>
        </p:nvPicPr>
        <p:blipFill>
          <a:blip r:embed="rId7"/>
          <a:stretch>
            <a:fillRect/>
          </a:stretch>
        </p:blipFill>
        <p:spPr>
          <a:xfrm>
            <a:off x="1273866" y="4174111"/>
            <a:ext cx="5810250" cy="895350"/>
          </a:xfrm>
          <a:prstGeom prst="rect">
            <a:avLst/>
          </a:prstGeom>
        </p:spPr>
      </p:pic>
      <p:sp>
        <p:nvSpPr>
          <p:cNvPr id="14" name="Rectangle 13">
            <a:extLst>
              <a:ext uri="{FF2B5EF4-FFF2-40B4-BE49-F238E27FC236}">
                <a16:creationId xmlns:a16="http://schemas.microsoft.com/office/drawing/2014/main" id="{6AE4C3D4-D847-43D1-87B3-C8622F3D094F}"/>
              </a:ext>
            </a:extLst>
          </p:cNvPr>
          <p:cNvSpPr/>
          <p:nvPr/>
        </p:nvSpPr>
        <p:spPr>
          <a:xfrm>
            <a:off x="127221" y="3196375"/>
            <a:ext cx="1146645" cy="17825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Testing</a:t>
            </a:r>
          </a:p>
        </p:txBody>
      </p:sp>
    </p:spTree>
    <p:extLst>
      <p:ext uri="{BB962C8B-B14F-4D97-AF65-F5344CB8AC3E}">
        <p14:creationId xmlns:p14="http://schemas.microsoft.com/office/powerpoint/2010/main" val="197752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Undersampling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pic>
        <p:nvPicPr>
          <p:cNvPr id="15" name="Picture 14">
            <a:extLst>
              <a:ext uri="{FF2B5EF4-FFF2-40B4-BE49-F238E27FC236}">
                <a16:creationId xmlns:a16="http://schemas.microsoft.com/office/drawing/2014/main" id="{034042E5-4A79-4EE6-9A82-F4A92470A702}"/>
              </a:ext>
            </a:extLst>
          </p:cNvPr>
          <p:cNvPicPr>
            <a:picLocks noChangeAspect="1"/>
          </p:cNvPicPr>
          <p:nvPr/>
        </p:nvPicPr>
        <p:blipFill rotWithShape="1">
          <a:blip r:embed="rId3"/>
          <a:srcRect r="41998" b="1"/>
          <a:stretch/>
        </p:blipFill>
        <p:spPr>
          <a:xfrm>
            <a:off x="550906" y="1246910"/>
            <a:ext cx="3960424" cy="4813770"/>
          </a:xfrm>
          <a:prstGeom prst="rect">
            <a:avLst/>
          </a:prstGeom>
        </p:spPr>
      </p:pic>
      <p:pic>
        <p:nvPicPr>
          <p:cNvPr id="16" name="Picture 15">
            <a:extLst>
              <a:ext uri="{FF2B5EF4-FFF2-40B4-BE49-F238E27FC236}">
                <a16:creationId xmlns:a16="http://schemas.microsoft.com/office/drawing/2014/main" id="{6C141483-C7BC-4255-BE56-62AA9C54DEF1}"/>
              </a:ext>
            </a:extLst>
          </p:cNvPr>
          <p:cNvPicPr>
            <a:picLocks noChangeAspect="1"/>
          </p:cNvPicPr>
          <p:nvPr/>
        </p:nvPicPr>
        <p:blipFill rotWithShape="1">
          <a:blip r:embed="rId4"/>
          <a:srcRect l="14099" r="23463" b="1"/>
          <a:stretch/>
        </p:blipFill>
        <p:spPr>
          <a:xfrm>
            <a:off x="6524672" y="857859"/>
            <a:ext cx="3873970" cy="4715343"/>
          </a:xfrm>
          <a:prstGeom prst="rect">
            <a:avLst/>
          </a:prstGeom>
        </p:spPr>
      </p:pic>
      <p:grpSp>
        <p:nvGrpSpPr>
          <p:cNvPr id="17" name="Group 16">
            <a:extLst>
              <a:ext uri="{FF2B5EF4-FFF2-40B4-BE49-F238E27FC236}">
                <a16:creationId xmlns:a16="http://schemas.microsoft.com/office/drawing/2014/main" id="{E1E9D5C3-B282-4DDF-B0BD-11DC65161E50}"/>
              </a:ext>
            </a:extLst>
          </p:cNvPr>
          <p:cNvGrpSpPr/>
          <p:nvPr/>
        </p:nvGrpSpPr>
        <p:grpSpPr>
          <a:xfrm>
            <a:off x="6613145" y="5343401"/>
            <a:ext cx="4015780" cy="153784"/>
            <a:chOff x="8467106" y="5997396"/>
            <a:chExt cx="4015780" cy="153784"/>
          </a:xfrm>
        </p:grpSpPr>
        <p:cxnSp>
          <p:nvCxnSpPr>
            <p:cNvPr id="18" name="Straight Connector 17">
              <a:extLst>
                <a:ext uri="{FF2B5EF4-FFF2-40B4-BE49-F238E27FC236}">
                  <a16:creationId xmlns:a16="http://schemas.microsoft.com/office/drawing/2014/main" id="{40BB9F65-4422-4AB6-864F-7E733FEB11F1}"/>
                </a:ext>
              </a:extLst>
            </p:cNvPr>
            <p:cNvCxnSpPr/>
            <p:nvPr/>
          </p:nvCxnSpPr>
          <p:spPr>
            <a:xfrm>
              <a:off x="8467106" y="6115792"/>
              <a:ext cx="593767"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42E7257B-D4E5-4999-A22B-4531E9D686F5}"/>
                </a:ext>
              </a:extLst>
            </p:cNvPr>
            <p:cNvSpPr/>
            <p:nvPr/>
          </p:nvSpPr>
          <p:spPr>
            <a:xfrm>
              <a:off x="9236920" y="5997396"/>
              <a:ext cx="3245966" cy="153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Original Non-Fraud Distribution</a:t>
              </a:r>
            </a:p>
          </p:txBody>
        </p:sp>
      </p:grpSp>
      <p:grpSp>
        <p:nvGrpSpPr>
          <p:cNvPr id="20" name="Group 19">
            <a:extLst>
              <a:ext uri="{FF2B5EF4-FFF2-40B4-BE49-F238E27FC236}">
                <a16:creationId xmlns:a16="http://schemas.microsoft.com/office/drawing/2014/main" id="{C9B55FA0-DC19-400A-98B9-B606AC353099}"/>
              </a:ext>
            </a:extLst>
          </p:cNvPr>
          <p:cNvGrpSpPr/>
          <p:nvPr/>
        </p:nvGrpSpPr>
        <p:grpSpPr>
          <a:xfrm>
            <a:off x="6613145" y="5604212"/>
            <a:ext cx="4442943" cy="118345"/>
            <a:chOff x="8467106" y="6021415"/>
            <a:chExt cx="4442943" cy="118345"/>
          </a:xfrm>
        </p:grpSpPr>
        <p:cxnSp>
          <p:nvCxnSpPr>
            <p:cNvPr id="21" name="Straight Connector 20">
              <a:extLst>
                <a:ext uri="{FF2B5EF4-FFF2-40B4-BE49-F238E27FC236}">
                  <a16:creationId xmlns:a16="http://schemas.microsoft.com/office/drawing/2014/main" id="{77E28E2B-52BA-4925-8F73-148E14ADA648}"/>
                </a:ext>
              </a:extLst>
            </p:cNvPr>
            <p:cNvCxnSpPr/>
            <p:nvPr/>
          </p:nvCxnSpPr>
          <p:spPr>
            <a:xfrm>
              <a:off x="8467106" y="6115792"/>
              <a:ext cx="593767" cy="0"/>
            </a:xfrm>
            <a:prstGeom prst="line">
              <a:avLst/>
            </a:prstGeom>
            <a:ln w="57150">
              <a:solidFill>
                <a:srgbClr val="00B0F0"/>
              </a:solidFill>
            </a:ln>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0395341E-A50A-478A-BD13-153603C301FB}"/>
                </a:ext>
              </a:extLst>
            </p:cNvPr>
            <p:cNvSpPr/>
            <p:nvPr/>
          </p:nvSpPr>
          <p:spPr>
            <a:xfrm>
              <a:off x="8844725" y="6021415"/>
              <a:ext cx="4065324" cy="118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Downsampled</a:t>
              </a:r>
              <a:r>
                <a:rPr lang="en-US" dirty="0">
                  <a:solidFill>
                    <a:schemeClr val="accent1">
                      <a:lumMod val="75000"/>
                    </a:schemeClr>
                  </a:solidFill>
                </a:rPr>
                <a:t> </a:t>
              </a:r>
              <a:r>
                <a:rPr lang="en-US" dirty="0">
                  <a:solidFill>
                    <a:srgbClr val="00B0F0"/>
                  </a:solidFill>
                </a:rPr>
                <a:t>Non-Fraud Distribution</a:t>
              </a:r>
            </a:p>
          </p:txBody>
        </p:sp>
      </p:grpSp>
      <p:grpSp>
        <p:nvGrpSpPr>
          <p:cNvPr id="23" name="Group 22">
            <a:extLst>
              <a:ext uri="{FF2B5EF4-FFF2-40B4-BE49-F238E27FC236}">
                <a16:creationId xmlns:a16="http://schemas.microsoft.com/office/drawing/2014/main" id="{2FB7DF25-ADEB-460B-B7D5-8DC11DCD8631}"/>
              </a:ext>
            </a:extLst>
          </p:cNvPr>
          <p:cNvGrpSpPr/>
          <p:nvPr/>
        </p:nvGrpSpPr>
        <p:grpSpPr>
          <a:xfrm>
            <a:off x="6613145" y="5885925"/>
            <a:ext cx="4015780" cy="153784"/>
            <a:chOff x="8467106" y="6000865"/>
            <a:chExt cx="4015780" cy="153784"/>
          </a:xfrm>
        </p:grpSpPr>
        <p:cxnSp>
          <p:nvCxnSpPr>
            <p:cNvPr id="24" name="Straight Connector 23">
              <a:extLst>
                <a:ext uri="{FF2B5EF4-FFF2-40B4-BE49-F238E27FC236}">
                  <a16:creationId xmlns:a16="http://schemas.microsoft.com/office/drawing/2014/main" id="{07522574-4FD9-4AD9-9E3B-77EC935B9DE8}"/>
                </a:ext>
              </a:extLst>
            </p:cNvPr>
            <p:cNvCxnSpPr/>
            <p:nvPr/>
          </p:nvCxnSpPr>
          <p:spPr>
            <a:xfrm>
              <a:off x="8467106" y="6115792"/>
              <a:ext cx="593767" cy="0"/>
            </a:xfrm>
            <a:prstGeom prst="line">
              <a:avLst/>
            </a:prstGeom>
            <a:ln w="57150">
              <a:solidFill>
                <a:srgbClr val="FF0000"/>
              </a:solidFill>
            </a:ln>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3C9E3B2E-9A6D-4797-AEDA-1A3184DA1B58}"/>
                </a:ext>
              </a:extLst>
            </p:cNvPr>
            <p:cNvSpPr/>
            <p:nvPr/>
          </p:nvSpPr>
          <p:spPr>
            <a:xfrm>
              <a:off x="9236920" y="6000865"/>
              <a:ext cx="3245966" cy="1537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Original Fraud Distribution</a:t>
              </a:r>
            </a:p>
          </p:txBody>
        </p:sp>
      </p:grpSp>
      <p:grpSp>
        <p:nvGrpSpPr>
          <p:cNvPr id="26" name="Group 25">
            <a:extLst>
              <a:ext uri="{FF2B5EF4-FFF2-40B4-BE49-F238E27FC236}">
                <a16:creationId xmlns:a16="http://schemas.microsoft.com/office/drawing/2014/main" id="{A5457B1B-D219-445E-AB06-D59492449A83}"/>
              </a:ext>
            </a:extLst>
          </p:cNvPr>
          <p:cNvGrpSpPr/>
          <p:nvPr/>
        </p:nvGrpSpPr>
        <p:grpSpPr>
          <a:xfrm>
            <a:off x="6613145" y="6165096"/>
            <a:ext cx="4226794" cy="118396"/>
            <a:chOff x="8467106" y="5997396"/>
            <a:chExt cx="4226794" cy="118396"/>
          </a:xfrm>
        </p:grpSpPr>
        <p:cxnSp>
          <p:nvCxnSpPr>
            <p:cNvPr id="27" name="Straight Connector 26">
              <a:extLst>
                <a:ext uri="{FF2B5EF4-FFF2-40B4-BE49-F238E27FC236}">
                  <a16:creationId xmlns:a16="http://schemas.microsoft.com/office/drawing/2014/main" id="{7AF58FFB-E624-4910-8662-51DE0B254D8A}"/>
                </a:ext>
              </a:extLst>
            </p:cNvPr>
            <p:cNvCxnSpPr/>
            <p:nvPr/>
          </p:nvCxnSpPr>
          <p:spPr>
            <a:xfrm>
              <a:off x="8467106" y="6115792"/>
              <a:ext cx="593767" cy="0"/>
            </a:xfrm>
            <a:prstGeom prst="line">
              <a:avLst/>
            </a:prstGeom>
            <a:ln w="57150">
              <a:solidFill>
                <a:srgbClr val="F9A1F7"/>
              </a:solidFill>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8FD2FC31-B70D-470A-9CB2-A421CE870E6F}"/>
                </a:ext>
              </a:extLst>
            </p:cNvPr>
            <p:cNvSpPr/>
            <p:nvPr/>
          </p:nvSpPr>
          <p:spPr>
            <a:xfrm>
              <a:off x="9236920" y="5997396"/>
              <a:ext cx="3456980" cy="11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9A1F7"/>
                  </a:solidFill>
                </a:rPr>
                <a:t>Downsampled Fraud Distribution</a:t>
              </a:r>
            </a:p>
          </p:txBody>
        </p:sp>
      </p:grpSp>
    </p:spTree>
    <p:extLst>
      <p:ext uri="{BB962C8B-B14F-4D97-AF65-F5344CB8AC3E}">
        <p14:creationId xmlns:p14="http://schemas.microsoft.com/office/powerpoint/2010/main" val="38375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Undersampling Modeling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graphicFrame>
        <p:nvGraphicFramePr>
          <p:cNvPr id="29" name="Table 5">
            <a:extLst>
              <a:ext uri="{FF2B5EF4-FFF2-40B4-BE49-F238E27FC236}">
                <a16:creationId xmlns:a16="http://schemas.microsoft.com/office/drawing/2014/main" id="{F7074106-2B70-4699-B23E-08F739A964A7}"/>
              </a:ext>
            </a:extLst>
          </p:cNvPr>
          <p:cNvGraphicFramePr>
            <a:graphicFrameLocks noGrp="1"/>
          </p:cNvGraphicFramePr>
          <p:nvPr>
            <p:extLst>
              <p:ext uri="{D42A27DB-BD31-4B8C-83A1-F6EECF244321}">
                <p14:modId xmlns:p14="http://schemas.microsoft.com/office/powerpoint/2010/main" val="1664160304"/>
              </p:ext>
            </p:extLst>
          </p:nvPr>
        </p:nvGraphicFramePr>
        <p:xfrm>
          <a:off x="529937" y="2012862"/>
          <a:ext cx="11132126" cy="3598228"/>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val="1472488947"/>
                    </a:ext>
                  </a:extLst>
                </a:gridCol>
                <a:gridCol w="3293423">
                  <a:extLst>
                    <a:ext uri="{9D8B030D-6E8A-4147-A177-3AD203B41FA5}">
                      <a16:colId xmlns:a16="http://schemas.microsoft.com/office/drawing/2014/main" val="2221698318"/>
                    </a:ext>
                  </a:extLst>
                </a:gridCol>
                <a:gridCol w="3293423">
                  <a:extLst>
                    <a:ext uri="{9D8B030D-6E8A-4147-A177-3AD203B41FA5}">
                      <a16:colId xmlns:a16="http://schemas.microsoft.com/office/drawing/2014/main" val="4211608138"/>
                    </a:ext>
                  </a:extLst>
                </a:gridCol>
                <a:gridCol w="3293423">
                  <a:extLst>
                    <a:ext uri="{9D8B030D-6E8A-4147-A177-3AD203B41FA5}">
                      <a16:colId xmlns:a16="http://schemas.microsoft.com/office/drawing/2014/main" val="3959045632"/>
                    </a:ext>
                  </a:extLst>
                </a:gridCol>
              </a:tblGrid>
              <a:tr h="558140">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No Resampling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Oversampling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Undersampling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9906869"/>
                  </a:ext>
                </a:extLst>
              </a:tr>
              <a:tr h="760022">
                <a:tc>
                  <a:txBody>
                    <a:bodyPr/>
                    <a:lstStyle/>
                    <a:p>
                      <a:pPr algn="ctr"/>
                      <a:r>
                        <a:rPr lang="en-US" b="1" dirty="0">
                          <a:solidFill>
                            <a:schemeClr val="tx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3735546"/>
                  </a:ext>
                </a:extLst>
              </a:tr>
              <a:tr h="760022">
                <a:tc>
                  <a:txBody>
                    <a:bodyPr/>
                    <a:lstStyle/>
                    <a:p>
                      <a:pPr algn="ctr"/>
                      <a:r>
                        <a:rPr lang="en-US" b="1"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652505"/>
                  </a:ext>
                </a:extLst>
              </a:tr>
              <a:tr h="760022">
                <a:tc>
                  <a:txBody>
                    <a:bodyPr/>
                    <a:lstStyle/>
                    <a:p>
                      <a:pPr algn="ctr"/>
                      <a:r>
                        <a:rPr lang="en-US" b="1" dirty="0">
                          <a:solidFill>
                            <a:schemeClr val="tx1"/>
                          </a:solidFill>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864683"/>
                  </a:ext>
                </a:extLst>
              </a:tr>
              <a:tr h="760022">
                <a:tc>
                  <a:txBody>
                    <a:bodyPr/>
                    <a:lstStyle/>
                    <a:p>
                      <a:pPr algn="ctr"/>
                      <a:r>
                        <a:rPr lang="en-US" b="1" dirty="0">
                          <a:solidFill>
                            <a:schemeClr val="tx1"/>
                          </a:solidFill>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9231805"/>
                  </a:ext>
                </a:extLst>
              </a:tr>
            </a:tbl>
          </a:graphicData>
        </a:graphic>
      </p:graphicFrame>
      <p:pic>
        <p:nvPicPr>
          <p:cNvPr id="5" name="Picture 4" descr="Thumbs Down Handy">
            <a:extLst>
              <a:ext uri="{FF2B5EF4-FFF2-40B4-BE49-F238E27FC236}">
                <a16:creationId xmlns:a16="http://schemas.microsoft.com/office/drawing/2014/main" id="{B6F35E18-AAA7-445E-9293-E32F8455F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197" y="2815957"/>
            <a:ext cx="2300803" cy="2300803"/>
          </a:xfrm>
          <a:prstGeom prst="rect">
            <a:avLst/>
          </a:prstGeom>
        </p:spPr>
      </p:pic>
      <p:pic>
        <p:nvPicPr>
          <p:cNvPr id="9" name="Picture 8" descr="Thumbs Up Handy">
            <a:extLst>
              <a:ext uri="{FF2B5EF4-FFF2-40B4-BE49-F238E27FC236}">
                <a16:creationId xmlns:a16="http://schemas.microsoft.com/office/drawing/2014/main" id="{0F17A037-2000-4548-A142-CE2C65D5C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4874" y="3281345"/>
            <a:ext cx="849404" cy="849404"/>
          </a:xfrm>
          <a:prstGeom prst="rect">
            <a:avLst/>
          </a:prstGeom>
        </p:spPr>
      </p:pic>
      <p:pic>
        <p:nvPicPr>
          <p:cNvPr id="30" name="Picture 29" descr="Thumbs Down Handy">
            <a:extLst>
              <a:ext uri="{FF2B5EF4-FFF2-40B4-BE49-F238E27FC236}">
                <a16:creationId xmlns:a16="http://schemas.microsoft.com/office/drawing/2014/main" id="{B6B31DC0-BB1A-4518-AC0F-72A6A8440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968" y="2821477"/>
            <a:ext cx="2300803" cy="2300803"/>
          </a:xfrm>
          <a:prstGeom prst="rect">
            <a:avLst/>
          </a:prstGeom>
        </p:spPr>
      </p:pic>
      <p:pic>
        <p:nvPicPr>
          <p:cNvPr id="31" name="Picture 30" descr="Thumbs Up Handy">
            <a:extLst>
              <a:ext uri="{FF2B5EF4-FFF2-40B4-BE49-F238E27FC236}">
                <a16:creationId xmlns:a16="http://schemas.microsoft.com/office/drawing/2014/main" id="{EA98D592-6B3C-4714-9F39-11221E38C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265" y="4850109"/>
            <a:ext cx="849404" cy="849404"/>
          </a:xfrm>
          <a:prstGeom prst="rect">
            <a:avLst/>
          </a:prstGeom>
        </p:spPr>
      </p:pic>
      <p:pic>
        <p:nvPicPr>
          <p:cNvPr id="32" name="Picture 31" descr="Thumbs Down Handy">
            <a:extLst>
              <a:ext uri="{FF2B5EF4-FFF2-40B4-BE49-F238E27FC236}">
                <a16:creationId xmlns:a16="http://schemas.microsoft.com/office/drawing/2014/main" id="{A0CD5BF6-C80D-463B-9276-BA16C80DC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9573" y="2561985"/>
            <a:ext cx="765251" cy="765251"/>
          </a:xfrm>
          <a:prstGeom prst="rect">
            <a:avLst/>
          </a:prstGeom>
        </p:spPr>
      </p:pic>
      <p:pic>
        <p:nvPicPr>
          <p:cNvPr id="11" name="Picture 10" descr="Thumbs Up Handy">
            <a:extLst>
              <a:ext uri="{FF2B5EF4-FFF2-40B4-BE49-F238E27FC236}">
                <a16:creationId xmlns:a16="http://schemas.microsoft.com/office/drawing/2014/main" id="{C8D0AB67-9D29-4473-A183-F629DA566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7903" y="4055094"/>
            <a:ext cx="849404" cy="849404"/>
          </a:xfrm>
          <a:prstGeom prst="rect">
            <a:avLst/>
          </a:prstGeom>
        </p:spPr>
      </p:pic>
    </p:spTree>
    <p:extLst>
      <p:ext uri="{BB962C8B-B14F-4D97-AF65-F5344CB8AC3E}">
        <p14:creationId xmlns:p14="http://schemas.microsoft.com/office/powerpoint/2010/main" val="401627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Cross-Validation - KNN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975780"/>
            <a:ext cx="10997540" cy="5438898"/>
          </a:xfrm>
        </p:spPr>
        <p:txBody>
          <a:bodyPr>
            <a:noAutofit/>
          </a:bodyPr>
          <a:lstStyle/>
          <a:p>
            <a:pPr marL="0" indent="0">
              <a:buNone/>
            </a:pPr>
            <a:r>
              <a:rPr lang="en-US" sz="2000" dirty="0"/>
              <a:t>Validation: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Testing Base Model:</a:t>
            </a:r>
          </a:p>
          <a:p>
            <a:pPr marL="0" indent="0">
              <a:buNone/>
            </a:pPr>
            <a:endParaRPr lang="en-US" sz="2000" dirty="0"/>
          </a:p>
        </p:txBody>
      </p:sp>
      <p:pic>
        <p:nvPicPr>
          <p:cNvPr id="5" name="Picture 4">
            <a:extLst>
              <a:ext uri="{FF2B5EF4-FFF2-40B4-BE49-F238E27FC236}">
                <a16:creationId xmlns:a16="http://schemas.microsoft.com/office/drawing/2014/main" id="{D1E2C131-01D3-4120-9F66-6BD6F3A3A864}"/>
              </a:ext>
            </a:extLst>
          </p:cNvPr>
          <p:cNvPicPr>
            <a:picLocks noChangeAspect="1"/>
          </p:cNvPicPr>
          <p:nvPr/>
        </p:nvPicPr>
        <p:blipFill>
          <a:blip r:embed="rId3"/>
          <a:stretch>
            <a:fillRect/>
          </a:stretch>
        </p:blipFill>
        <p:spPr>
          <a:xfrm>
            <a:off x="2210650" y="1048065"/>
            <a:ext cx="7288760" cy="2186628"/>
          </a:xfrm>
          <a:prstGeom prst="rect">
            <a:avLst/>
          </a:prstGeom>
        </p:spPr>
      </p:pic>
      <p:pic>
        <p:nvPicPr>
          <p:cNvPr id="9" name="Picture 8">
            <a:extLst>
              <a:ext uri="{FF2B5EF4-FFF2-40B4-BE49-F238E27FC236}">
                <a16:creationId xmlns:a16="http://schemas.microsoft.com/office/drawing/2014/main" id="{AC57CB13-3B66-4A24-82DA-D3CEE6A86E9A}"/>
              </a:ext>
            </a:extLst>
          </p:cNvPr>
          <p:cNvPicPr>
            <a:picLocks noChangeAspect="1"/>
          </p:cNvPicPr>
          <p:nvPr/>
        </p:nvPicPr>
        <p:blipFill>
          <a:blip r:embed="rId4"/>
          <a:stretch>
            <a:fillRect/>
          </a:stretch>
        </p:blipFill>
        <p:spPr>
          <a:xfrm>
            <a:off x="2695575" y="3438054"/>
            <a:ext cx="3752850" cy="257175"/>
          </a:xfrm>
          <a:prstGeom prst="rect">
            <a:avLst/>
          </a:prstGeom>
        </p:spPr>
      </p:pic>
      <p:pic>
        <p:nvPicPr>
          <p:cNvPr id="10" name="Picture 9">
            <a:extLst>
              <a:ext uri="{FF2B5EF4-FFF2-40B4-BE49-F238E27FC236}">
                <a16:creationId xmlns:a16="http://schemas.microsoft.com/office/drawing/2014/main" id="{27C53366-410A-48E5-B2EB-7733BD8B9DF6}"/>
              </a:ext>
            </a:extLst>
          </p:cNvPr>
          <p:cNvPicPr>
            <a:picLocks noChangeAspect="1"/>
          </p:cNvPicPr>
          <p:nvPr/>
        </p:nvPicPr>
        <p:blipFill>
          <a:blip r:embed="rId5"/>
          <a:stretch>
            <a:fillRect/>
          </a:stretch>
        </p:blipFill>
        <p:spPr>
          <a:xfrm>
            <a:off x="2259859" y="3898590"/>
            <a:ext cx="4188566" cy="2833442"/>
          </a:xfrm>
          <a:prstGeom prst="rect">
            <a:avLst/>
          </a:prstGeom>
          <a:ln>
            <a:solidFill>
              <a:schemeClr val="tx1"/>
            </a:solidFill>
          </a:ln>
        </p:spPr>
      </p:pic>
    </p:spTree>
    <p:extLst>
      <p:ext uri="{BB962C8B-B14F-4D97-AF65-F5344CB8AC3E}">
        <p14:creationId xmlns:p14="http://schemas.microsoft.com/office/powerpoint/2010/main" val="233034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Cross-Validation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r>
              <a:rPr lang="en-US" sz="2000" dirty="0"/>
              <a:t>Validation: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Testing Base Model:</a:t>
            </a:r>
          </a:p>
          <a:p>
            <a:pPr marL="0" indent="0">
              <a:buNone/>
            </a:pPr>
            <a:endParaRPr lang="en-US" sz="2000" dirty="0"/>
          </a:p>
        </p:txBody>
      </p:sp>
      <p:pic>
        <p:nvPicPr>
          <p:cNvPr id="4" name="Picture 3">
            <a:extLst>
              <a:ext uri="{FF2B5EF4-FFF2-40B4-BE49-F238E27FC236}">
                <a16:creationId xmlns:a16="http://schemas.microsoft.com/office/drawing/2014/main" id="{93B7D2C8-B4E6-4139-A04B-33D623BCD9F2}"/>
              </a:ext>
            </a:extLst>
          </p:cNvPr>
          <p:cNvPicPr>
            <a:picLocks noChangeAspect="1"/>
          </p:cNvPicPr>
          <p:nvPr/>
        </p:nvPicPr>
        <p:blipFill>
          <a:blip r:embed="rId3"/>
          <a:stretch>
            <a:fillRect/>
          </a:stretch>
        </p:blipFill>
        <p:spPr>
          <a:xfrm>
            <a:off x="749153" y="1755868"/>
            <a:ext cx="8801100" cy="590550"/>
          </a:xfrm>
          <a:prstGeom prst="rect">
            <a:avLst/>
          </a:prstGeom>
        </p:spPr>
      </p:pic>
      <p:pic>
        <p:nvPicPr>
          <p:cNvPr id="6" name="Picture 5">
            <a:extLst>
              <a:ext uri="{FF2B5EF4-FFF2-40B4-BE49-F238E27FC236}">
                <a16:creationId xmlns:a16="http://schemas.microsoft.com/office/drawing/2014/main" id="{68EE93E0-F7AD-4D80-A399-69ED4BAAB95B}"/>
              </a:ext>
            </a:extLst>
          </p:cNvPr>
          <p:cNvPicPr>
            <a:picLocks noChangeAspect="1"/>
          </p:cNvPicPr>
          <p:nvPr/>
        </p:nvPicPr>
        <p:blipFill>
          <a:blip r:embed="rId4"/>
          <a:stretch>
            <a:fillRect/>
          </a:stretch>
        </p:blipFill>
        <p:spPr>
          <a:xfrm>
            <a:off x="749153" y="2569626"/>
            <a:ext cx="9144000" cy="571500"/>
          </a:xfrm>
          <a:prstGeom prst="rect">
            <a:avLst/>
          </a:prstGeom>
        </p:spPr>
      </p:pic>
      <p:pic>
        <p:nvPicPr>
          <p:cNvPr id="7" name="Picture 6">
            <a:extLst>
              <a:ext uri="{FF2B5EF4-FFF2-40B4-BE49-F238E27FC236}">
                <a16:creationId xmlns:a16="http://schemas.microsoft.com/office/drawing/2014/main" id="{EE5485E7-F0D0-457A-B7D6-B31798BBA708}"/>
              </a:ext>
            </a:extLst>
          </p:cNvPr>
          <p:cNvPicPr>
            <a:picLocks noChangeAspect="1"/>
          </p:cNvPicPr>
          <p:nvPr/>
        </p:nvPicPr>
        <p:blipFill>
          <a:blip r:embed="rId5"/>
          <a:stretch>
            <a:fillRect/>
          </a:stretch>
        </p:blipFill>
        <p:spPr>
          <a:xfrm>
            <a:off x="668810" y="3576026"/>
            <a:ext cx="4791075" cy="247650"/>
          </a:xfrm>
          <a:prstGeom prst="rect">
            <a:avLst/>
          </a:prstGeom>
        </p:spPr>
      </p:pic>
      <p:pic>
        <p:nvPicPr>
          <p:cNvPr id="8" name="Picture 7">
            <a:extLst>
              <a:ext uri="{FF2B5EF4-FFF2-40B4-BE49-F238E27FC236}">
                <a16:creationId xmlns:a16="http://schemas.microsoft.com/office/drawing/2014/main" id="{11AE4CE1-151E-48BC-9898-96DD07C5FB5C}"/>
              </a:ext>
            </a:extLst>
          </p:cNvPr>
          <p:cNvPicPr>
            <a:picLocks noChangeAspect="1"/>
          </p:cNvPicPr>
          <p:nvPr/>
        </p:nvPicPr>
        <p:blipFill>
          <a:blip r:embed="rId6"/>
          <a:stretch>
            <a:fillRect/>
          </a:stretch>
        </p:blipFill>
        <p:spPr>
          <a:xfrm>
            <a:off x="6286500" y="3580929"/>
            <a:ext cx="5067300" cy="228600"/>
          </a:xfrm>
          <a:prstGeom prst="rect">
            <a:avLst/>
          </a:prstGeom>
        </p:spPr>
      </p:pic>
      <p:pic>
        <p:nvPicPr>
          <p:cNvPr id="13" name="Picture 12">
            <a:extLst>
              <a:ext uri="{FF2B5EF4-FFF2-40B4-BE49-F238E27FC236}">
                <a16:creationId xmlns:a16="http://schemas.microsoft.com/office/drawing/2014/main" id="{B2393F2B-88A4-421B-86F4-FCE682DFE1E3}"/>
              </a:ext>
            </a:extLst>
          </p:cNvPr>
          <p:cNvPicPr>
            <a:picLocks noChangeAspect="1"/>
          </p:cNvPicPr>
          <p:nvPr/>
        </p:nvPicPr>
        <p:blipFill>
          <a:blip r:embed="rId7"/>
          <a:stretch>
            <a:fillRect/>
          </a:stretch>
        </p:blipFill>
        <p:spPr>
          <a:xfrm>
            <a:off x="6655981" y="3922478"/>
            <a:ext cx="3904479" cy="2597800"/>
          </a:xfrm>
          <a:prstGeom prst="rect">
            <a:avLst/>
          </a:prstGeom>
          <a:ln>
            <a:solidFill>
              <a:schemeClr val="tx1"/>
            </a:solidFill>
          </a:ln>
        </p:spPr>
      </p:pic>
      <p:pic>
        <p:nvPicPr>
          <p:cNvPr id="20" name="Picture 19">
            <a:extLst>
              <a:ext uri="{FF2B5EF4-FFF2-40B4-BE49-F238E27FC236}">
                <a16:creationId xmlns:a16="http://schemas.microsoft.com/office/drawing/2014/main" id="{4BAAD857-F011-4514-8615-2B2B95CE8150}"/>
              </a:ext>
            </a:extLst>
          </p:cNvPr>
          <p:cNvPicPr>
            <a:picLocks noChangeAspect="1"/>
          </p:cNvPicPr>
          <p:nvPr/>
        </p:nvPicPr>
        <p:blipFill>
          <a:blip r:embed="rId8"/>
          <a:stretch>
            <a:fillRect/>
          </a:stretch>
        </p:blipFill>
        <p:spPr>
          <a:xfrm>
            <a:off x="967562" y="3896343"/>
            <a:ext cx="3987043" cy="2650070"/>
          </a:xfrm>
          <a:prstGeom prst="rect">
            <a:avLst/>
          </a:prstGeom>
          <a:ln>
            <a:solidFill>
              <a:schemeClr val="tx1"/>
            </a:solidFill>
          </a:ln>
        </p:spPr>
      </p:pic>
    </p:spTree>
    <p:extLst>
      <p:ext uri="{BB962C8B-B14F-4D97-AF65-F5344CB8AC3E}">
        <p14:creationId xmlns:p14="http://schemas.microsoft.com/office/powerpoint/2010/main" val="256054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Cross-Validation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262520" y="903767"/>
            <a:ext cx="10997540" cy="5696980"/>
          </a:xfrm>
        </p:spPr>
        <p:txBody>
          <a:bodyPr>
            <a:noAutofit/>
          </a:bodyPr>
          <a:lstStyle/>
          <a:p>
            <a:pPr marL="0" indent="0">
              <a:buNone/>
            </a:pPr>
            <a:r>
              <a:rPr lang="en-US" sz="2000" b="1" dirty="0"/>
              <a:t>Features’ Importance:                           Random Forest                                               Gradient Boosting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t>ROC:</a:t>
            </a:r>
          </a:p>
          <a:p>
            <a:pPr marL="0" indent="0">
              <a:buNone/>
            </a:pPr>
            <a:endParaRPr lang="en-US" sz="2000" dirty="0"/>
          </a:p>
        </p:txBody>
      </p:sp>
      <p:pic>
        <p:nvPicPr>
          <p:cNvPr id="10" name="Picture 9">
            <a:extLst>
              <a:ext uri="{FF2B5EF4-FFF2-40B4-BE49-F238E27FC236}">
                <a16:creationId xmlns:a16="http://schemas.microsoft.com/office/drawing/2014/main" id="{E5250907-BA80-44C6-9654-FE910B1FB9DE}"/>
              </a:ext>
            </a:extLst>
          </p:cNvPr>
          <p:cNvPicPr>
            <a:picLocks noChangeAspect="1"/>
          </p:cNvPicPr>
          <p:nvPr/>
        </p:nvPicPr>
        <p:blipFill>
          <a:blip r:embed="rId3"/>
          <a:stretch>
            <a:fillRect/>
          </a:stretch>
        </p:blipFill>
        <p:spPr>
          <a:xfrm>
            <a:off x="2815856" y="1239850"/>
            <a:ext cx="4170709" cy="2990887"/>
          </a:xfrm>
          <a:prstGeom prst="rect">
            <a:avLst/>
          </a:prstGeom>
        </p:spPr>
      </p:pic>
      <p:pic>
        <p:nvPicPr>
          <p:cNvPr id="11" name="Picture 10">
            <a:extLst>
              <a:ext uri="{FF2B5EF4-FFF2-40B4-BE49-F238E27FC236}">
                <a16:creationId xmlns:a16="http://schemas.microsoft.com/office/drawing/2014/main" id="{0BA6D0F7-78AC-4A61-A9C0-E1EBCBF63CB2}"/>
              </a:ext>
            </a:extLst>
          </p:cNvPr>
          <p:cNvPicPr>
            <a:picLocks noChangeAspect="1"/>
          </p:cNvPicPr>
          <p:nvPr/>
        </p:nvPicPr>
        <p:blipFill>
          <a:blip r:embed="rId4"/>
          <a:stretch>
            <a:fillRect/>
          </a:stretch>
        </p:blipFill>
        <p:spPr>
          <a:xfrm>
            <a:off x="7338168" y="1279785"/>
            <a:ext cx="3921892" cy="2911016"/>
          </a:xfrm>
          <a:prstGeom prst="rect">
            <a:avLst/>
          </a:prstGeom>
        </p:spPr>
      </p:pic>
      <p:pic>
        <p:nvPicPr>
          <p:cNvPr id="5" name="Picture 4">
            <a:extLst>
              <a:ext uri="{FF2B5EF4-FFF2-40B4-BE49-F238E27FC236}">
                <a16:creationId xmlns:a16="http://schemas.microsoft.com/office/drawing/2014/main" id="{DE7FD546-5614-41BC-8AEC-2B29A00DC736}"/>
              </a:ext>
            </a:extLst>
          </p:cNvPr>
          <p:cNvPicPr>
            <a:picLocks noChangeAspect="1"/>
          </p:cNvPicPr>
          <p:nvPr/>
        </p:nvPicPr>
        <p:blipFill>
          <a:blip r:embed="rId5"/>
          <a:stretch>
            <a:fillRect/>
          </a:stretch>
        </p:blipFill>
        <p:spPr>
          <a:xfrm>
            <a:off x="2815856" y="4218694"/>
            <a:ext cx="3872756" cy="2491563"/>
          </a:xfrm>
          <a:prstGeom prst="rect">
            <a:avLst/>
          </a:prstGeom>
        </p:spPr>
      </p:pic>
      <p:pic>
        <p:nvPicPr>
          <p:cNvPr id="9" name="Picture 8">
            <a:extLst>
              <a:ext uri="{FF2B5EF4-FFF2-40B4-BE49-F238E27FC236}">
                <a16:creationId xmlns:a16="http://schemas.microsoft.com/office/drawing/2014/main" id="{58E3F684-D5A9-481E-9002-09D2EDF07BBB}"/>
              </a:ext>
            </a:extLst>
          </p:cNvPr>
          <p:cNvPicPr>
            <a:picLocks noChangeAspect="1"/>
          </p:cNvPicPr>
          <p:nvPr/>
        </p:nvPicPr>
        <p:blipFill>
          <a:blip r:embed="rId6"/>
          <a:stretch>
            <a:fillRect/>
          </a:stretch>
        </p:blipFill>
        <p:spPr>
          <a:xfrm>
            <a:off x="3912782" y="5037764"/>
            <a:ext cx="2026387" cy="737676"/>
          </a:xfrm>
          <a:prstGeom prst="rect">
            <a:avLst/>
          </a:prstGeom>
        </p:spPr>
      </p:pic>
      <p:pic>
        <p:nvPicPr>
          <p:cNvPr id="12" name="Picture 11">
            <a:extLst>
              <a:ext uri="{FF2B5EF4-FFF2-40B4-BE49-F238E27FC236}">
                <a16:creationId xmlns:a16="http://schemas.microsoft.com/office/drawing/2014/main" id="{F08A6B95-2257-4515-8889-A63C6943637F}"/>
              </a:ext>
            </a:extLst>
          </p:cNvPr>
          <p:cNvPicPr>
            <a:picLocks noChangeAspect="1"/>
          </p:cNvPicPr>
          <p:nvPr/>
        </p:nvPicPr>
        <p:blipFill>
          <a:blip r:embed="rId7"/>
          <a:stretch>
            <a:fillRect/>
          </a:stretch>
        </p:blipFill>
        <p:spPr>
          <a:xfrm>
            <a:off x="7338168" y="4235353"/>
            <a:ext cx="3815114" cy="2612601"/>
          </a:xfrm>
          <a:prstGeom prst="rect">
            <a:avLst/>
          </a:prstGeom>
        </p:spPr>
      </p:pic>
      <p:pic>
        <p:nvPicPr>
          <p:cNvPr id="14" name="Picture 13">
            <a:extLst>
              <a:ext uri="{FF2B5EF4-FFF2-40B4-BE49-F238E27FC236}">
                <a16:creationId xmlns:a16="http://schemas.microsoft.com/office/drawing/2014/main" id="{E26CAD66-C6F1-4685-BA98-CC48801F73CC}"/>
              </a:ext>
            </a:extLst>
          </p:cNvPr>
          <p:cNvPicPr>
            <a:picLocks noChangeAspect="1"/>
          </p:cNvPicPr>
          <p:nvPr/>
        </p:nvPicPr>
        <p:blipFill>
          <a:blip r:embed="rId8"/>
          <a:stretch>
            <a:fillRect/>
          </a:stretch>
        </p:blipFill>
        <p:spPr>
          <a:xfrm>
            <a:off x="8399878" y="5037764"/>
            <a:ext cx="2318439" cy="779519"/>
          </a:xfrm>
          <a:prstGeom prst="rect">
            <a:avLst/>
          </a:prstGeom>
        </p:spPr>
      </p:pic>
    </p:spTree>
    <p:extLst>
      <p:ext uri="{BB962C8B-B14F-4D97-AF65-F5344CB8AC3E}">
        <p14:creationId xmlns:p14="http://schemas.microsoft.com/office/powerpoint/2010/main" val="124074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Random Forest Parameter Tuning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262520" y="903767"/>
            <a:ext cx="10997540" cy="5696980"/>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5134C1C9-5035-480A-82FB-626D3C524550}"/>
              </a:ext>
            </a:extLst>
          </p:cNvPr>
          <p:cNvPicPr>
            <a:picLocks noChangeAspect="1"/>
          </p:cNvPicPr>
          <p:nvPr/>
        </p:nvPicPr>
        <p:blipFill>
          <a:blip r:embed="rId3"/>
          <a:stretch>
            <a:fillRect/>
          </a:stretch>
        </p:blipFill>
        <p:spPr>
          <a:xfrm>
            <a:off x="1258449" y="1069988"/>
            <a:ext cx="9882516" cy="5238823"/>
          </a:xfrm>
          <a:prstGeom prst="rect">
            <a:avLst/>
          </a:prstGeom>
        </p:spPr>
      </p:pic>
      <p:sp>
        <p:nvSpPr>
          <p:cNvPr id="7" name="Rectangle 6">
            <a:extLst>
              <a:ext uri="{FF2B5EF4-FFF2-40B4-BE49-F238E27FC236}">
                <a16:creationId xmlns:a16="http://schemas.microsoft.com/office/drawing/2014/main" id="{75256043-6688-4EA8-8B14-A3AC6D34372F}"/>
              </a:ext>
            </a:extLst>
          </p:cNvPr>
          <p:cNvSpPr/>
          <p:nvPr/>
        </p:nvSpPr>
        <p:spPr>
          <a:xfrm>
            <a:off x="1166648" y="5759668"/>
            <a:ext cx="10187152" cy="591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6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 Testing RF Model</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4" name="Picture 13">
            <a:extLst>
              <a:ext uri="{FF2B5EF4-FFF2-40B4-BE49-F238E27FC236}">
                <a16:creationId xmlns:a16="http://schemas.microsoft.com/office/drawing/2014/main" id="{C7BB8513-5551-4B87-A944-D3796E49BE67}"/>
              </a:ext>
            </a:extLst>
          </p:cNvPr>
          <p:cNvPicPr>
            <a:picLocks noChangeAspect="1"/>
          </p:cNvPicPr>
          <p:nvPr/>
        </p:nvPicPr>
        <p:blipFill>
          <a:blip r:embed="rId3"/>
          <a:stretch>
            <a:fillRect/>
          </a:stretch>
        </p:blipFill>
        <p:spPr>
          <a:xfrm>
            <a:off x="439244" y="1748463"/>
            <a:ext cx="5415786" cy="3599714"/>
          </a:xfrm>
          <a:prstGeom prst="rect">
            <a:avLst/>
          </a:prstGeom>
          <a:ln>
            <a:solidFill>
              <a:schemeClr val="tx1"/>
            </a:solidFill>
          </a:ln>
        </p:spPr>
      </p:pic>
      <p:sp>
        <p:nvSpPr>
          <p:cNvPr id="9" name="Rectangle 8">
            <a:extLst>
              <a:ext uri="{FF2B5EF4-FFF2-40B4-BE49-F238E27FC236}">
                <a16:creationId xmlns:a16="http://schemas.microsoft.com/office/drawing/2014/main" id="{C7707D11-5B9B-475C-8FEB-68A965E1328B}"/>
              </a:ext>
            </a:extLst>
          </p:cNvPr>
          <p:cNvSpPr/>
          <p:nvPr/>
        </p:nvSpPr>
        <p:spPr>
          <a:xfrm>
            <a:off x="1584151" y="5464099"/>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Model Confusion Matrix</a:t>
            </a:r>
          </a:p>
        </p:txBody>
      </p:sp>
      <p:sp>
        <p:nvSpPr>
          <p:cNvPr id="15" name="Rectangle 14">
            <a:extLst>
              <a:ext uri="{FF2B5EF4-FFF2-40B4-BE49-F238E27FC236}">
                <a16:creationId xmlns:a16="http://schemas.microsoft.com/office/drawing/2014/main" id="{9D9D4897-8D81-4FEC-86AC-5F2B2E39C8F4}"/>
              </a:ext>
            </a:extLst>
          </p:cNvPr>
          <p:cNvSpPr/>
          <p:nvPr/>
        </p:nvSpPr>
        <p:spPr>
          <a:xfrm>
            <a:off x="7426360" y="5451394"/>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Model Confusion Matrix</a:t>
            </a:r>
          </a:p>
        </p:txBody>
      </p:sp>
      <p:pic>
        <p:nvPicPr>
          <p:cNvPr id="4" name="Picture 3">
            <a:extLst>
              <a:ext uri="{FF2B5EF4-FFF2-40B4-BE49-F238E27FC236}">
                <a16:creationId xmlns:a16="http://schemas.microsoft.com/office/drawing/2014/main" id="{371D8F04-A04F-45F4-9E52-0FABE862EDB1}"/>
              </a:ext>
            </a:extLst>
          </p:cNvPr>
          <p:cNvPicPr>
            <a:picLocks noChangeAspect="1"/>
          </p:cNvPicPr>
          <p:nvPr/>
        </p:nvPicPr>
        <p:blipFill>
          <a:blip r:embed="rId4"/>
          <a:stretch>
            <a:fillRect/>
          </a:stretch>
        </p:blipFill>
        <p:spPr>
          <a:xfrm>
            <a:off x="6345287" y="1710851"/>
            <a:ext cx="5276236" cy="3637325"/>
          </a:xfrm>
          <a:prstGeom prst="rect">
            <a:avLst/>
          </a:prstGeom>
          <a:ln>
            <a:solidFill>
              <a:schemeClr val="tx1"/>
            </a:solidFill>
          </a:ln>
        </p:spPr>
      </p:pic>
    </p:spTree>
    <p:extLst>
      <p:ext uri="{BB962C8B-B14F-4D97-AF65-F5344CB8AC3E}">
        <p14:creationId xmlns:p14="http://schemas.microsoft.com/office/powerpoint/2010/main" val="207656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Gradient Boosting Parameter Tuning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262520" y="903767"/>
            <a:ext cx="10997540" cy="5696980"/>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A617D9AE-C506-438B-8B7D-D5BEE12398A9}"/>
              </a:ext>
            </a:extLst>
          </p:cNvPr>
          <p:cNvPicPr>
            <a:picLocks noChangeAspect="1"/>
          </p:cNvPicPr>
          <p:nvPr/>
        </p:nvPicPr>
        <p:blipFill>
          <a:blip r:embed="rId3"/>
          <a:stretch>
            <a:fillRect/>
          </a:stretch>
        </p:blipFill>
        <p:spPr>
          <a:xfrm>
            <a:off x="262520" y="1502310"/>
            <a:ext cx="11660372" cy="4050077"/>
          </a:xfrm>
          <a:prstGeom prst="rect">
            <a:avLst/>
          </a:prstGeom>
        </p:spPr>
      </p:pic>
      <p:sp>
        <p:nvSpPr>
          <p:cNvPr id="15" name="Oval 14">
            <a:extLst>
              <a:ext uri="{FF2B5EF4-FFF2-40B4-BE49-F238E27FC236}">
                <a16:creationId xmlns:a16="http://schemas.microsoft.com/office/drawing/2014/main" id="{183422AC-5F03-4017-8AEC-BF195412A9AA}"/>
              </a:ext>
            </a:extLst>
          </p:cNvPr>
          <p:cNvSpPr/>
          <p:nvPr/>
        </p:nvSpPr>
        <p:spPr>
          <a:xfrm>
            <a:off x="3982072" y="2007920"/>
            <a:ext cx="290632"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0FDA3AD-7226-4943-A9EE-7FC96E718711}"/>
              </a:ext>
            </a:extLst>
          </p:cNvPr>
          <p:cNvSpPr/>
          <p:nvPr/>
        </p:nvSpPr>
        <p:spPr>
          <a:xfrm>
            <a:off x="2412002" y="2202852"/>
            <a:ext cx="373728"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F90723F-7D70-47D1-A0FD-A1CB509464BC}"/>
              </a:ext>
            </a:extLst>
          </p:cNvPr>
          <p:cNvSpPr/>
          <p:nvPr/>
        </p:nvSpPr>
        <p:spPr>
          <a:xfrm>
            <a:off x="4106123" y="2397784"/>
            <a:ext cx="373728"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640F4C-B7B7-40CE-9656-F9E357B64DA1}"/>
              </a:ext>
            </a:extLst>
          </p:cNvPr>
          <p:cNvSpPr/>
          <p:nvPr/>
        </p:nvSpPr>
        <p:spPr>
          <a:xfrm>
            <a:off x="2660098" y="2589178"/>
            <a:ext cx="295754" cy="2583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66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 Testing GB Model</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3" name="Picture 12">
            <a:extLst>
              <a:ext uri="{FF2B5EF4-FFF2-40B4-BE49-F238E27FC236}">
                <a16:creationId xmlns:a16="http://schemas.microsoft.com/office/drawing/2014/main" id="{B2393F2B-88A4-421B-86F4-FCE682DFE1E3}"/>
              </a:ext>
            </a:extLst>
          </p:cNvPr>
          <p:cNvPicPr>
            <a:picLocks noChangeAspect="1"/>
          </p:cNvPicPr>
          <p:nvPr/>
        </p:nvPicPr>
        <p:blipFill>
          <a:blip r:embed="rId3"/>
          <a:stretch>
            <a:fillRect/>
          </a:stretch>
        </p:blipFill>
        <p:spPr>
          <a:xfrm>
            <a:off x="499729" y="1441674"/>
            <a:ext cx="5264187" cy="3502466"/>
          </a:xfrm>
          <a:prstGeom prst="rect">
            <a:avLst/>
          </a:prstGeom>
          <a:ln>
            <a:solidFill>
              <a:schemeClr val="tx1"/>
            </a:solidFill>
          </a:ln>
        </p:spPr>
      </p:pic>
      <p:pic>
        <p:nvPicPr>
          <p:cNvPr id="5" name="Picture 4">
            <a:extLst>
              <a:ext uri="{FF2B5EF4-FFF2-40B4-BE49-F238E27FC236}">
                <a16:creationId xmlns:a16="http://schemas.microsoft.com/office/drawing/2014/main" id="{BD198086-96A0-41A0-90B2-9AF06DF6F0E3}"/>
              </a:ext>
            </a:extLst>
          </p:cNvPr>
          <p:cNvPicPr>
            <a:picLocks noChangeAspect="1"/>
          </p:cNvPicPr>
          <p:nvPr/>
        </p:nvPicPr>
        <p:blipFill>
          <a:blip r:embed="rId4"/>
          <a:stretch>
            <a:fillRect/>
          </a:stretch>
        </p:blipFill>
        <p:spPr>
          <a:xfrm>
            <a:off x="6407485" y="1441674"/>
            <a:ext cx="5284786" cy="3502466"/>
          </a:xfrm>
          <a:prstGeom prst="rect">
            <a:avLst/>
          </a:prstGeom>
          <a:ln>
            <a:solidFill>
              <a:schemeClr val="tx1"/>
            </a:solidFill>
          </a:ln>
        </p:spPr>
      </p:pic>
      <p:sp>
        <p:nvSpPr>
          <p:cNvPr id="8" name="Rectangle 7">
            <a:extLst>
              <a:ext uri="{FF2B5EF4-FFF2-40B4-BE49-F238E27FC236}">
                <a16:creationId xmlns:a16="http://schemas.microsoft.com/office/drawing/2014/main" id="{E5E5EB7C-AF4A-4A8D-9FEA-6DBB7919302D}"/>
              </a:ext>
            </a:extLst>
          </p:cNvPr>
          <p:cNvSpPr/>
          <p:nvPr/>
        </p:nvSpPr>
        <p:spPr>
          <a:xfrm>
            <a:off x="1318337" y="5121062"/>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Model Confusion Matrix</a:t>
            </a:r>
          </a:p>
        </p:txBody>
      </p:sp>
      <p:sp>
        <p:nvSpPr>
          <p:cNvPr id="9" name="Rectangle 8">
            <a:extLst>
              <a:ext uri="{FF2B5EF4-FFF2-40B4-BE49-F238E27FC236}">
                <a16:creationId xmlns:a16="http://schemas.microsoft.com/office/drawing/2014/main" id="{172F1162-B6EC-4130-A61D-456A25F9F26D}"/>
              </a:ext>
            </a:extLst>
          </p:cNvPr>
          <p:cNvSpPr/>
          <p:nvPr/>
        </p:nvSpPr>
        <p:spPr>
          <a:xfrm>
            <a:off x="7368263" y="5121061"/>
            <a:ext cx="3125972"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Model Confusion Matrix</a:t>
            </a:r>
          </a:p>
        </p:txBody>
      </p:sp>
    </p:spTree>
    <p:extLst>
      <p:ext uri="{BB962C8B-B14F-4D97-AF65-F5344CB8AC3E}">
        <p14:creationId xmlns:p14="http://schemas.microsoft.com/office/powerpoint/2010/main" val="129184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p:txBody>
          <a:bodyPr/>
          <a:lstStyle/>
          <a:p>
            <a:r>
              <a:rPr lang="en-US" b="1" i="1" dirty="0"/>
              <a:t>Background</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p:txBody>
          <a:bodyPr/>
          <a:lstStyle/>
          <a:p>
            <a:pPr marL="0" indent="0">
              <a:buNone/>
            </a:pPr>
            <a:r>
              <a:rPr lang="en-US" dirty="0"/>
              <a:t>Bank Fraud  …effects on the banking industry, customers and the economy!</a:t>
            </a:r>
          </a:p>
          <a:p>
            <a:r>
              <a:rPr lang="en-US" dirty="0"/>
              <a:t>Damage the image of trust and confidence that banks are expected to portray and exemplify,</a:t>
            </a:r>
          </a:p>
          <a:p>
            <a:r>
              <a:rPr lang="en-US" dirty="0"/>
              <a:t>Customers lose the money they did not pay for,</a:t>
            </a:r>
          </a:p>
          <a:p>
            <a:r>
              <a:rPr lang="en-US" dirty="0"/>
              <a:t>Insecure financial environment </a:t>
            </a:r>
          </a:p>
        </p:txBody>
      </p:sp>
    </p:spTree>
    <p:extLst>
      <p:ext uri="{BB962C8B-B14F-4D97-AF65-F5344CB8AC3E}">
        <p14:creationId xmlns:p14="http://schemas.microsoft.com/office/powerpoint/2010/main" val="1447486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Undersampling – Finalized Model</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BD198086-96A0-41A0-90B2-9AF06DF6F0E3}"/>
              </a:ext>
            </a:extLst>
          </p:cNvPr>
          <p:cNvPicPr>
            <a:picLocks noChangeAspect="1"/>
          </p:cNvPicPr>
          <p:nvPr/>
        </p:nvPicPr>
        <p:blipFill>
          <a:blip r:embed="rId3"/>
          <a:stretch>
            <a:fillRect/>
          </a:stretch>
        </p:blipFill>
        <p:spPr>
          <a:xfrm>
            <a:off x="6407485" y="1441674"/>
            <a:ext cx="5284786" cy="3502466"/>
          </a:xfrm>
          <a:prstGeom prst="rect">
            <a:avLst/>
          </a:prstGeom>
          <a:ln>
            <a:solidFill>
              <a:schemeClr val="tx1"/>
            </a:solidFill>
          </a:ln>
        </p:spPr>
      </p:pic>
      <p:sp>
        <p:nvSpPr>
          <p:cNvPr id="8" name="Rectangle 7">
            <a:extLst>
              <a:ext uri="{FF2B5EF4-FFF2-40B4-BE49-F238E27FC236}">
                <a16:creationId xmlns:a16="http://schemas.microsoft.com/office/drawing/2014/main" id="{E5E5EB7C-AF4A-4A8D-9FEA-6DBB7919302D}"/>
              </a:ext>
            </a:extLst>
          </p:cNvPr>
          <p:cNvSpPr/>
          <p:nvPr/>
        </p:nvSpPr>
        <p:spPr>
          <a:xfrm>
            <a:off x="1318336" y="5121062"/>
            <a:ext cx="3505401"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RF Model Confusion Matrix</a:t>
            </a:r>
          </a:p>
        </p:txBody>
      </p:sp>
      <p:sp>
        <p:nvSpPr>
          <p:cNvPr id="9" name="Rectangle 8">
            <a:extLst>
              <a:ext uri="{FF2B5EF4-FFF2-40B4-BE49-F238E27FC236}">
                <a16:creationId xmlns:a16="http://schemas.microsoft.com/office/drawing/2014/main" id="{172F1162-B6EC-4130-A61D-456A25F9F26D}"/>
              </a:ext>
            </a:extLst>
          </p:cNvPr>
          <p:cNvSpPr/>
          <p:nvPr/>
        </p:nvSpPr>
        <p:spPr>
          <a:xfrm>
            <a:off x="7368262" y="5121061"/>
            <a:ext cx="3505401" cy="552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Tuned GB Model Confusion Matrix</a:t>
            </a:r>
          </a:p>
        </p:txBody>
      </p:sp>
      <p:pic>
        <p:nvPicPr>
          <p:cNvPr id="11" name="Picture 10" descr="Thumbs Up Handy">
            <a:extLst>
              <a:ext uri="{FF2B5EF4-FFF2-40B4-BE49-F238E27FC236}">
                <a16:creationId xmlns:a16="http://schemas.microsoft.com/office/drawing/2014/main" id="{D5F404F3-D9F9-4F3A-AD0E-2CADC2D26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4871" y="5611090"/>
            <a:ext cx="1005650" cy="1005650"/>
          </a:xfrm>
          <a:prstGeom prst="rect">
            <a:avLst/>
          </a:prstGeom>
        </p:spPr>
      </p:pic>
      <p:pic>
        <p:nvPicPr>
          <p:cNvPr id="12" name="Picture 11">
            <a:extLst>
              <a:ext uri="{FF2B5EF4-FFF2-40B4-BE49-F238E27FC236}">
                <a16:creationId xmlns:a16="http://schemas.microsoft.com/office/drawing/2014/main" id="{7BC8D77B-38BB-4BC5-BBA3-F036044EA994}"/>
              </a:ext>
            </a:extLst>
          </p:cNvPr>
          <p:cNvPicPr>
            <a:picLocks noChangeAspect="1"/>
          </p:cNvPicPr>
          <p:nvPr/>
        </p:nvPicPr>
        <p:blipFill>
          <a:blip r:embed="rId5"/>
          <a:stretch>
            <a:fillRect/>
          </a:stretch>
        </p:blipFill>
        <p:spPr>
          <a:xfrm>
            <a:off x="508280" y="1441675"/>
            <a:ext cx="5276236" cy="3502466"/>
          </a:xfrm>
          <a:prstGeom prst="rect">
            <a:avLst/>
          </a:prstGeom>
          <a:ln>
            <a:solidFill>
              <a:schemeClr val="tx1"/>
            </a:solidFill>
          </a:ln>
        </p:spPr>
      </p:pic>
    </p:spTree>
    <p:extLst>
      <p:ext uri="{BB962C8B-B14F-4D97-AF65-F5344CB8AC3E}">
        <p14:creationId xmlns:p14="http://schemas.microsoft.com/office/powerpoint/2010/main" val="255112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Summary</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069988"/>
            <a:ext cx="10997540" cy="5615820"/>
          </a:xfrm>
        </p:spPr>
        <p:txBody>
          <a:bodyPr>
            <a:no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pSp>
        <p:nvGrpSpPr>
          <p:cNvPr id="4" name="Group 3">
            <a:extLst>
              <a:ext uri="{FF2B5EF4-FFF2-40B4-BE49-F238E27FC236}">
                <a16:creationId xmlns:a16="http://schemas.microsoft.com/office/drawing/2014/main" id="{FDEC501C-218B-4439-BB2D-91776917A076}"/>
              </a:ext>
            </a:extLst>
          </p:cNvPr>
          <p:cNvGrpSpPr/>
          <p:nvPr/>
        </p:nvGrpSpPr>
        <p:grpSpPr>
          <a:xfrm>
            <a:off x="356260" y="982226"/>
            <a:ext cx="5729219" cy="5703582"/>
            <a:chOff x="3669801" y="921834"/>
            <a:chExt cx="5729219" cy="5703582"/>
          </a:xfrm>
        </p:grpSpPr>
        <p:sp>
          <p:nvSpPr>
            <p:cNvPr id="6" name="Rectangle 5">
              <a:extLst>
                <a:ext uri="{FF2B5EF4-FFF2-40B4-BE49-F238E27FC236}">
                  <a16:creationId xmlns:a16="http://schemas.microsoft.com/office/drawing/2014/main" id="{21FE140E-55F1-4B59-8F6D-2F62AC851EB9}"/>
                </a:ext>
              </a:extLst>
            </p:cNvPr>
            <p:cNvSpPr/>
            <p:nvPr/>
          </p:nvSpPr>
          <p:spPr>
            <a:xfrm>
              <a:off x="4354058" y="4201924"/>
              <a:ext cx="3870501" cy="5713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EDA</a:t>
              </a:r>
            </a:p>
          </p:txBody>
        </p:sp>
        <p:grpSp>
          <p:nvGrpSpPr>
            <p:cNvPr id="29" name="Group 28">
              <a:extLst>
                <a:ext uri="{FF2B5EF4-FFF2-40B4-BE49-F238E27FC236}">
                  <a16:creationId xmlns:a16="http://schemas.microsoft.com/office/drawing/2014/main" id="{0C740AA6-2820-414F-946E-41A25248E449}"/>
                </a:ext>
              </a:extLst>
            </p:cNvPr>
            <p:cNvGrpSpPr/>
            <p:nvPr/>
          </p:nvGrpSpPr>
          <p:grpSpPr>
            <a:xfrm>
              <a:off x="3669801" y="921834"/>
              <a:ext cx="4852398" cy="2956064"/>
              <a:chOff x="1803583" y="1244014"/>
              <a:chExt cx="6271882" cy="3843883"/>
            </a:xfrm>
          </p:grpSpPr>
          <p:sp>
            <p:nvSpPr>
              <p:cNvPr id="17" name="Oval 16">
                <a:extLst>
                  <a:ext uri="{FF2B5EF4-FFF2-40B4-BE49-F238E27FC236}">
                    <a16:creationId xmlns:a16="http://schemas.microsoft.com/office/drawing/2014/main" id="{48E6D3D3-9868-4EF6-AF5B-A2D341D00FB5}"/>
                  </a:ext>
                </a:extLst>
              </p:cNvPr>
              <p:cNvSpPr/>
              <p:nvPr/>
            </p:nvSpPr>
            <p:spPr>
              <a:xfrm>
                <a:off x="7195621" y="1244014"/>
                <a:ext cx="879844" cy="92503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GB</a:t>
                </a:r>
              </a:p>
            </p:txBody>
          </p:sp>
          <p:sp>
            <p:nvSpPr>
              <p:cNvPr id="22" name="Oval 21">
                <a:extLst>
                  <a:ext uri="{FF2B5EF4-FFF2-40B4-BE49-F238E27FC236}">
                    <a16:creationId xmlns:a16="http://schemas.microsoft.com/office/drawing/2014/main" id="{3C13AA08-D8CC-4144-B8AF-69B21A03C859}"/>
                  </a:ext>
                </a:extLst>
              </p:cNvPr>
              <p:cNvSpPr/>
              <p:nvPr/>
            </p:nvSpPr>
            <p:spPr>
              <a:xfrm>
                <a:off x="2504245" y="4142131"/>
                <a:ext cx="879844" cy="9250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LG</a:t>
                </a:r>
              </a:p>
            </p:txBody>
          </p:sp>
          <p:sp>
            <p:nvSpPr>
              <p:cNvPr id="23" name="Oval 22">
                <a:extLst>
                  <a:ext uri="{FF2B5EF4-FFF2-40B4-BE49-F238E27FC236}">
                    <a16:creationId xmlns:a16="http://schemas.microsoft.com/office/drawing/2014/main" id="{6A0D9AD1-4748-4906-801E-5600E11FD568}"/>
                  </a:ext>
                </a:extLst>
              </p:cNvPr>
              <p:cNvSpPr/>
              <p:nvPr/>
            </p:nvSpPr>
            <p:spPr>
              <a:xfrm>
                <a:off x="3638467" y="4162864"/>
                <a:ext cx="879844" cy="92503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sp>
            <p:nvSpPr>
              <p:cNvPr id="24" name="Oval 23">
                <a:extLst>
                  <a:ext uri="{FF2B5EF4-FFF2-40B4-BE49-F238E27FC236}">
                    <a16:creationId xmlns:a16="http://schemas.microsoft.com/office/drawing/2014/main" id="{02912C28-9745-4DCE-9559-F7E2E79F0D6E}"/>
                  </a:ext>
                </a:extLst>
              </p:cNvPr>
              <p:cNvSpPr/>
              <p:nvPr/>
            </p:nvSpPr>
            <p:spPr>
              <a:xfrm>
                <a:off x="6783265" y="4142130"/>
                <a:ext cx="879844" cy="92503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GB</a:t>
                </a:r>
              </a:p>
            </p:txBody>
          </p:sp>
          <p:grpSp>
            <p:nvGrpSpPr>
              <p:cNvPr id="28" name="Group 27">
                <a:extLst>
                  <a:ext uri="{FF2B5EF4-FFF2-40B4-BE49-F238E27FC236}">
                    <a16:creationId xmlns:a16="http://schemas.microsoft.com/office/drawing/2014/main" id="{0C269011-2913-437B-A2CC-C794BC60EE51}"/>
                  </a:ext>
                </a:extLst>
              </p:cNvPr>
              <p:cNvGrpSpPr/>
              <p:nvPr/>
            </p:nvGrpSpPr>
            <p:grpSpPr>
              <a:xfrm>
                <a:off x="1803583" y="1244014"/>
                <a:ext cx="5621148" cy="2867097"/>
                <a:chOff x="1803583" y="1244014"/>
                <a:chExt cx="5621148" cy="2867097"/>
              </a:xfrm>
            </p:grpSpPr>
            <p:sp>
              <p:nvSpPr>
                <p:cNvPr id="13" name="Oval 12">
                  <a:extLst>
                    <a:ext uri="{FF2B5EF4-FFF2-40B4-BE49-F238E27FC236}">
                      <a16:creationId xmlns:a16="http://schemas.microsoft.com/office/drawing/2014/main" id="{49628084-8146-4C8F-9184-9ADDB71785BE}"/>
                    </a:ext>
                  </a:extLst>
                </p:cNvPr>
                <p:cNvSpPr/>
                <p:nvPr/>
              </p:nvSpPr>
              <p:spPr>
                <a:xfrm>
                  <a:off x="5398275" y="1244014"/>
                  <a:ext cx="879844" cy="9250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KNN</a:t>
                  </a:r>
                </a:p>
              </p:txBody>
            </p:sp>
            <p:sp>
              <p:nvSpPr>
                <p:cNvPr id="15" name="Oval 14">
                  <a:extLst>
                    <a:ext uri="{FF2B5EF4-FFF2-40B4-BE49-F238E27FC236}">
                      <a16:creationId xmlns:a16="http://schemas.microsoft.com/office/drawing/2014/main" id="{BB21A7C5-D87F-4747-9315-CA8D93D66D98}"/>
                    </a:ext>
                  </a:extLst>
                </p:cNvPr>
                <p:cNvSpPr/>
                <p:nvPr/>
              </p:nvSpPr>
              <p:spPr>
                <a:xfrm>
                  <a:off x="1803583" y="1244015"/>
                  <a:ext cx="879844" cy="9250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LG</a:t>
                  </a:r>
                </a:p>
              </p:txBody>
            </p:sp>
            <p:sp>
              <p:nvSpPr>
                <p:cNvPr id="16" name="Oval 15">
                  <a:extLst>
                    <a:ext uri="{FF2B5EF4-FFF2-40B4-BE49-F238E27FC236}">
                      <a16:creationId xmlns:a16="http://schemas.microsoft.com/office/drawing/2014/main" id="{123B2C00-246D-43C4-8B52-12E821068C68}"/>
                    </a:ext>
                  </a:extLst>
                </p:cNvPr>
                <p:cNvSpPr/>
                <p:nvPr/>
              </p:nvSpPr>
              <p:spPr>
                <a:xfrm>
                  <a:off x="3600929" y="1244015"/>
                  <a:ext cx="879844" cy="92503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sp>
              <p:nvSpPr>
                <p:cNvPr id="18" name="Rectangle 17">
                  <a:extLst>
                    <a:ext uri="{FF2B5EF4-FFF2-40B4-BE49-F238E27FC236}">
                      <a16:creationId xmlns:a16="http://schemas.microsoft.com/office/drawing/2014/main" id="{FA00E870-615D-4C56-BA49-1C8BFBC49B71}"/>
                    </a:ext>
                  </a:extLst>
                </p:cNvPr>
                <p:cNvSpPr/>
                <p:nvPr/>
              </p:nvSpPr>
              <p:spPr>
                <a:xfrm>
                  <a:off x="2873412" y="2740920"/>
                  <a:ext cx="4420523" cy="8293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Undersampling</a:t>
                  </a:r>
                </a:p>
              </p:txBody>
            </p:sp>
            <p:sp>
              <p:nvSpPr>
                <p:cNvPr id="7" name="Arrow: Down 6">
                  <a:extLst>
                    <a:ext uri="{FF2B5EF4-FFF2-40B4-BE49-F238E27FC236}">
                      <a16:creationId xmlns:a16="http://schemas.microsoft.com/office/drawing/2014/main" id="{3A88396B-E670-49BD-94B5-4FC50B083AD9}"/>
                    </a:ext>
                  </a:extLst>
                </p:cNvPr>
                <p:cNvSpPr/>
                <p:nvPr/>
              </p:nvSpPr>
              <p:spPr>
                <a:xfrm rot="18624540">
                  <a:off x="2714214" y="1999064"/>
                  <a:ext cx="354496" cy="692923"/>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0D01D22-4054-4409-A6D7-F736D13063C3}"/>
                    </a:ext>
                  </a:extLst>
                </p:cNvPr>
                <p:cNvSpPr/>
                <p:nvPr/>
              </p:nvSpPr>
              <p:spPr>
                <a:xfrm>
                  <a:off x="3862257" y="2208810"/>
                  <a:ext cx="382772" cy="49972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0CAB3523-6425-4123-9CC2-32DE86F882D3}"/>
                    </a:ext>
                  </a:extLst>
                </p:cNvPr>
                <p:cNvSpPr/>
                <p:nvPr/>
              </p:nvSpPr>
              <p:spPr>
                <a:xfrm>
                  <a:off x="5646811" y="2208810"/>
                  <a:ext cx="382772" cy="4997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0F9514C8-50BB-459B-AD9B-F5793871E123}"/>
                    </a:ext>
                  </a:extLst>
                </p:cNvPr>
                <p:cNvSpPr/>
                <p:nvPr/>
              </p:nvSpPr>
              <p:spPr>
                <a:xfrm rot="2737530">
                  <a:off x="6862923" y="2056126"/>
                  <a:ext cx="392619" cy="65710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E8D4ACF-848B-48C2-8B7F-4A3767899EB3}"/>
                    </a:ext>
                  </a:extLst>
                </p:cNvPr>
                <p:cNvSpPr/>
                <p:nvPr/>
              </p:nvSpPr>
              <p:spPr>
                <a:xfrm>
                  <a:off x="3887003" y="3611386"/>
                  <a:ext cx="382772" cy="49972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Down 25">
                  <a:extLst>
                    <a:ext uri="{FF2B5EF4-FFF2-40B4-BE49-F238E27FC236}">
                      <a16:creationId xmlns:a16="http://schemas.microsoft.com/office/drawing/2014/main" id="{38C07E08-0915-4D03-839D-A74171E66AC4}"/>
                    </a:ext>
                  </a:extLst>
                </p:cNvPr>
                <p:cNvSpPr/>
                <p:nvPr/>
              </p:nvSpPr>
              <p:spPr>
                <a:xfrm>
                  <a:off x="2725599" y="3611386"/>
                  <a:ext cx="382772" cy="49972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Down 26">
                  <a:extLst>
                    <a:ext uri="{FF2B5EF4-FFF2-40B4-BE49-F238E27FC236}">
                      <a16:creationId xmlns:a16="http://schemas.microsoft.com/office/drawing/2014/main" id="{D7A49F82-B78C-4F67-A6F9-DFF2BFE601F0}"/>
                    </a:ext>
                  </a:extLst>
                </p:cNvPr>
                <p:cNvSpPr/>
                <p:nvPr/>
              </p:nvSpPr>
              <p:spPr>
                <a:xfrm>
                  <a:off x="7041959" y="3611386"/>
                  <a:ext cx="382772" cy="499725"/>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Arrow: Down 29">
              <a:extLst>
                <a:ext uri="{FF2B5EF4-FFF2-40B4-BE49-F238E27FC236}">
                  <a16:creationId xmlns:a16="http://schemas.microsoft.com/office/drawing/2014/main" id="{89E50AB4-EB29-4AFC-82D0-52E03E012A73}"/>
                </a:ext>
              </a:extLst>
            </p:cNvPr>
            <p:cNvSpPr/>
            <p:nvPr/>
          </p:nvSpPr>
          <p:spPr>
            <a:xfrm>
              <a:off x="4383147" y="3911354"/>
              <a:ext cx="320792" cy="29057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3DAD73F8-11E1-449F-A04C-F40DE7577EF7}"/>
                </a:ext>
              </a:extLst>
            </p:cNvPr>
            <p:cNvSpPr/>
            <p:nvPr/>
          </p:nvSpPr>
          <p:spPr>
            <a:xfrm>
              <a:off x="5275136" y="3911354"/>
              <a:ext cx="320792" cy="29057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4BE3287F-3EBB-4E24-8108-EF11D7FF5198}"/>
                </a:ext>
              </a:extLst>
            </p:cNvPr>
            <p:cNvSpPr/>
            <p:nvPr/>
          </p:nvSpPr>
          <p:spPr>
            <a:xfrm>
              <a:off x="7697380" y="3900674"/>
              <a:ext cx="320792" cy="29057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6E40C56-8C55-4513-8BC9-FA686AC277E0}"/>
                </a:ext>
              </a:extLst>
            </p:cNvPr>
            <p:cNvSpPr/>
            <p:nvPr/>
          </p:nvSpPr>
          <p:spPr>
            <a:xfrm>
              <a:off x="5101118" y="5063852"/>
              <a:ext cx="680713" cy="71137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sp>
          <p:nvSpPr>
            <p:cNvPr id="34" name="Oval 33">
              <a:extLst>
                <a:ext uri="{FF2B5EF4-FFF2-40B4-BE49-F238E27FC236}">
                  <a16:creationId xmlns:a16="http://schemas.microsoft.com/office/drawing/2014/main" id="{A072F8E2-295C-4D22-8550-E3CBE2B44FFB}"/>
                </a:ext>
              </a:extLst>
            </p:cNvPr>
            <p:cNvSpPr/>
            <p:nvPr/>
          </p:nvSpPr>
          <p:spPr>
            <a:xfrm>
              <a:off x="6717572" y="5063852"/>
              <a:ext cx="680713" cy="71137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GB</a:t>
              </a:r>
            </a:p>
          </p:txBody>
        </p:sp>
        <p:sp>
          <p:nvSpPr>
            <p:cNvPr id="35" name="Arrow: Down 34">
              <a:extLst>
                <a:ext uri="{FF2B5EF4-FFF2-40B4-BE49-F238E27FC236}">
                  <a16:creationId xmlns:a16="http://schemas.microsoft.com/office/drawing/2014/main" id="{83F7DDFD-E146-405D-97DD-847DB97FD6E3}"/>
                </a:ext>
              </a:extLst>
            </p:cNvPr>
            <p:cNvSpPr/>
            <p:nvPr/>
          </p:nvSpPr>
          <p:spPr>
            <a:xfrm>
              <a:off x="5262546" y="4693455"/>
              <a:ext cx="320792" cy="29057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295EE380-899A-4EEE-8977-D0377881CFAB}"/>
                </a:ext>
              </a:extLst>
            </p:cNvPr>
            <p:cNvSpPr/>
            <p:nvPr/>
          </p:nvSpPr>
          <p:spPr>
            <a:xfrm>
              <a:off x="6939351" y="4672931"/>
              <a:ext cx="320792" cy="29057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CA2F754-BAEB-4951-8AB0-80233F95E837}"/>
                </a:ext>
              </a:extLst>
            </p:cNvPr>
            <p:cNvSpPr/>
            <p:nvPr/>
          </p:nvSpPr>
          <p:spPr>
            <a:xfrm>
              <a:off x="4350514" y="5990784"/>
              <a:ext cx="3870501" cy="5713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t>Training and Tuning</a:t>
              </a:r>
            </a:p>
          </p:txBody>
        </p:sp>
        <p:sp>
          <p:nvSpPr>
            <p:cNvPr id="38" name="Arrow: Down 37">
              <a:extLst>
                <a:ext uri="{FF2B5EF4-FFF2-40B4-BE49-F238E27FC236}">
                  <a16:creationId xmlns:a16="http://schemas.microsoft.com/office/drawing/2014/main" id="{531C143E-59C1-4915-A419-3E266B217DAE}"/>
                </a:ext>
              </a:extLst>
            </p:cNvPr>
            <p:cNvSpPr/>
            <p:nvPr/>
          </p:nvSpPr>
          <p:spPr>
            <a:xfrm>
              <a:off x="5281078" y="5815526"/>
              <a:ext cx="320792" cy="29057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5873386C-961D-4B1F-99B4-A36FDA2B337A}"/>
                </a:ext>
              </a:extLst>
            </p:cNvPr>
            <p:cNvSpPr/>
            <p:nvPr/>
          </p:nvSpPr>
          <p:spPr>
            <a:xfrm>
              <a:off x="6939351" y="5802287"/>
              <a:ext cx="320792" cy="29057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50785985-3E94-4AC2-B67D-0F3E2AE84920}"/>
                </a:ext>
              </a:extLst>
            </p:cNvPr>
            <p:cNvSpPr/>
            <p:nvPr/>
          </p:nvSpPr>
          <p:spPr>
            <a:xfrm rot="16200000">
              <a:off x="8241812" y="6046126"/>
              <a:ext cx="327263" cy="447202"/>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E669B17-00C0-4FE3-829E-044E377FA3A8}"/>
                </a:ext>
              </a:extLst>
            </p:cNvPr>
            <p:cNvSpPr/>
            <p:nvPr/>
          </p:nvSpPr>
          <p:spPr>
            <a:xfrm>
              <a:off x="8718307" y="5914037"/>
              <a:ext cx="680713" cy="71137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RF</a:t>
              </a:r>
            </a:p>
          </p:txBody>
        </p:sp>
      </p:grpSp>
      <p:sp>
        <p:nvSpPr>
          <p:cNvPr id="5" name="Rectangle 4">
            <a:extLst>
              <a:ext uri="{FF2B5EF4-FFF2-40B4-BE49-F238E27FC236}">
                <a16:creationId xmlns:a16="http://schemas.microsoft.com/office/drawing/2014/main" id="{28647311-91BA-420A-9D69-D2F69FB1A9BE}"/>
              </a:ext>
            </a:extLst>
          </p:cNvPr>
          <p:cNvSpPr/>
          <p:nvPr/>
        </p:nvSpPr>
        <p:spPr>
          <a:xfrm>
            <a:off x="6664716" y="1157749"/>
            <a:ext cx="4866019" cy="5302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285750" indent="-285750" algn="just">
              <a:buFont typeface="Wingdings" panose="05000000000000000000" pitchFamily="2" charset="2"/>
              <a:buChar char="Ø"/>
            </a:pPr>
            <a:r>
              <a:rPr lang="en-US" dirty="0">
                <a:solidFill>
                  <a:schemeClr val="tx1"/>
                </a:solidFill>
              </a:rPr>
              <a:t>For this credit card transaction dataset, undersampling  has been necessary to avoid overfitting</a:t>
            </a:r>
          </a:p>
          <a:p>
            <a:pPr marL="285750" indent="-285750" algn="just">
              <a:buFont typeface="Wingdings" panose="05000000000000000000" pitchFamily="2" charset="2"/>
              <a:buChar char="Ø"/>
            </a:pPr>
            <a:r>
              <a:rPr lang="en-US" dirty="0">
                <a:solidFill>
                  <a:schemeClr val="tx1"/>
                </a:solidFill>
              </a:rPr>
              <a:t>The success of undersampling is ensured by validating each variable’s distribution before and after such process. </a:t>
            </a:r>
          </a:p>
          <a:p>
            <a:pPr marL="285750" indent="-285750" algn="just">
              <a:buFont typeface="Wingdings" panose="05000000000000000000" pitchFamily="2" charset="2"/>
              <a:buChar char="Ø"/>
            </a:pPr>
            <a:r>
              <a:rPr lang="en-US" dirty="0">
                <a:solidFill>
                  <a:schemeClr val="tx1"/>
                </a:solidFill>
              </a:rPr>
              <a:t>RF and GB models are validated to detect 90/98 frauds transactions from the testing sample. Testing the tuned models shows that it only improved the identification of the genuine transactions. </a:t>
            </a:r>
          </a:p>
          <a:p>
            <a:pPr marL="285750" indent="-285750" algn="just">
              <a:buFont typeface="Wingdings" panose="05000000000000000000" pitchFamily="2" charset="2"/>
              <a:buChar char="Ø"/>
            </a:pPr>
            <a:r>
              <a:rPr lang="en-US" dirty="0">
                <a:solidFill>
                  <a:schemeClr val="tx1"/>
                </a:solidFill>
              </a:rPr>
              <a:t>RF and GB yield very close prediction power. RF perform slightly better than GB in terms of recognizing more genuine transactions. </a:t>
            </a:r>
          </a:p>
        </p:txBody>
      </p:sp>
      <p:sp>
        <p:nvSpPr>
          <p:cNvPr id="42" name="Oval 41">
            <a:extLst>
              <a:ext uri="{FF2B5EF4-FFF2-40B4-BE49-F238E27FC236}">
                <a16:creationId xmlns:a16="http://schemas.microsoft.com/office/drawing/2014/main" id="{A22E3A2A-0303-483F-B566-18EC2ECB5B95}"/>
              </a:ext>
            </a:extLst>
          </p:cNvPr>
          <p:cNvSpPr/>
          <p:nvPr/>
        </p:nvSpPr>
        <p:spPr>
          <a:xfrm>
            <a:off x="3110586" y="3205716"/>
            <a:ext cx="680713" cy="7113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KNN</a:t>
            </a:r>
          </a:p>
        </p:txBody>
      </p:sp>
      <p:sp>
        <p:nvSpPr>
          <p:cNvPr id="43" name="Arrow: Down 42">
            <a:extLst>
              <a:ext uri="{FF2B5EF4-FFF2-40B4-BE49-F238E27FC236}">
                <a16:creationId xmlns:a16="http://schemas.microsoft.com/office/drawing/2014/main" id="{02485D05-190E-4E3E-896A-F1C1A356B2F8}"/>
              </a:ext>
            </a:extLst>
          </p:cNvPr>
          <p:cNvSpPr/>
          <p:nvPr/>
        </p:nvSpPr>
        <p:spPr>
          <a:xfrm>
            <a:off x="3310731" y="2797558"/>
            <a:ext cx="296141" cy="38430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Down 43">
            <a:extLst>
              <a:ext uri="{FF2B5EF4-FFF2-40B4-BE49-F238E27FC236}">
                <a16:creationId xmlns:a16="http://schemas.microsoft.com/office/drawing/2014/main" id="{C777B506-D600-4568-BA24-31FA11E4919E}"/>
              </a:ext>
            </a:extLst>
          </p:cNvPr>
          <p:cNvSpPr/>
          <p:nvPr/>
        </p:nvSpPr>
        <p:spPr>
          <a:xfrm>
            <a:off x="3285510" y="3955816"/>
            <a:ext cx="320792" cy="2905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DF329B0B-F8C1-41D8-B57A-2F79769A9752}"/>
              </a:ext>
            </a:extLst>
          </p:cNvPr>
          <p:cNvSpPr/>
          <p:nvPr/>
        </p:nvSpPr>
        <p:spPr>
          <a:xfrm>
            <a:off x="2753049" y="4738087"/>
            <a:ext cx="320792" cy="2905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8B9D308-CEE8-43D8-94F0-E4370DCF0F99}"/>
              </a:ext>
            </a:extLst>
          </p:cNvPr>
          <p:cNvSpPr/>
          <p:nvPr/>
        </p:nvSpPr>
        <p:spPr>
          <a:xfrm>
            <a:off x="2591621" y="5150525"/>
            <a:ext cx="680713" cy="71137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KNN</a:t>
            </a:r>
          </a:p>
        </p:txBody>
      </p:sp>
      <p:sp>
        <p:nvSpPr>
          <p:cNvPr id="49" name="Arrow: Down 48">
            <a:extLst>
              <a:ext uri="{FF2B5EF4-FFF2-40B4-BE49-F238E27FC236}">
                <a16:creationId xmlns:a16="http://schemas.microsoft.com/office/drawing/2014/main" id="{EA68D8DE-DA37-482D-A8E8-6C91D277FB66}"/>
              </a:ext>
            </a:extLst>
          </p:cNvPr>
          <p:cNvSpPr/>
          <p:nvPr/>
        </p:nvSpPr>
        <p:spPr>
          <a:xfrm>
            <a:off x="2771581" y="5902199"/>
            <a:ext cx="320792" cy="2905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26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normAutofit/>
          </a:bodyPr>
          <a:lstStyle/>
          <a:p>
            <a:pPr algn="ctr"/>
            <a:r>
              <a:rPr lang="en-US" b="1" i="1" dirty="0">
                <a:latin typeface="+mn-lt"/>
              </a:rPr>
              <a:t>Future Improvement</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069988"/>
            <a:ext cx="10997540" cy="5615820"/>
          </a:xfrm>
        </p:spPr>
        <p:txBody>
          <a:bodyPr>
            <a:noAutofit/>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sp>
        <p:nvSpPr>
          <p:cNvPr id="5" name="Rectangle 4">
            <a:extLst>
              <a:ext uri="{FF2B5EF4-FFF2-40B4-BE49-F238E27FC236}">
                <a16:creationId xmlns:a16="http://schemas.microsoft.com/office/drawing/2014/main" id="{28647311-91BA-420A-9D69-D2F69FB1A9BE}"/>
              </a:ext>
            </a:extLst>
          </p:cNvPr>
          <p:cNvSpPr/>
          <p:nvPr/>
        </p:nvSpPr>
        <p:spPr>
          <a:xfrm>
            <a:off x="1229981" y="777548"/>
            <a:ext cx="9274986" cy="5302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285750" indent="-285750" algn="just">
              <a:buFont typeface="Wingdings" panose="05000000000000000000" pitchFamily="2" charset="2"/>
              <a:buChar char="Ø"/>
            </a:pPr>
            <a:r>
              <a:rPr lang="en-US" sz="2400" dirty="0">
                <a:solidFill>
                  <a:schemeClr val="tx1"/>
                </a:solidFill>
              </a:rPr>
              <a:t>Research the sensitivity of the model to the size of the training set</a:t>
            </a:r>
          </a:p>
          <a:p>
            <a:pPr marL="285750" indent="-285750" algn="just">
              <a:buFont typeface="Wingdings" panose="05000000000000000000" pitchFamily="2" charset="2"/>
              <a:buChar char="Ø"/>
            </a:pPr>
            <a:r>
              <a:rPr lang="en-US" sz="2400" dirty="0">
                <a:solidFill>
                  <a:schemeClr val="tx1"/>
                </a:solidFill>
              </a:rPr>
              <a:t>Stabilize logistic regression model by orthogonalize the features</a:t>
            </a:r>
          </a:p>
          <a:p>
            <a:pPr marL="285750" indent="-285750" algn="just">
              <a:buFont typeface="Wingdings" panose="05000000000000000000" pitchFamily="2" charset="2"/>
              <a:buChar char="Ø"/>
            </a:pPr>
            <a:r>
              <a:rPr lang="en-US" sz="2400" dirty="0">
                <a:solidFill>
                  <a:schemeClr val="tx1"/>
                </a:solidFill>
              </a:rPr>
              <a:t>Try different resampling techniques (SMOTE, GAN) to oversample the minor class without introducing overfitting. Hopefully, this can improve the fraud detective power</a:t>
            </a:r>
          </a:p>
          <a:p>
            <a:pPr marL="285750" indent="-285750" algn="just">
              <a:buFont typeface="Wingdings" panose="05000000000000000000" pitchFamily="2" charset="2"/>
              <a:buChar char="Ø"/>
            </a:pPr>
            <a:r>
              <a:rPr lang="en-US" sz="2400" dirty="0">
                <a:solidFill>
                  <a:schemeClr val="tx1"/>
                </a:solidFill>
              </a:rPr>
              <a:t>Adjust the predicted probability to get more true positives</a:t>
            </a:r>
          </a:p>
        </p:txBody>
      </p:sp>
    </p:spTree>
    <p:extLst>
      <p:ext uri="{BB962C8B-B14F-4D97-AF65-F5344CB8AC3E}">
        <p14:creationId xmlns:p14="http://schemas.microsoft.com/office/powerpoint/2010/main" val="305175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C3DA-DACC-4AA3-99B3-585FFBB11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01377E-0358-4946-BB24-F51D977D0061}"/>
              </a:ext>
            </a:extLst>
          </p:cNvPr>
          <p:cNvSpPr>
            <a:spLocks noGrp="1"/>
          </p:cNvSpPr>
          <p:nvPr>
            <p:ph idx="1"/>
          </p:nvPr>
        </p:nvSpPr>
        <p:spPr/>
        <p:txBody>
          <a:bodyPr>
            <a:normAutofit fontScale="77500" lnSpcReduction="20000"/>
          </a:bodyPr>
          <a:lstStyle/>
          <a:p>
            <a:r>
              <a:rPr lang="en-US" dirty="0"/>
              <a:t>Modeling Topic Areas of interest:</a:t>
            </a:r>
          </a:p>
          <a:p>
            <a:r>
              <a:rPr lang="en-US" dirty="0"/>
              <a:t>·         Data size/compute used</a:t>
            </a:r>
          </a:p>
          <a:p>
            <a:r>
              <a:rPr lang="en-US" dirty="0"/>
              <a:t>·         Describe the feature space &amp; how you handled data cleaning/feature selection</a:t>
            </a:r>
          </a:p>
          <a:p>
            <a:r>
              <a:rPr lang="en-US" dirty="0"/>
              <a:t>·         What models did you consider &amp; why did you choose the one you did? What were the strengths/weaknesses of your selected model, and how did you address?</a:t>
            </a:r>
          </a:p>
          <a:p>
            <a:r>
              <a:rPr lang="en-US" dirty="0"/>
              <a:t>·         How did you address potential overfitting? Does overfitting apply to your case at all?</a:t>
            </a:r>
          </a:p>
          <a:p>
            <a:r>
              <a:rPr lang="en-US" dirty="0"/>
              <a:t>·         Model performance – in training, test and validation samples?</a:t>
            </a:r>
          </a:p>
          <a:p>
            <a:r>
              <a:rPr lang="en-US" dirty="0"/>
              <a:t>·         Would have you approached this problem any differently knowing what you do now?</a:t>
            </a:r>
          </a:p>
          <a:p>
            <a:r>
              <a:rPr lang="en-US" dirty="0"/>
              <a:t>·         How did your client(s) leverage your model &amp; insights to drive action/change behavior?     </a:t>
            </a:r>
          </a:p>
          <a:p>
            <a:endParaRPr lang="en-US" dirty="0"/>
          </a:p>
        </p:txBody>
      </p:sp>
    </p:spTree>
    <p:extLst>
      <p:ext uri="{BB962C8B-B14F-4D97-AF65-F5344CB8AC3E}">
        <p14:creationId xmlns:p14="http://schemas.microsoft.com/office/powerpoint/2010/main" val="289421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2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915260" y="439588"/>
            <a:ext cx="10488547" cy="1190912"/>
          </a:xfrm>
        </p:spPr>
        <p:txBody>
          <a:bodyPr>
            <a:normAutofit/>
          </a:bodyPr>
          <a:lstStyle/>
          <a:p>
            <a:pPr algn="ctr"/>
            <a:r>
              <a:rPr lang="en-US" sz="4000" b="1" i="1" dirty="0">
                <a:latin typeface="+mn-lt"/>
              </a:rPr>
              <a:t>Data/Compute</a:t>
            </a:r>
          </a:p>
        </p:txBody>
      </p:sp>
      <p:sp>
        <p:nvSpPr>
          <p:cNvPr id="54" name="Rectangle 5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AE33F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F6CABCA-71A4-4FAC-81B2-7A346700A42A}"/>
              </a:ext>
            </a:extLst>
          </p:cNvPr>
          <p:cNvPicPr>
            <a:picLocks noChangeAspect="1"/>
          </p:cNvPicPr>
          <p:nvPr/>
        </p:nvPicPr>
        <p:blipFill rotWithShape="1">
          <a:blip r:embed="rId3"/>
          <a:srcRect r="9699"/>
          <a:stretch/>
        </p:blipFill>
        <p:spPr>
          <a:xfrm>
            <a:off x="1103257" y="2731586"/>
            <a:ext cx="4626864" cy="2715626"/>
          </a:xfrm>
          <a:prstGeom prst="rect">
            <a:avLst/>
          </a:prstGeom>
          <a:ln w="12700">
            <a:noFill/>
          </a:ln>
        </p:spPr>
      </p:pic>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6380703" y="2288227"/>
            <a:ext cx="5028928" cy="3699669"/>
          </a:xfrm>
        </p:spPr>
        <p:txBody>
          <a:bodyPr anchor="ctr">
            <a:normAutofit/>
          </a:bodyPr>
          <a:lstStyle/>
          <a:p>
            <a:pPr marL="0" indent="0">
              <a:buClr>
                <a:srgbClr val="AE33FE"/>
              </a:buClr>
              <a:buNone/>
            </a:pPr>
            <a:r>
              <a:rPr lang="en-US" sz="1800" b="1" dirty="0"/>
              <a:t>Source: Kaggle</a:t>
            </a:r>
          </a:p>
          <a:p>
            <a:pPr marL="0" indent="0">
              <a:buClr>
                <a:srgbClr val="AE33FE"/>
              </a:buClr>
              <a:buNone/>
            </a:pPr>
            <a:endParaRPr lang="en-US" sz="1800" b="1" dirty="0"/>
          </a:p>
          <a:p>
            <a:pPr marL="0" indent="0">
              <a:buClr>
                <a:srgbClr val="AE33FE"/>
              </a:buClr>
              <a:buNone/>
            </a:pPr>
            <a:r>
              <a:rPr lang="en-US" sz="1800" b="1" dirty="0"/>
              <a:t>Details:</a:t>
            </a:r>
          </a:p>
          <a:p>
            <a:pPr>
              <a:buClr>
                <a:srgbClr val="AE33FE"/>
              </a:buClr>
            </a:pPr>
            <a:r>
              <a:rPr lang="en-US" sz="1800" b="1" dirty="0"/>
              <a:t>Credit card transactions made in two days in September 2013 by European cardholders,</a:t>
            </a:r>
          </a:p>
          <a:p>
            <a:pPr>
              <a:buClr>
                <a:srgbClr val="AE33FE"/>
              </a:buClr>
            </a:pPr>
            <a:r>
              <a:rPr lang="en-US" sz="1800" b="1" dirty="0"/>
              <a:t>Imbalance dataset: 492 frauds out of 284,807 transactions (0.172% are frauds),</a:t>
            </a:r>
          </a:p>
          <a:p>
            <a:pPr marL="0" indent="0">
              <a:buClr>
                <a:srgbClr val="AE33FE"/>
              </a:buClr>
              <a:buNone/>
            </a:pPr>
            <a:endParaRPr lang="en-US" sz="1800" b="1" dirty="0"/>
          </a:p>
          <a:p>
            <a:pPr marL="0" indent="0">
              <a:buClr>
                <a:srgbClr val="AE33FE"/>
              </a:buClr>
              <a:buNone/>
            </a:pPr>
            <a:r>
              <a:rPr lang="en-US" sz="1800" b="1" dirty="0"/>
              <a:t>All computational works of this project were done in python and its libraries for data science.</a:t>
            </a:r>
          </a:p>
          <a:p>
            <a:pPr marL="0" indent="0">
              <a:buClr>
                <a:srgbClr val="AE33FE"/>
              </a:buClr>
              <a:buNone/>
            </a:pPr>
            <a:endParaRPr lang="en-US" sz="1800" dirty="0"/>
          </a:p>
        </p:txBody>
      </p:sp>
    </p:spTree>
    <p:extLst>
      <p:ext uri="{BB962C8B-B14F-4D97-AF65-F5344CB8AC3E}">
        <p14:creationId xmlns:p14="http://schemas.microsoft.com/office/powerpoint/2010/main" val="139233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425136"/>
            <a:ext cx="10515600" cy="976786"/>
          </a:xfrm>
        </p:spPr>
        <p:txBody>
          <a:bodyPr/>
          <a:lstStyle/>
          <a:p>
            <a:pPr algn="ctr"/>
            <a:r>
              <a:rPr lang="en-US" b="1" i="1" dirty="0">
                <a:latin typeface="+mn-lt"/>
              </a:rPr>
              <a:t>Features</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r>
              <a:rPr lang="en-US" sz="2000" dirty="0"/>
              <a:t>The dataset has been transformed by PCA (features V1, V2, …, V28),</a:t>
            </a:r>
          </a:p>
          <a:p>
            <a:r>
              <a:rPr lang="en-US" sz="2000" dirty="0"/>
              <a:t>Feature 'Time’: the seconds elapsed between each transaction and the first transaction in the dataset,</a:t>
            </a:r>
          </a:p>
          <a:p>
            <a:r>
              <a:rPr lang="en-US" sz="2000" dirty="0"/>
              <a:t>The feature 'Amount' is the transaction Amount,</a:t>
            </a:r>
          </a:p>
          <a:p>
            <a:r>
              <a:rPr lang="en-US" sz="2000" dirty="0"/>
              <a:t>Feature 'Class' is the response variable and it takes value 1 in case of fraud and 0 otherwise.</a:t>
            </a:r>
          </a:p>
          <a:p>
            <a:r>
              <a:rPr lang="en-US" sz="2000" dirty="0"/>
              <a:t>Data quality: Clean with no missing or invalid data values</a:t>
            </a:r>
          </a:p>
          <a:p>
            <a:r>
              <a:rPr lang="en-US" sz="2000" dirty="0" err="1"/>
              <a:t>Train:Test</a:t>
            </a:r>
            <a:r>
              <a:rPr lang="en-US" sz="2000" dirty="0"/>
              <a:t> split ratio: 4:1</a:t>
            </a:r>
          </a:p>
          <a:p>
            <a:pPr marL="0" indent="0">
              <a:buNone/>
            </a:pPr>
            <a:endParaRPr lang="en-US" sz="2000" dirty="0"/>
          </a:p>
          <a:p>
            <a:pPr marL="0" indent="0">
              <a:buNone/>
            </a:pPr>
            <a:endParaRPr lang="en-US" sz="2000" dirty="0"/>
          </a:p>
        </p:txBody>
      </p:sp>
      <p:graphicFrame>
        <p:nvGraphicFramePr>
          <p:cNvPr id="4" name="Table 4">
            <a:extLst>
              <a:ext uri="{FF2B5EF4-FFF2-40B4-BE49-F238E27FC236}">
                <a16:creationId xmlns:a16="http://schemas.microsoft.com/office/drawing/2014/main" id="{AE914ECA-206A-41B6-84B1-799EB4B5B976}"/>
              </a:ext>
            </a:extLst>
          </p:cNvPr>
          <p:cNvGraphicFramePr>
            <a:graphicFrameLocks noGrp="1"/>
          </p:cNvGraphicFramePr>
          <p:nvPr>
            <p:extLst>
              <p:ext uri="{D42A27DB-BD31-4B8C-83A1-F6EECF244321}">
                <p14:modId xmlns:p14="http://schemas.microsoft.com/office/powerpoint/2010/main" val="4068739695"/>
              </p:ext>
            </p:extLst>
          </p:nvPr>
        </p:nvGraphicFramePr>
        <p:xfrm>
          <a:off x="1337623" y="3895107"/>
          <a:ext cx="8128001" cy="1873926"/>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303137802"/>
                    </a:ext>
                  </a:extLst>
                </a:gridCol>
                <a:gridCol w="1161143">
                  <a:extLst>
                    <a:ext uri="{9D8B030D-6E8A-4147-A177-3AD203B41FA5}">
                      <a16:colId xmlns:a16="http://schemas.microsoft.com/office/drawing/2014/main" val="1723984502"/>
                    </a:ext>
                  </a:extLst>
                </a:gridCol>
                <a:gridCol w="1161143">
                  <a:extLst>
                    <a:ext uri="{9D8B030D-6E8A-4147-A177-3AD203B41FA5}">
                      <a16:colId xmlns:a16="http://schemas.microsoft.com/office/drawing/2014/main" val="2780511646"/>
                    </a:ext>
                  </a:extLst>
                </a:gridCol>
                <a:gridCol w="1161143">
                  <a:extLst>
                    <a:ext uri="{9D8B030D-6E8A-4147-A177-3AD203B41FA5}">
                      <a16:colId xmlns:a16="http://schemas.microsoft.com/office/drawing/2014/main" val="2578330177"/>
                    </a:ext>
                  </a:extLst>
                </a:gridCol>
                <a:gridCol w="1161143">
                  <a:extLst>
                    <a:ext uri="{9D8B030D-6E8A-4147-A177-3AD203B41FA5}">
                      <a16:colId xmlns:a16="http://schemas.microsoft.com/office/drawing/2014/main" val="4034166000"/>
                    </a:ext>
                  </a:extLst>
                </a:gridCol>
                <a:gridCol w="1161143">
                  <a:extLst>
                    <a:ext uri="{9D8B030D-6E8A-4147-A177-3AD203B41FA5}">
                      <a16:colId xmlns:a16="http://schemas.microsoft.com/office/drawing/2014/main" val="3124679827"/>
                    </a:ext>
                  </a:extLst>
                </a:gridCol>
                <a:gridCol w="1161143">
                  <a:extLst>
                    <a:ext uri="{9D8B030D-6E8A-4147-A177-3AD203B41FA5}">
                      <a16:colId xmlns:a16="http://schemas.microsoft.com/office/drawing/2014/main" val="1629656386"/>
                    </a:ext>
                  </a:extLst>
                </a:gridCol>
              </a:tblGrid>
              <a:tr h="370840">
                <a:tc>
                  <a:txBody>
                    <a:bodyPr/>
                    <a:lstStyle/>
                    <a:p>
                      <a:pPr algn="ctr"/>
                      <a:r>
                        <a:rPr lang="en-US"/>
                        <a:t>V1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V2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V28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Amount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t>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915032734"/>
                  </a:ext>
                </a:extLst>
              </a:tr>
              <a:tr h="1137326">
                <a:tc gridSpan="6">
                  <a:txBody>
                    <a:bodyPr/>
                    <a:lstStyle/>
                    <a:p>
                      <a:pPr algn="ctr"/>
                      <a:r>
                        <a:rPr lang="en-US" b="1">
                          <a:solidFill>
                            <a:schemeClr val="accent1">
                              <a:lumMod val="75000"/>
                            </a:schemeClr>
                          </a:solidFill>
                        </a:rPr>
                        <a:t>284,515 Genuine</a:t>
                      </a:r>
                      <a:endParaRPr lang="en-US" b="1"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b="1">
                          <a:solidFill>
                            <a:schemeClr val="accent1">
                              <a:lumMod val="75000"/>
                            </a:schemeClr>
                          </a:solidFill>
                        </a:rPr>
                        <a:t>(0)</a:t>
                      </a:r>
                      <a:endParaRPr lang="en-US" b="1" dirty="0">
                        <a:solidFill>
                          <a:schemeClr val="accent1">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3755241"/>
                  </a:ext>
                </a:extLst>
              </a:tr>
              <a:tr h="0">
                <a:tc gridSpan="6">
                  <a:txBody>
                    <a:bodyPr/>
                    <a:lstStyle/>
                    <a:p>
                      <a:pPr algn="ctr"/>
                      <a:r>
                        <a:rPr lang="en-US" sz="1800" b="1">
                          <a:solidFill>
                            <a:srgbClr val="FF0000"/>
                          </a:solidFill>
                        </a:rPr>
                        <a:t>492 Frauds</a:t>
                      </a:r>
                      <a:endParaRPr 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3929769"/>
                  </a:ext>
                </a:extLst>
              </a:tr>
            </a:tbl>
          </a:graphicData>
        </a:graphic>
      </p:graphicFrame>
    </p:spTree>
    <p:extLst>
      <p:ext uri="{BB962C8B-B14F-4D97-AF65-F5344CB8AC3E}">
        <p14:creationId xmlns:p14="http://schemas.microsoft.com/office/powerpoint/2010/main" val="60557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425136"/>
            <a:ext cx="10515600" cy="976786"/>
          </a:xfrm>
        </p:spPr>
        <p:txBody>
          <a:bodyPr/>
          <a:lstStyle/>
          <a:p>
            <a:pPr algn="ctr"/>
            <a:r>
              <a:rPr lang="en-US" b="1" i="1" dirty="0">
                <a:latin typeface="+mn-lt"/>
              </a:rPr>
              <a:t>Features ‘Time’ &amp; ‘Amount’</a:t>
            </a:r>
          </a:p>
        </p:txBody>
      </p:sp>
      <p:pic>
        <p:nvPicPr>
          <p:cNvPr id="7" name="Picture 6">
            <a:extLst>
              <a:ext uri="{FF2B5EF4-FFF2-40B4-BE49-F238E27FC236}">
                <a16:creationId xmlns:a16="http://schemas.microsoft.com/office/drawing/2014/main" id="{CFF92682-F19E-4413-BEAB-89A4D39E5276}"/>
              </a:ext>
            </a:extLst>
          </p:cNvPr>
          <p:cNvPicPr>
            <a:picLocks noChangeAspect="1"/>
          </p:cNvPicPr>
          <p:nvPr/>
        </p:nvPicPr>
        <p:blipFill>
          <a:blip r:embed="rId3"/>
          <a:stretch>
            <a:fillRect/>
          </a:stretch>
        </p:blipFill>
        <p:spPr>
          <a:xfrm>
            <a:off x="1679944" y="1260947"/>
            <a:ext cx="9750609" cy="5171917"/>
          </a:xfrm>
          <a:prstGeom prst="rect">
            <a:avLst/>
          </a:prstGeom>
        </p:spPr>
      </p:pic>
    </p:spTree>
    <p:extLst>
      <p:ext uri="{BB962C8B-B14F-4D97-AF65-F5344CB8AC3E}">
        <p14:creationId xmlns:p14="http://schemas.microsoft.com/office/powerpoint/2010/main" val="58700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279624"/>
            <a:ext cx="10515600" cy="976786"/>
          </a:xfrm>
        </p:spPr>
        <p:txBody>
          <a:bodyPr/>
          <a:lstStyle/>
          <a:p>
            <a:pPr algn="ctr"/>
            <a:r>
              <a:rPr lang="en-US" b="1" i="1" dirty="0">
                <a:latin typeface="+mn-lt"/>
              </a:rPr>
              <a:t>Metrics for Model Selection</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a:buFont typeface="Wingdings" panose="05000000000000000000" pitchFamily="2" charset="2"/>
              <a:buChar char="v"/>
            </a:pPr>
            <a:r>
              <a:rPr lang="en-US" sz="2000" dirty="0"/>
              <a:t>Key metric for model selection: </a:t>
            </a:r>
            <a:r>
              <a:rPr lang="en-US" sz="2000" b="1" u="sng" dirty="0"/>
              <a:t>Recall Score</a:t>
            </a:r>
            <a:endParaRPr lang="en-US" sz="2000" dirty="0"/>
          </a:p>
          <a:p>
            <a:pPr>
              <a:buFont typeface="Wingdings" panose="05000000000000000000" pitchFamily="2" charset="2"/>
              <a:buChar char="v"/>
            </a:pPr>
            <a:r>
              <a:rPr lang="en-US" sz="2000" dirty="0"/>
              <a:t>Candidate techniques:</a:t>
            </a:r>
          </a:p>
          <a:p>
            <a:pPr lvl="1">
              <a:buFont typeface="Wingdings" panose="05000000000000000000" pitchFamily="2" charset="2"/>
              <a:buChar char="Ø"/>
            </a:pPr>
            <a:r>
              <a:rPr lang="en-US" sz="1600" b="1" dirty="0"/>
              <a:t>Resampling: None, Oversampling, Undersampling</a:t>
            </a:r>
          </a:p>
          <a:p>
            <a:pPr lvl="1">
              <a:buFont typeface="Wingdings" panose="05000000000000000000" pitchFamily="2" charset="2"/>
              <a:buChar char="Ø"/>
            </a:pPr>
            <a:r>
              <a:rPr lang="en-US" sz="1600" b="1" dirty="0"/>
              <a:t>Models: Logistic Regression, Random Forest, KNN, Gradient Boosting</a:t>
            </a:r>
          </a:p>
          <a:p>
            <a:pPr marL="457200" lvl="1" indent="0">
              <a:buNone/>
            </a:pPr>
            <a:endParaRPr lang="en-US" sz="1600" dirty="0"/>
          </a:p>
          <a:p>
            <a:pPr lvl="1"/>
            <a:endParaRPr lang="en-US" sz="1600" dirty="0"/>
          </a:p>
          <a:p>
            <a:pPr marL="0" indent="0">
              <a:buNone/>
            </a:pPr>
            <a:endParaRPr lang="en-US" sz="2000" dirty="0"/>
          </a:p>
        </p:txBody>
      </p:sp>
      <p:graphicFrame>
        <p:nvGraphicFramePr>
          <p:cNvPr id="5" name="Table 5">
            <a:extLst>
              <a:ext uri="{FF2B5EF4-FFF2-40B4-BE49-F238E27FC236}">
                <a16:creationId xmlns:a16="http://schemas.microsoft.com/office/drawing/2014/main" id="{A5D68594-853A-4F3B-8BD2-2DCDBCBBBE58}"/>
              </a:ext>
            </a:extLst>
          </p:cNvPr>
          <p:cNvGraphicFramePr>
            <a:graphicFrameLocks noGrp="1"/>
          </p:cNvGraphicFramePr>
          <p:nvPr>
            <p:extLst>
              <p:ext uri="{D42A27DB-BD31-4B8C-83A1-F6EECF244321}">
                <p14:modId xmlns:p14="http://schemas.microsoft.com/office/powerpoint/2010/main" val="1670002960"/>
              </p:ext>
            </p:extLst>
          </p:nvPr>
        </p:nvGraphicFramePr>
        <p:xfrm>
          <a:off x="446314" y="2834640"/>
          <a:ext cx="11132126" cy="3598228"/>
        </p:xfrm>
        <a:graphic>
          <a:graphicData uri="http://schemas.openxmlformats.org/drawingml/2006/table">
            <a:tbl>
              <a:tblPr firstRow="1" bandRow="1">
                <a:tableStyleId>{5C22544A-7EE6-4342-B048-85BDC9FD1C3A}</a:tableStyleId>
              </a:tblPr>
              <a:tblGrid>
                <a:gridCol w="1251857">
                  <a:extLst>
                    <a:ext uri="{9D8B030D-6E8A-4147-A177-3AD203B41FA5}">
                      <a16:colId xmlns:a16="http://schemas.microsoft.com/office/drawing/2014/main" val="1472488947"/>
                    </a:ext>
                  </a:extLst>
                </a:gridCol>
                <a:gridCol w="3293423">
                  <a:extLst>
                    <a:ext uri="{9D8B030D-6E8A-4147-A177-3AD203B41FA5}">
                      <a16:colId xmlns:a16="http://schemas.microsoft.com/office/drawing/2014/main" val="2221698318"/>
                    </a:ext>
                  </a:extLst>
                </a:gridCol>
                <a:gridCol w="3293423">
                  <a:extLst>
                    <a:ext uri="{9D8B030D-6E8A-4147-A177-3AD203B41FA5}">
                      <a16:colId xmlns:a16="http://schemas.microsoft.com/office/drawing/2014/main" val="4211608138"/>
                    </a:ext>
                  </a:extLst>
                </a:gridCol>
                <a:gridCol w="3293423">
                  <a:extLst>
                    <a:ext uri="{9D8B030D-6E8A-4147-A177-3AD203B41FA5}">
                      <a16:colId xmlns:a16="http://schemas.microsoft.com/office/drawing/2014/main" val="3959045632"/>
                    </a:ext>
                  </a:extLst>
                </a:gridCol>
              </a:tblGrid>
              <a:tr h="558140">
                <a:tc>
                  <a:txBody>
                    <a:bodyPr/>
                    <a:lstStyle/>
                    <a:p>
                      <a:pPr algn="ct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No Resampling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Oversampling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Undersampling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9906869"/>
                  </a:ext>
                </a:extLst>
              </a:tr>
              <a:tr h="380011">
                <a:tc rowSpan="2">
                  <a:txBody>
                    <a:bodyPr/>
                    <a:lstStyle/>
                    <a:p>
                      <a:pPr algn="ctr"/>
                      <a:r>
                        <a:rPr lang="en-US" b="1" dirty="0">
                          <a:solidFill>
                            <a:schemeClr val="tx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8">
                  <a:txBody>
                    <a:bodyPr/>
                    <a:lstStyle/>
                    <a:p>
                      <a:pPr algn="ctr"/>
                      <a:r>
                        <a:rPr lang="en-US" dirty="0">
                          <a:solidFill>
                            <a:schemeClr val="tx1"/>
                          </a:solidFill>
                        </a:rPr>
                        <a:t>The negative class could dominate the accuracy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solidFill>
                            <a:schemeClr val="tx1"/>
                          </a:solidFill>
                        </a:rPr>
                        <a:t>Less likely to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solidFill>
                            <a:schemeClr val="tx1"/>
                          </a:solidFill>
                        </a:rPr>
                        <a:t>Less likely to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53735546"/>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Unstable due to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Unstable due to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2305203"/>
                  </a:ext>
                </a:extLst>
              </a:tr>
              <a:tr h="380011">
                <a:tc rowSpan="2">
                  <a:txBody>
                    <a:bodyPr/>
                    <a:lstStyle/>
                    <a:p>
                      <a:pPr algn="ctr"/>
                      <a:r>
                        <a:rPr lang="en-US" b="1"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91652505"/>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Loosing significant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09444654"/>
                  </a:ext>
                </a:extLst>
              </a:tr>
              <a:tr h="380011">
                <a:tc rowSpan="2">
                  <a:txBody>
                    <a:bodyPr/>
                    <a:lstStyle/>
                    <a:p>
                      <a:pPr algn="ctr"/>
                      <a:r>
                        <a:rPr lang="en-US" b="1" dirty="0">
                          <a:solidFill>
                            <a:schemeClr val="tx1"/>
                          </a:solidFill>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Avoid 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59864683"/>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Loosing significant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52541078"/>
                  </a:ext>
                </a:extLst>
              </a:tr>
              <a:tr h="380011">
                <a:tc rowSpan="2">
                  <a:txBody>
                    <a:bodyPr/>
                    <a:lstStyle/>
                    <a:p>
                      <a:pPr algn="ctr"/>
                      <a:r>
                        <a:rPr lang="en-US" b="1" dirty="0">
                          <a:solidFill>
                            <a:schemeClr val="tx1"/>
                          </a:solidFill>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Avoid multicollinearity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solidFill>
                            <a:schemeClr val="tx1"/>
                          </a:solidFill>
                        </a:rPr>
                        <a:t>Avoid multicollinearity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99231805"/>
                  </a:ext>
                </a:extLst>
              </a:tr>
              <a:tr h="380011">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Can be overfit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62717851"/>
                  </a:ext>
                </a:extLst>
              </a:tr>
            </a:tbl>
          </a:graphicData>
        </a:graphic>
      </p:graphicFrame>
    </p:spTree>
    <p:extLst>
      <p:ext uri="{BB962C8B-B14F-4D97-AF65-F5344CB8AC3E}">
        <p14:creationId xmlns:p14="http://schemas.microsoft.com/office/powerpoint/2010/main" val="387111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279624"/>
            <a:ext cx="10515600" cy="976786"/>
          </a:xfrm>
        </p:spPr>
        <p:txBody>
          <a:bodyPr/>
          <a:lstStyle/>
          <a:p>
            <a:pPr algn="ctr"/>
            <a:r>
              <a:rPr lang="en-US" b="1" i="1" dirty="0">
                <a:latin typeface="+mn-lt"/>
              </a:rPr>
              <a:t>Modeling without Resampling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graphicFrame>
        <p:nvGraphicFramePr>
          <p:cNvPr id="4" name="Table 5">
            <a:extLst>
              <a:ext uri="{FF2B5EF4-FFF2-40B4-BE49-F238E27FC236}">
                <a16:creationId xmlns:a16="http://schemas.microsoft.com/office/drawing/2014/main" id="{B6DF03F1-76F8-4224-80A7-60EEE566B258}"/>
              </a:ext>
            </a:extLst>
          </p:cNvPr>
          <p:cNvGraphicFramePr>
            <a:graphicFrameLocks noGrp="1"/>
          </p:cNvGraphicFramePr>
          <p:nvPr>
            <p:extLst>
              <p:ext uri="{D42A27DB-BD31-4B8C-83A1-F6EECF244321}">
                <p14:modId xmlns:p14="http://schemas.microsoft.com/office/powerpoint/2010/main" val="2956330119"/>
              </p:ext>
            </p:extLst>
          </p:nvPr>
        </p:nvGraphicFramePr>
        <p:xfrm>
          <a:off x="558140" y="2223696"/>
          <a:ext cx="11186559" cy="1473200"/>
        </p:xfrm>
        <a:graphic>
          <a:graphicData uri="http://schemas.openxmlformats.org/drawingml/2006/table">
            <a:tbl>
              <a:tblPr firstRow="1" bandRow="1">
                <a:tableStyleId>{5C22544A-7EE6-4342-B048-85BDC9FD1C3A}</a:tableStyleId>
              </a:tblPr>
              <a:tblGrid>
                <a:gridCol w="2237311">
                  <a:extLst>
                    <a:ext uri="{9D8B030D-6E8A-4147-A177-3AD203B41FA5}">
                      <a16:colId xmlns:a16="http://schemas.microsoft.com/office/drawing/2014/main" val="1046101223"/>
                    </a:ext>
                  </a:extLst>
                </a:gridCol>
                <a:gridCol w="1118656">
                  <a:extLst>
                    <a:ext uri="{9D8B030D-6E8A-4147-A177-3AD203B41FA5}">
                      <a16:colId xmlns:a16="http://schemas.microsoft.com/office/drawing/2014/main" val="1976638679"/>
                    </a:ext>
                  </a:extLst>
                </a:gridCol>
                <a:gridCol w="1118656">
                  <a:extLst>
                    <a:ext uri="{9D8B030D-6E8A-4147-A177-3AD203B41FA5}">
                      <a16:colId xmlns:a16="http://schemas.microsoft.com/office/drawing/2014/main" val="193719685"/>
                    </a:ext>
                  </a:extLst>
                </a:gridCol>
                <a:gridCol w="1118656">
                  <a:extLst>
                    <a:ext uri="{9D8B030D-6E8A-4147-A177-3AD203B41FA5}">
                      <a16:colId xmlns:a16="http://schemas.microsoft.com/office/drawing/2014/main" val="3011712740"/>
                    </a:ext>
                  </a:extLst>
                </a:gridCol>
                <a:gridCol w="1118656">
                  <a:extLst>
                    <a:ext uri="{9D8B030D-6E8A-4147-A177-3AD203B41FA5}">
                      <a16:colId xmlns:a16="http://schemas.microsoft.com/office/drawing/2014/main" val="3342167956"/>
                    </a:ext>
                  </a:extLst>
                </a:gridCol>
                <a:gridCol w="1118656">
                  <a:extLst>
                    <a:ext uri="{9D8B030D-6E8A-4147-A177-3AD203B41FA5}">
                      <a16:colId xmlns:a16="http://schemas.microsoft.com/office/drawing/2014/main" val="2630018722"/>
                    </a:ext>
                  </a:extLst>
                </a:gridCol>
                <a:gridCol w="1118656">
                  <a:extLst>
                    <a:ext uri="{9D8B030D-6E8A-4147-A177-3AD203B41FA5}">
                      <a16:colId xmlns:a16="http://schemas.microsoft.com/office/drawing/2014/main" val="4049310066"/>
                    </a:ext>
                  </a:extLst>
                </a:gridCol>
                <a:gridCol w="1118656">
                  <a:extLst>
                    <a:ext uri="{9D8B030D-6E8A-4147-A177-3AD203B41FA5}">
                      <a16:colId xmlns:a16="http://schemas.microsoft.com/office/drawing/2014/main" val="1566889927"/>
                    </a:ext>
                  </a:extLst>
                </a:gridCol>
                <a:gridCol w="1118656">
                  <a:extLst>
                    <a:ext uri="{9D8B030D-6E8A-4147-A177-3AD203B41FA5}">
                      <a16:colId xmlns:a16="http://schemas.microsoft.com/office/drawing/2014/main" val="3018775456"/>
                    </a:ext>
                  </a:extLst>
                </a:gridCol>
              </a:tblGrid>
              <a:tr h="370840">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chemeClr val="tx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KNN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120280051"/>
                  </a:ext>
                </a:extLst>
              </a:tr>
              <a:tr h="370840">
                <a:tc>
                  <a:txBody>
                    <a:bodyPr/>
                    <a:lstStyle/>
                    <a:p>
                      <a:pPr algn="ctr"/>
                      <a:r>
                        <a:rPr lang="en-US" dirty="0">
                          <a:solidFill>
                            <a:schemeClr val="tx1"/>
                          </a:solidFill>
                        </a:rPr>
                        <a:t>Accuracy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chemeClr val="tx1"/>
                          </a:solidFill>
                        </a:rPr>
                        <a:t>99.86%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99.57%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99.75%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a:r>
                        <a:rPr lang="en-US" dirty="0">
                          <a:solidFill>
                            <a:schemeClr val="tx1"/>
                          </a:solidFill>
                        </a:rPr>
                        <a:t>99.77%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3840960766"/>
                  </a:ext>
                </a:extLst>
              </a:tr>
              <a:tr h="185420">
                <a:tc rowSpan="2">
                  <a:txBody>
                    <a:bodyPr/>
                    <a:lstStyle/>
                    <a:p>
                      <a:pPr algn="ctr"/>
                      <a:r>
                        <a:rPr lang="en-US" dirty="0">
                          <a:solidFill>
                            <a:schemeClr val="tx1"/>
                          </a:solidFill>
                        </a:rPr>
                        <a:t>Confusion Matrix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56860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8255396"/>
                  </a:ext>
                </a:extLst>
              </a:tr>
              <a:tr h="185420">
                <a:tc vMerge="1">
                  <a:txBody>
                    <a:bodyPr/>
                    <a:lstStyle/>
                    <a:p>
                      <a:endParaRPr lang="en-US"/>
                    </a:p>
                  </a:txBody>
                  <a:tcPr/>
                </a:tc>
                <a:tc>
                  <a:txBody>
                    <a:bodyPr/>
                    <a:lstStyle/>
                    <a:p>
                      <a:pPr algn="ctr"/>
                      <a:r>
                        <a:rPr lang="en-US" dirty="0">
                          <a:solidFill>
                            <a:schemeClr val="tx1"/>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53120"/>
                  </a:ext>
                </a:extLst>
              </a:tr>
            </a:tbl>
          </a:graphicData>
        </a:graphic>
      </p:graphicFrame>
      <p:sp>
        <p:nvSpPr>
          <p:cNvPr id="7" name="Rectangle 6">
            <a:extLst>
              <a:ext uri="{FF2B5EF4-FFF2-40B4-BE49-F238E27FC236}">
                <a16:creationId xmlns:a16="http://schemas.microsoft.com/office/drawing/2014/main" id="{FE579CCE-F8EF-457D-BC67-AE9F08751B2F}"/>
              </a:ext>
            </a:extLst>
          </p:cNvPr>
          <p:cNvSpPr/>
          <p:nvPr/>
        </p:nvSpPr>
        <p:spPr>
          <a:xfrm>
            <a:off x="2196935" y="4465122"/>
            <a:ext cx="6994566" cy="1033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The result is much driven by the accuracy on the majority class! </a:t>
            </a:r>
          </a:p>
          <a:p>
            <a:pPr algn="ctr"/>
            <a:r>
              <a:rPr lang="en-US" sz="2400" b="1" dirty="0">
                <a:solidFill>
                  <a:srgbClr val="FF0000"/>
                </a:solidFill>
              </a:rPr>
              <a:t>Significant portion of the frauds could not be detected!</a:t>
            </a:r>
          </a:p>
        </p:txBody>
      </p:sp>
    </p:spTree>
    <p:extLst>
      <p:ext uri="{BB962C8B-B14F-4D97-AF65-F5344CB8AC3E}">
        <p14:creationId xmlns:p14="http://schemas.microsoft.com/office/powerpoint/2010/main" val="68521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425136"/>
            <a:ext cx="10515600" cy="976786"/>
          </a:xfrm>
        </p:spPr>
        <p:txBody>
          <a:bodyPr/>
          <a:lstStyle/>
          <a:p>
            <a:pPr algn="ctr"/>
            <a:r>
              <a:rPr lang="en-US" b="1" i="1" dirty="0">
                <a:latin typeface="+mn-lt"/>
              </a:rPr>
              <a:t>Correlation Matrix</a:t>
            </a:r>
          </a:p>
        </p:txBody>
      </p:sp>
      <p:pic>
        <p:nvPicPr>
          <p:cNvPr id="7" name="Picture 6">
            <a:extLst>
              <a:ext uri="{FF2B5EF4-FFF2-40B4-BE49-F238E27FC236}">
                <a16:creationId xmlns:a16="http://schemas.microsoft.com/office/drawing/2014/main" id="{6C03354B-A8A7-4EFF-B9D0-D3C547614336}"/>
              </a:ext>
            </a:extLst>
          </p:cNvPr>
          <p:cNvPicPr>
            <a:picLocks noChangeAspect="1"/>
          </p:cNvPicPr>
          <p:nvPr/>
        </p:nvPicPr>
        <p:blipFill>
          <a:blip r:embed="rId3"/>
          <a:stretch>
            <a:fillRect/>
          </a:stretch>
        </p:blipFill>
        <p:spPr>
          <a:xfrm>
            <a:off x="3313214" y="1143674"/>
            <a:ext cx="5325047" cy="5714326"/>
          </a:xfrm>
          <a:prstGeom prst="rect">
            <a:avLst/>
          </a:prstGeom>
        </p:spPr>
      </p:pic>
      <p:sp>
        <p:nvSpPr>
          <p:cNvPr id="8" name="Rectangle 7">
            <a:extLst>
              <a:ext uri="{FF2B5EF4-FFF2-40B4-BE49-F238E27FC236}">
                <a16:creationId xmlns:a16="http://schemas.microsoft.com/office/drawing/2014/main" id="{009B5C55-85CE-4409-ABFB-3287743D1EE9}"/>
              </a:ext>
            </a:extLst>
          </p:cNvPr>
          <p:cNvSpPr/>
          <p:nvPr/>
        </p:nvSpPr>
        <p:spPr>
          <a:xfrm>
            <a:off x="3505200" y="1335024"/>
            <a:ext cx="4111752" cy="5010912"/>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0A91FC4-699B-4971-A791-68C724D4C9C2}"/>
              </a:ext>
            </a:extLst>
          </p:cNvPr>
          <p:cNvCxnSpPr/>
          <p:nvPr/>
        </p:nvCxnSpPr>
        <p:spPr>
          <a:xfrm>
            <a:off x="2459736" y="1243584"/>
            <a:ext cx="78638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392C55B4-F62B-44B2-9F8E-A85FBBE30B9C}"/>
              </a:ext>
            </a:extLst>
          </p:cNvPr>
          <p:cNvSpPr/>
          <p:nvPr/>
        </p:nvSpPr>
        <p:spPr>
          <a:xfrm>
            <a:off x="1496683" y="1069847"/>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cxnSp>
        <p:nvCxnSpPr>
          <p:cNvPr id="12" name="Straight Arrow Connector 11">
            <a:extLst>
              <a:ext uri="{FF2B5EF4-FFF2-40B4-BE49-F238E27FC236}">
                <a16:creationId xmlns:a16="http://schemas.microsoft.com/office/drawing/2014/main" id="{81E6573E-2AC6-4163-A673-A452F4F2D69B}"/>
              </a:ext>
            </a:extLst>
          </p:cNvPr>
          <p:cNvCxnSpPr/>
          <p:nvPr/>
        </p:nvCxnSpPr>
        <p:spPr>
          <a:xfrm>
            <a:off x="2505647" y="6606601"/>
            <a:ext cx="78638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AF85A392-DA49-4FA1-A81D-6259D26DD182}"/>
              </a:ext>
            </a:extLst>
          </p:cNvPr>
          <p:cNvSpPr/>
          <p:nvPr/>
        </p:nvSpPr>
        <p:spPr>
          <a:xfrm>
            <a:off x="1542594" y="6432864"/>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a:t>
            </a:r>
          </a:p>
        </p:txBody>
      </p:sp>
      <p:cxnSp>
        <p:nvCxnSpPr>
          <p:cNvPr id="14" name="Straight Arrow Connector 13">
            <a:extLst>
              <a:ext uri="{FF2B5EF4-FFF2-40B4-BE49-F238E27FC236}">
                <a16:creationId xmlns:a16="http://schemas.microsoft.com/office/drawing/2014/main" id="{E46FB067-ADCD-4BD4-879B-E960928E6DEE}"/>
              </a:ext>
            </a:extLst>
          </p:cNvPr>
          <p:cNvCxnSpPr/>
          <p:nvPr/>
        </p:nvCxnSpPr>
        <p:spPr>
          <a:xfrm>
            <a:off x="2505647" y="6407100"/>
            <a:ext cx="78638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C8F2301-3CB1-418C-9E2A-58EEBF792894}"/>
              </a:ext>
            </a:extLst>
          </p:cNvPr>
          <p:cNvSpPr/>
          <p:nvPr/>
        </p:nvSpPr>
        <p:spPr>
          <a:xfrm>
            <a:off x="1542594" y="6233363"/>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16" name="Straight Arrow Connector 15">
            <a:extLst>
              <a:ext uri="{FF2B5EF4-FFF2-40B4-BE49-F238E27FC236}">
                <a16:creationId xmlns:a16="http://schemas.microsoft.com/office/drawing/2014/main" id="{D63F2E0D-FF77-48EC-825C-2ABDDD5A41A0}"/>
              </a:ext>
            </a:extLst>
          </p:cNvPr>
          <p:cNvCxnSpPr>
            <a:cxnSpLocks/>
          </p:cNvCxnSpPr>
          <p:nvPr/>
        </p:nvCxnSpPr>
        <p:spPr>
          <a:xfrm flipH="1">
            <a:off x="8569891" y="4786361"/>
            <a:ext cx="888399"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Rectangle 16">
            <a:extLst>
              <a:ext uri="{FF2B5EF4-FFF2-40B4-BE49-F238E27FC236}">
                <a16:creationId xmlns:a16="http://schemas.microsoft.com/office/drawing/2014/main" id="{CA9B9201-91C1-470F-A0B3-2052B0C4DAEC}"/>
              </a:ext>
            </a:extLst>
          </p:cNvPr>
          <p:cNvSpPr/>
          <p:nvPr/>
        </p:nvSpPr>
        <p:spPr>
          <a:xfrm>
            <a:off x="9014090" y="4653787"/>
            <a:ext cx="1158049" cy="265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Tree>
    <p:extLst>
      <p:ext uri="{BB962C8B-B14F-4D97-AF65-F5344CB8AC3E}">
        <p14:creationId xmlns:p14="http://schemas.microsoft.com/office/powerpoint/2010/main" val="9476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A14A-4E62-4627-BE09-E633685E0BBD}"/>
              </a:ext>
            </a:extLst>
          </p:cNvPr>
          <p:cNvSpPr>
            <a:spLocks noGrp="1"/>
          </p:cNvSpPr>
          <p:nvPr>
            <p:ph type="title"/>
          </p:nvPr>
        </p:nvSpPr>
        <p:spPr>
          <a:xfrm>
            <a:off x="838200" y="93202"/>
            <a:ext cx="10515600" cy="976786"/>
          </a:xfrm>
        </p:spPr>
        <p:txBody>
          <a:bodyPr/>
          <a:lstStyle/>
          <a:p>
            <a:pPr algn="ctr"/>
            <a:r>
              <a:rPr lang="en-US" b="1" i="1" dirty="0">
                <a:latin typeface="+mn-lt"/>
              </a:rPr>
              <a:t>Oversampling</a:t>
            </a:r>
          </a:p>
        </p:txBody>
      </p:sp>
      <p:sp>
        <p:nvSpPr>
          <p:cNvPr id="3" name="Content Placeholder 2">
            <a:extLst>
              <a:ext uri="{FF2B5EF4-FFF2-40B4-BE49-F238E27FC236}">
                <a16:creationId xmlns:a16="http://schemas.microsoft.com/office/drawing/2014/main" id="{F2C06ADE-B1D1-4E9B-970F-AE31663325DB}"/>
              </a:ext>
            </a:extLst>
          </p:cNvPr>
          <p:cNvSpPr>
            <a:spLocks noGrp="1"/>
          </p:cNvSpPr>
          <p:nvPr>
            <p:ph idx="1"/>
          </p:nvPr>
        </p:nvSpPr>
        <p:spPr>
          <a:xfrm>
            <a:off x="356260" y="1246910"/>
            <a:ext cx="10997540" cy="5438898"/>
          </a:xfrm>
        </p:spPr>
        <p:txBody>
          <a:bodyPr>
            <a:noAutofit/>
          </a:bodyPr>
          <a:lstStyle/>
          <a:p>
            <a:pPr marL="457200" lvl="1" indent="0">
              <a:buNone/>
            </a:pPr>
            <a:endParaRPr lang="en-US" sz="1600" dirty="0"/>
          </a:p>
          <a:p>
            <a:pPr lvl="1"/>
            <a:endParaRPr lang="en-US" sz="1600" dirty="0"/>
          </a:p>
          <a:p>
            <a:pPr marL="0" indent="0">
              <a:buNone/>
            </a:pPr>
            <a:endParaRPr lang="en-US" sz="2000" dirty="0"/>
          </a:p>
        </p:txBody>
      </p:sp>
      <p:pic>
        <p:nvPicPr>
          <p:cNvPr id="4" name="Picture 3">
            <a:extLst>
              <a:ext uri="{FF2B5EF4-FFF2-40B4-BE49-F238E27FC236}">
                <a16:creationId xmlns:a16="http://schemas.microsoft.com/office/drawing/2014/main" id="{110FED4F-436D-4BB4-8160-84C9916ACB40}"/>
              </a:ext>
            </a:extLst>
          </p:cNvPr>
          <p:cNvPicPr>
            <a:picLocks noChangeAspect="1"/>
          </p:cNvPicPr>
          <p:nvPr/>
        </p:nvPicPr>
        <p:blipFill>
          <a:blip r:embed="rId3"/>
          <a:stretch>
            <a:fillRect/>
          </a:stretch>
        </p:blipFill>
        <p:spPr>
          <a:xfrm>
            <a:off x="2422415" y="1069988"/>
            <a:ext cx="5481182" cy="1540682"/>
          </a:xfrm>
          <a:prstGeom prst="rect">
            <a:avLst/>
          </a:prstGeom>
        </p:spPr>
      </p:pic>
      <p:pic>
        <p:nvPicPr>
          <p:cNvPr id="6" name="Picture 5">
            <a:extLst>
              <a:ext uri="{FF2B5EF4-FFF2-40B4-BE49-F238E27FC236}">
                <a16:creationId xmlns:a16="http://schemas.microsoft.com/office/drawing/2014/main" id="{05312F0B-5DA8-44D4-BAC9-FF0BD5554099}"/>
              </a:ext>
            </a:extLst>
          </p:cNvPr>
          <p:cNvPicPr>
            <a:picLocks noChangeAspect="1"/>
          </p:cNvPicPr>
          <p:nvPr/>
        </p:nvPicPr>
        <p:blipFill>
          <a:blip r:embed="rId4"/>
          <a:stretch>
            <a:fillRect/>
          </a:stretch>
        </p:blipFill>
        <p:spPr>
          <a:xfrm>
            <a:off x="2422415" y="2610670"/>
            <a:ext cx="4185120" cy="377644"/>
          </a:xfrm>
          <a:prstGeom prst="rect">
            <a:avLst/>
          </a:prstGeom>
        </p:spPr>
      </p:pic>
      <p:pic>
        <p:nvPicPr>
          <p:cNvPr id="7" name="Picture 6">
            <a:extLst>
              <a:ext uri="{FF2B5EF4-FFF2-40B4-BE49-F238E27FC236}">
                <a16:creationId xmlns:a16="http://schemas.microsoft.com/office/drawing/2014/main" id="{500245A0-90BB-43C9-96DA-AF59352DB361}"/>
              </a:ext>
            </a:extLst>
          </p:cNvPr>
          <p:cNvPicPr>
            <a:picLocks noChangeAspect="1"/>
          </p:cNvPicPr>
          <p:nvPr/>
        </p:nvPicPr>
        <p:blipFill>
          <a:blip r:embed="rId5"/>
          <a:stretch>
            <a:fillRect/>
          </a:stretch>
        </p:blipFill>
        <p:spPr>
          <a:xfrm>
            <a:off x="2422415" y="2988314"/>
            <a:ext cx="4185120" cy="1239418"/>
          </a:xfrm>
          <a:prstGeom prst="rect">
            <a:avLst/>
          </a:prstGeom>
        </p:spPr>
      </p:pic>
      <p:pic>
        <p:nvPicPr>
          <p:cNvPr id="8" name="Picture 7">
            <a:extLst>
              <a:ext uri="{FF2B5EF4-FFF2-40B4-BE49-F238E27FC236}">
                <a16:creationId xmlns:a16="http://schemas.microsoft.com/office/drawing/2014/main" id="{4438F327-E50A-49E0-BD56-09A81C271602}"/>
              </a:ext>
            </a:extLst>
          </p:cNvPr>
          <p:cNvPicPr>
            <a:picLocks noChangeAspect="1"/>
          </p:cNvPicPr>
          <p:nvPr/>
        </p:nvPicPr>
        <p:blipFill rotWithShape="1">
          <a:blip r:embed="rId6"/>
          <a:srcRect/>
          <a:stretch/>
        </p:blipFill>
        <p:spPr>
          <a:xfrm>
            <a:off x="2422415" y="4227732"/>
            <a:ext cx="5573389" cy="2122045"/>
          </a:xfrm>
          <a:prstGeom prst="rect">
            <a:avLst/>
          </a:prstGeom>
        </p:spPr>
      </p:pic>
    </p:spTree>
    <p:extLst>
      <p:ext uri="{BB962C8B-B14F-4D97-AF65-F5344CB8AC3E}">
        <p14:creationId xmlns:p14="http://schemas.microsoft.com/office/powerpoint/2010/main" val="623906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4620</TotalTime>
  <Words>1573</Words>
  <Application>Microsoft Office PowerPoint</Application>
  <PresentationFormat>Widescreen</PresentationFormat>
  <Paragraphs>260</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Identifying Fraud Credit Card Transactions</vt:lpstr>
      <vt:lpstr>Background</vt:lpstr>
      <vt:lpstr>Data/Compute</vt:lpstr>
      <vt:lpstr>Features</vt:lpstr>
      <vt:lpstr>Features ‘Time’ &amp; ‘Amount’</vt:lpstr>
      <vt:lpstr>Metrics for Model Selection</vt:lpstr>
      <vt:lpstr>Modeling without Resampling</vt:lpstr>
      <vt:lpstr>Correlation Matrix</vt:lpstr>
      <vt:lpstr>Oversampling</vt:lpstr>
      <vt:lpstr>Oversampling</vt:lpstr>
      <vt:lpstr>Undersampling</vt:lpstr>
      <vt:lpstr>Undersampling Modeling</vt:lpstr>
      <vt:lpstr>Undersampling Cross-Validation - KNN</vt:lpstr>
      <vt:lpstr>Undersampling Cross-Validation</vt:lpstr>
      <vt:lpstr>Undersampling Cross-Validation</vt:lpstr>
      <vt:lpstr>Random Forest Parameter Tuning</vt:lpstr>
      <vt:lpstr>Undersampling – Testing RF Model</vt:lpstr>
      <vt:lpstr>Gradient Boosting Parameter Tuning</vt:lpstr>
      <vt:lpstr>Undersampling – Testing GB Model</vt:lpstr>
      <vt:lpstr>Undersampling – Finalized Model</vt:lpstr>
      <vt:lpstr>Summary</vt:lpstr>
      <vt:lpstr>Future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Fraud Credit Card Transactions</dc:title>
  <dc:creator>nathtranbox@gmail.com</dc:creator>
  <cp:lastModifiedBy>nathtranbox@gmail.com</cp:lastModifiedBy>
  <cp:revision>47</cp:revision>
  <dcterms:created xsi:type="dcterms:W3CDTF">2020-06-13T04:53:30Z</dcterms:created>
  <dcterms:modified xsi:type="dcterms:W3CDTF">2020-06-17T19:38:18Z</dcterms:modified>
</cp:coreProperties>
</file>