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31"/>
  </p:notesMasterIdLst>
  <p:sldIdLst>
    <p:sldId id="256" r:id="rId2"/>
    <p:sldId id="258" r:id="rId3"/>
    <p:sldId id="303" r:id="rId4"/>
    <p:sldId id="260" r:id="rId5"/>
    <p:sldId id="261" r:id="rId6"/>
    <p:sldId id="257" r:id="rId7"/>
    <p:sldId id="305" r:id="rId8"/>
    <p:sldId id="262" r:id="rId9"/>
    <p:sldId id="325" r:id="rId10"/>
    <p:sldId id="307" r:id="rId11"/>
    <p:sldId id="308" r:id="rId12"/>
    <p:sldId id="321" r:id="rId13"/>
    <p:sldId id="310" r:id="rId14"/>
    <p:sldId id="311" r:id="rId15"/>
    <p:sldId id="322" r:id="rId16"/>
    <p:sldId id="312" r:id="rId17"/>
    <p:sldId id="313" r:id="rId18"/>
    <p:sldId id="323" r:id="rId19"/>
    <p:sldId id="315" r:id="rId20"/>
    <p:sldId id="317" r:id="rId21"/>
    <p:sldId id="324" r:id="rId22"/>
    <p:sldId id="318" r:id="rId23"/>
    <p:sldId id="319" r:id="rId24"/>
    <p:sldId id="304" r:id="rId25"/>
    <p:sldId id="326" r:id="rId26"/>
    <p:sldId id="259" r:id="rId27"/>
    <p:sldId id="327" r:id="rId28"/>
    <p:sldId id="263" r:id="rId29"/>
    <p:sldId id="328"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0B364F-511E-40C3-A0B6-E46871FD5E98}">
  <a:tblStyle styleId="{FF0B364F-511E-40C3-A0B6-E46871FD5E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F74BBF3-5BB0-4010-9E3F-59AB132D1B7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738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518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512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93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380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830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48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510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294788"/>
            <a:ext cx="4818300" cy="2231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4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439213"/>
            <a:ext cx="48183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6092925" y="535000"/>
            <a:ext cx="2709600" cy="4073400"/>
          </a:xfrm>
          <a:prstGeom prst="rect">
            <a:avLst/>
          </a:prstGeom>
          <a:noFill/>
          <a:ln>
            <a:noFill/>
          </a:ln>
        </p:spPr>
      </p:sp>
      <p:grpSp>
        <p:nvGrpSpPr>
          <p:cNvPr id="12" name="Google Shape;12;p2"/>
          <p:cNvGrpSpPr/>
          <p:nvPr/>
        </p:nvGrpSpPr>
        <p:grpSpPr>
          <a:xfrm>
            <a:off x="165886" y="1180497"/>
            <a:ext cx="5643162" cy="3982403"/>
            <a:chOff x="165886" y="1180497"/>
            <a:chExt cx="5643162" cy="3982403"/>
          </a:xfrm>
        </p:grpSpPr>
        <p:sp>
          <p:nvSpPr>
            <p:cNvPr id="13" name="Google Shape;13;p2"/>
            <p:cNvSpPr/>
            <p:nvPr/>
          </p:nvSpPr>
          <p:spPr>
            <a:xfrm>
              <a:off x="165886" y="1180497"/>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4" name="Google Shape;14;p2"/>
            <p:cNvSpPr/>
            <p:nvPr/>
          </p:nvSpPr>
          <p:spPr>
            <a:xfrm>
              <a:off x="1064150" y="4789100"/>
              <a:ext cx="373800" cy="373800"/>
            </a:xfrm>
            <a:prstGeom prst="blockArc">
              <a:avLst>
                <a:gd name="adj1" fmla="val 10800000"/>
                <a:gd name="adj2" fmla="val 54343"/>
                <a:gd name="adj3" fmla="val 1294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5" name="Google Shape;15;p2"/>
            <p:cNvSpPr/>
            <p:nvPr/>
          </p:nvSpPr>
          <p:spPr>
            <a:xfrm>
              <a:off x="4780425" y="478909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 name="Google Shape;16;p2"/>
          <p:cNvGrpSpPr/>
          <p:nvPr/>
        </p:nvGrpSpPr>
        <p:grpSpPr>
          <a:xfrm>
            <a:off x="218450" y="-587850"/>
            <a:ext cx="3123650" cy="6278125"/>
            <a:chOff x="218450" y="-587850"/>
            <a:chExt cx="3123650" cy="6278125"/>
          </a:xfrm>
        </p:grpSpPr>
        <p:sp>
          <p:nvSpPr>
            <p:cNvPr id="17" name="Google Shape;17;p2"/>
            <p:cNvSpPr/>
            <p:nvPr/>
          </p:nvSpPr>
          <p:spPr>
            <a:xfrm>
              <a:off x="218450" y="-5878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 name="Google Shape;18;p2"/>
            <p:cNvSpPr/>
            <p:nvPr/>
          </p:nvSpPr>
          <p:spPr>
            <a:xfrm>
              <a:off x="2348800" y="4696975"/>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55"/>
        <p:cNvGrpSpPr/>
        <p:nvPr/>
      </p:nvGrpSpPr>
      <p:grpSpPr>
        <a:xfrm>
          <a:off x="0" y="0"/>
          <a:ext cx="0" cy="0"/>
          <a:chOff x="0" y="0"/>
          <a:chExt cx="0" cy="0"/>
        </a:xfrm>
      </p:grpSpPr>
      <p:sp>
        <p:nvSpPr>
          <p:cNvPr id="156" name="Google Shape;15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18"/>
          <p:cNvSpPr txBox="1">
            <a:spLocks noGrp="1"/>
          </p:cNvSpPr>
          <p:nvPr>
            <p:ph type="subTitle" idx="1"/>
          </p:nvPr>
        </p:nvSpPr>
        <p:spPr>
          <a:xfrm>
            <a:off x="714973" y="1866250"/>
            <a:ext cx="21804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58" name="Google Shape;158;p18"/>
          <p:cNvSpPr txBox="1">
            <a:spLocks noGrp="1"/>
          </p:cNvSpPr>
          <p:nvPr>
            <p:ph type="subTitle" idx="2"/>
          </p:nvPr>
        </p:nvSpPr>
        <p:spPr>
          <a:xfrm>
            <a:off x="714975" y="2257028"/>
            <a:ext cx="2180400" cy="183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8"/>
          <p:cNvSpPr txBox="1">
            <a:spLocks noGrp="1"/>
          </p:cNvSpPr>
          <p:nvPr>
            <p:ph type="subTitle" idx="3"/>
          </p:nvPr>
        </p:nvSpPr>
        <p:spPr>
          <a:xfrm>
            <a:off x="3481800" y="2257028"/>
            <a:ext cx="2180400" cy="183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8"/>
          <p:cNvSpPr txBox="1">
            <a:spLocks noGrp="1"/>
          </p:cNvSpPr>
          <p:nvPr>
            <p:ph type="subTitle" idx="4"/>
          </p:nvPr>
        </p:nvSpPr>
        <p:spPr>
          <a:xfrm>
            <a:off x="6248625" y="2257028"/>
            <a:ext cx="2180400" cy="183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8"/>
          <p:cNvSpPr txBox="1">
            <a:spLocks noGrp="1"/>
          </p:cNvSpPr>
          <p:nvPr>
            <p:ph type="subTitle" idx="5"/>
          </p:nvPr>
        </p:nvSpPr>
        <p:spPr>
          <a:xfrm>
            <a:off x="3481800" y="1866250"/>
            <a:ext cx="21804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62" name="Google Shape;162;p18"/>
          <p:cNvSpPr txBox="1">
            <a:spLocks noGrp="1"/>
          </p:cNvSpPr>
          <p:nvPr>
            <p:ph type="subTitle" idx="6"/>
          </p:nvPr>
        </p:nvSpPr>
        <p:spPr>
          <a:xfrm>
            <a:off x="6248627" y="1866250"/>
            <a:ext cx="21804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163" name="Google Shape;163;p18"/>
          <p:cNvGrpSpPr/>
          <p:nvPr/>
        </p:nvGrpSpPr>
        <p:grpSpPr>
          <a:xfrm>
            <a:off x="102388" y="161200"/>
            <a:ext cx="8853298" cy="4938607"/>
            <a:chOff x="102388" y="161200"/>
            <a:chExt cx="8853298" cy="4938607"/>
          </a:xfrm>
        </p:grpSpPr>
        <p:sp>
          <p:nvSpPr>
            <p:cNvPr id="164" name="Google Shape;164;p18"/>
            <p:cNvSpPr/>
            <p:nvPr/>
          </p:nvSpPr>
          <p:spPr>
            <a:xfrm>
              <a:off x="8665286" y="1171847"/>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5" name="Google Shape;165;p18"/>
            <p:cNvSpPr/>
            <p:nvPr/>
          </p:nvSpPr>
          <p:spPr>
            <a:xfrm>
              <a:off x="7974125" y="161200"/>
              <a:ext cx="373800" cy="373800"/>
            </a:xfrm>
            <a:prstGeom prst="blockArc">
              <a:avLst>
                <a:gd name="adj1" fmla="val 10800000"/>
                <a:gd name="adj2" fmla="val 54343"/>
                <a:gd name="adj3" fmla="val 1294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6" name="Google Shape;166;p18"/>
            <p:cNvSpPr/>
            <p:nvPr/>
          </p:nvSpPr>
          <p:spPr>
            <a:xfrm>
              <a:off x="1186925" y="478909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18"/>
            <p:cNvSpPr/>
            <p:nvPr/>
          </p:nvSpPr>
          <p:spPr>
            <a:xfrm>
              <a:off x="102388" y="4690306"/>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8" name="Google Shape;168;p18"/>
          <p:cNvGrpSpPr/>
          <p:nvPr/>
        </p:nvGrpSpPr>
        <p:grpSpPr>
          <a:xfrm>
            <a:off x="-804975" y="2075100"/>
            <a:ext cx="10753950" cy="993300"/>
            <a:chOff x="-804975" y="2075100"/>
            <a:chExt cx="10753950" cy="993300"/>
          </a:xfrm>
        </p:grpSpPr>
        <p:sp>
          <p:nvSpPr>
            <p:cNvPr id="169" name="Google Shape;169;p18"/>
            <p:cNvSpPr/>
            <p:nvPr/>
          </p:nvSpPr>
          <p:spPr>
            <a:xfrm>
              <a:off x="-804975" y="207510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70" name="Google Shape;170;p18"/>
            <p:cNvSpPr/>
            <p:nvPr/>
          </p:nvSpPr>
          <p:spPr>
            <a:xfrm>
              <a:off x="8955675" y="207510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87"/>
        <p:cNvGrpSpPr/>
        <p:nvPr/>
      </p:nvGrpSpPr>
      <p:grpSpPr>
        <a:xfrm>
          <a:off x="0" y="0"/>
          <a:ext cx="0" cy="0"/>
          <a:chOff x="0" y="0"/>
          <a:chExt cx="0" cy="0"/>
        </a:xfrm>
      </p:grpSpPr>
      <p:sp>
        <p:nvSpPr>
          <p:cNvPr id="188" name="Google Shape;18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9" name="Google Shape;189;p20"/>
          <p:cNvSpPr txBox="1">
            <a:spLocks noGrp="1"/>
          </p:cNvSpPr>
          <p:nvPr>
            <p:ph type="subTitle" idx="1"/>
          </p:nvPr>
        </p:nvSpPr>
        <p:spPr>
          <a:xfrm>
            <a:off x="754036" y="1364750"/>
            <a:ext cx="3638400" cy="387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90" name="Google Shape;190;p20"/>
          <p:cNvSpPr txBox="1">
            <a:spLocks noGrp="1"/>
          </p:cNvSpPr>
          <p:nvPr>
            <p:ph type="subTitle" idx="2"/>
          </p:nvPr>
        </p:nvSpPr>
        <p:spPr>
          <a:xfrm>
            <a:off x="754038" y="1727101"/>
            <a:ext cx="3638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1" name="Google Shape;191;p20"/>
          <p:cNvSpPr txBox="1">
            <a:spLocks noGrp="1"/>
          </p:cNvSpPr>
          <p:nvPr>
            <p:ph type="subTitle" idx="3"/>
          </p:nvPr>
        </p:nvSpPr>
        <p:spPr>
          <a:xfrm>
            <a:off x="4751564" y="1727101"/>
            <a:ext cx="3638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2" name="Google Shape;192;p20"/>
          <p:cNvSpPr txBox="1">
            <a:spLocks noGrp="1"/>
          </p:cNvSpPr>
          <p:nvPr>
            <p:ph type="subTitle" idx="4"/>
          </p:nvPr>
        </p:nvSpPr>
        <p:spPr>
          <a:xfrm>
            <a:off x="754038" y="3470516"/>
            <a:ext cx="3638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3" name="Google Shape;193;p20"/>
          <p:cNvSpPr txBox="1">
            <a:spLocks noGrp="1"/>
          </p:cNvSpPr>
          <p:nvPr>
            <p:ph type="subTitle" idx="5"/>
          </p:nvPr>
        </p:nvSpPr>
        <p:spPr>
          <a:xfrm>
            <a:off x="4751564" y="3470516"/>
            <a:ext cx="3638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4" name="Google Shape;194;p20"/>
          <p:cNvSpPr txBox="1">
            <a:spLocks noGrp="1"/>
          </p:cNvSpPr>
          <p:nvPr>
            <p:ph type="subTitle" idx="6"/>
          </p:nvPr>
        </p:nvSpPr>
        <p:spPr>
          <a:xfrm>
            <a:off x="754036" y="3112875"/>
            <a:ext cx="3638400" cy="387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95" name="Google Shape;195;p20"/>
          <p:cNvSpPr txBox="1">
            <a:spLocks noGrp="1"/>
          </p:cNvSpPr>
          <p:nvPr>
            <p:ph type="subTitle" idx="7"/>
          </p:nvPr>
        </p:nvSpPr>
        <p:spPr>
          <a:xfrm>
            <a:off x="4751561" y="1364750"/>
            <a:ext cx="3638400" cy="387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96" name="Google Shape;196;p20"/>
          <p:cNvSpPr txBox="1">
            <a:spLocks noGrp="1"/>
          </p:cNvSpPr>
          <p:nvPr>
            <p:ph type="subTitle" idx="8"/>
          </p:nvPr>
        </p:nvSpPr>
        <p:spPr>
          <a:xfrm>
            <a:off x="4751561" y="3112875"/>
            <a:ext cx="3638400" cy="387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197" name="Google Shape;197;p20"/>
          <p:cNvGrpSpPr/>
          <p:nvPr/>
        </p:nvGrpSpPr>
        <p:grpSpPr>
          <a:xfrm>
            <a:off x="133061" y="165147"/>
            <a:ext cx="8923162" cy="4930110"/>
            <a:chOff x="133061" y="165147"/>
            <a:chExt cx="8923162" cy="4930110"/>
          </a:xfrm>
        </p:grpSpPr>
        <p:sp>
          <p:nvSpPr>
            <p:cNvPr id="198" name="Google Shape;198;p20"/>
            <p:cNvSpPr/>
            <p:nvPr/>
          </p:nvSpPr>
          <p:spPr>
            <a:xfrm>
              <a:off x="133061" y="1163047"/>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99" name="Google Shape;199;p20"/>
            <p:cNvSpPr/>
            <p:nvPr/>
          </p:nvSpPr>
          <p:spPr>
            <a:xfrm>
              <a:off x="8665675" y="643925"/>
              <a:ext cx="373800" cy="373800"/>
            </a:xfrm>
            <a:prstGeom prst="blockArc">
              <a:avLst>
                <a:gd name="adj1" fmla="val 10800000"/>
                <a:gd name="adj2" fmla="val 54343"/>
                <a:gd name="adj3" fmla="val 1294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0" name="Google Shape;200;p20"/>
            <p:cNvSpPr/>
            <p:nvPr/>
          </p:nvSpPr>
          <p:spPr>
            <a:xfrm>
              <a:off x="8027600" y="16514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20"/>
            <p:cNvSpPr/>
            <p:nvPr/>
          </p:nvSpPr>
          <p:spPr>
            <a:xfrm>
              <a:off x="7592513" y="4685756"/>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02" name="Google Shape;202;p20"/>
          <p:cNvGrpSpPr/>
          <p:nvPr/>
        </p:nvGrpSpPr>
        <p:grpSpPr>
          <a:xfrm>
            <a:off x="-273300" y="-458300"/>
            <a:ext cx="9695500" cy="6060100"/>
            <a:chOff x="-273300" y="-458300"/>
            <a:chExt cx="9695500" cy="6060100"/>
          </a:xfrm>
        </p:grpSpPr>
        <p:sp>
          <p:nvSpPr>
            <p:cNvPr id="203" name="Google Shape;203;p20"/>
            <p:cNvSpPr/>
            <p:nvPr/>
          </p:nvSpPr>
          <p:spPr>
            <a:xfrm>
              <a:off x="-273300" y="-45830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4" name="Google Shape;204;p20"/>
            <p:cNvSpPr/>
            <p:nvPr/>
          </p:nvSpPr>
          <p:spPr>
            <a:xfrm>
              <a:off x="8428900" y="460850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0"/>
        <p:cNvGrpSpPr/>
        <p:nvPr/>
      </p:nvGrpSpPr>
      <p:grpSpPr>
        <a:xfrm>
          <a:off x="0" y="0"/>
          <a:ext cx="0" cy="0"/>
          <a:chOff x="0" y="0"/>
          <a:chExt cx="0" cy="0"/>
        </a:xfrm>
      </p:grpSpPr>
      <p:grpSp>
        <p:nvGrpSpPr>
          <p:cNvPr id="241" name="Google Shape;241;p23"/>
          <p:cNvGrpSpPr/>
          <p:nvPr/>
        </p:nvGrpSpPr>
        <p:grpSpPr>
          <a:xfrm>
            <a:off x="165886" y="1180497"/>
            <a:ext cx="8880784" cy="3982403"/>
            <a:chOff x="165886" y="1180497"/>
            <a:chExt cx="8880784" cy="3982403"/>
          </a:xfrm>
        </p:grpSpPr>
        <p:grpSp>
          <p:nvGrpSpPr>
            <p:cNvPr id="242" name="Google Shape;242;p23"/>
            <p:cNvGrpSpPr/>
            <p:nvPr/>
          </p:nvGrpSpPr>
          <p:grpSpPr>
            <a:xfrm>
              <a:off x="165886" y="1180497"/>
              <a:ext cx="5643162" cy="3982403"/>
              <a:chOff x="165886" y="1180497"/>
              <a:chExt cx="5643162" cy="3982403"/>
            </a:xfrm>
          </p:grpSpPr>
          <p:sp>
            <p:nvSpPr>
              <p:cNvPr id="243" name="Google Shape;243;p23"/>
              <p:cNvSpPr/>
              <p:nvPr/>
            </p:nvSpPr>
            <p:spPr>
              <a:xfrm>
                <a:off x="165886" y="1180497"/>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44" name="Google Shape;244;p23"/>
              <p:cNvSpPr/>
              <p:nvPr/>
            </p:nvSpPr>
            <p:spPr>
              <a:xfrm>
                <a:off x="1064150" y="4789100"/>
                <a:ext cx="373800" cy="373800"/>
              </a:xfrm>
              <a:prstGeom prst="blockArc">
                <a:avLst>
                  <a:gd name="adj1" fmla="val 10800000"/>
                  <a:gd name="adj2" fmla="val 54343"/>
                  <a:gd name="adj3" fmla="val 1294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45" name="Google Shape;245;p23"/>
              <p:cNvSpPr/>
              <p:nvPr/>
            </p:nvSpPr>
            <p:spPr>
              <a:xfrm>
                <a:off x="4780425" y="478909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46" name="Google Shape;246;p23"/>
            <p:cNvSpPr/>
            <p:nvPr/>
          </p:nvSpPr>
          <p:spPr>
            <a:xfrm>
              <a:off x="8481363" y="1262931"/>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7" name="Google Shape;247;p23"/>
          <p:cNvGrpSpPr/>
          <p:nvPr/>
        </p:nvGrpSpPr>
        <p:grpSpPr>
          <a:xfrm>
            <a:off x="-470000" y="-510425"/>
            <a:ext cx="9836075" cy="4504775"/>
            <a:chOff x="-470000" y="-510425"/>
            <a:chExt cx="9836075" cy="4504775"/>
          </a:xfrm>
        </p:grpSpPr>
        <p:sp>
          <p:nvSpPr>
            <p:cNvPr id="248" name="Google Shape;248;p23"/>
            <p:cNvSpPr/>
            <p:nvPr/>
          </p:nvSpPr>
          <p:spPr>
            <a:xfrm>
              <a:off x="8372775" y="-510425"/>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49" name="Google Shape;249;p23"/>
            <p:cNvSpPr/>
            <p:nvPr/>
          </p:nvSpPr>
          <p:spPr>
            <a:xfrm>
              <a:off x="-470000" y="30010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50"/>
        <p:cNvGrpSpPr/>
        <p:nvPr/>
      </p:nvGrpSpPr>
      <p:grpSpPr>
        <a:xfrm>
          <a:off x="0" y="0"/>
          <a:ext cx="0" cy="0"/>
          <a:chOff x="0" y="0"/>
          <a:chExt cx="0" cy="0"/>
        </a:xfrm>
      </p:grpSpPr>
      <p:grpSp>
        <p:nvGrpSpPr>
          <p:cNvPr id="251" name="Google Shape;251;p24"/>
          <p:cNvGrpSpPr/>
          <p:nvPr/>
        </p:nvGrpSpPr>
        <p:grpSpPr>
          <a:xfrm>
            <a:off x="49736" y="104050"/>
            <a:ext cx="8167662" cy="4998932"/>
            <a:chOff x="49736" y="104050"/>
            <a:chExt cx="8167662" cy="4998932"/>
          </a:xfrm>
        </p:grpSpPr>
        <p:grpSp>
          <p:nvGrpSpPr>
            <p:cNvPr id="252" name="Google Shape;252;p24"/>
            <p:cNvGrpSpPr/>
            <p:nvPr/>
          </p:nvGrpSpPr>
          <p:grpSpPr>
            <a:xfrm>
              <a:off x="49736" y="104050"/>
              <a:ext cx="8167662" cy="3899097"/>
              <a:chOff x="49736" y="104050"/>
              <a:chExt cx="8167662" cy="3899097"/>
            </a:xfrm>
          </p:grpSpPr>
          <p:sp>
            <p:nvSpPr>
              <p:cNvPr id="253" name="Google Shape;253;p24"/>
              <p:cNvSpPr/>
              <p:nvPr/>
            </p:nvSpPr>
            <p:spPr>
              <a:xfrm>
                <a:off x="49736" y="3712747"/>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54" name="Google Shape;254;p24"/>
              <p:cNvSpPr/>
              <p:nvPr/>
            </p:nvSpPr>
            <p:spPr>
              <a:xfrm>
                <a:off x="1211275" y="104050"/>
                <a:ext cx="373800" cy="373800"/>
              </a:xfrm>
              <a:prstGeom prst="blockArc">
                <a:avLst>
                  <a:gd name="adj1" fmla="val 10800000"/>
                  <a:gd name="adj2" fmla="val 54343"/>
                  <a:gd name="adj3" fmla="val 1294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55" name="Google Shape;255;p24"/>
              <p:cNvSpPr/>
              <p:nvPr/>
            </p:nvSpPr>
            <p:spPr>
              <a:xfrm>
                <a:off x="7188775" y="18499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56" name="Google Shape;256;p24"/>
            <p:cNvSpPr/>
            <p:nvPr/>
          </p:nvSpPr>
          <p:spPr>
            <a:xfrm>
              <a:off x="6142713" y="4693481"/>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7" name="Google Shape;257;p24"/>
          <p:cNvGrpSpPr/>
          <p:nvPr/>
        </p:nvGrpSpPr>
        <p:grpSpPr>
          <a:xfrm>
            <a:off x="-524975" y="38350"/>
            <a:ext cx="8606325" cy="5706125"/>
            <a:chOff x="-524975" y="38350"/>
            <a:chExt cx="8606325" cy="5706125"/>
          </a:xfrm>
        </p:grpSpPr>
        <p:sp>
          <p:nvSpPr>
            <p:cNvPr id="258" name="Google Shape;258;p24"/>
            <p:cNvSpPr/>
            <p:nvPr/>
          </p:nvSpPr>
          <p:spPr>
            <a:xfrm>
              <a:off x="-524975" y="383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59" name="Google Shape;259;p24"/>
            <p:cNvSpPr/>
            <p:nvPr/>
          </p:nvSpPr>
          <p:spPr>
            <a:xfrm>
              <a:off x="7088050" y="4751175"/>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391900" y="1562811"/>
            <a:ext cx="4360200" cy="8184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4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1" name="Google Shape;21;p3"/>
          <p:cNvSpPr txBox="1">
            <a:spLocks noGrp="1"/>
          </p:cNvSpPr>
          <p:nvPr>
            <p:ph type="title" idx="2" hasCustomPrompt="1"/>
          </p:nvPr>
        </p:nvSpPr>
        <p:spPr>
          <a:xfrm>
            <a:off x="4027050" y="534995"/>
            <a:ext cx="1089900" cy="102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5000" u="sng">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a:spLocks noGrp="1"/>
          </p:cNvSpPr>
          <p:nvPr>
            <p:ph type="pic" idx="3"/>
          </p:nvPr>
        </p:nvSpPr>
        <p:spPr>
          <a:xfrm>
            <a:off x="2057599" y="3190250"/>
            <a:ext cx="5028900" cy="1953300"/>
          </a:xfrm>
          <a:prstGeom prst="rect">
            <a:avLst/>
          </a:prstGeom>
          <a:noFill/>
          <a:ln>
            <a:noFill/>
          </a:ln>
        </p:spPr>
      </p:sp>
      <p:sp>
        <p:nvSpPr>
          <p:cNvPr id="23" name="Google Shape;23;p3"/>
          <p:cNvSpPr/>
          <p:nvPr/>
        </p:nvSpPr>
        <p:spPr>
          <a:xfrm flipH="1">
            <a:off x="1494213" y="161200"/>
            <a:ext cx="373800" cy="373800"/>
          </a:xfrm>
          <a:prstGeom prst="blockArc">
            <a:avLst>
              <a:gd name="adj1" fmla="val 10800000"/>
              <a:gd name="adj2" fmla="val 54343"/>
              <a:gd name="adj3" fmla="val 1294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24" name="Google Shape;24;p3"/>
          <p:cNvGrpSpPr/>
          <p:nvPr/>
        </p:nvGrpSpPr>
        <p:grpSpPr>
          <a:xfrm>
            <a:off x="-340162" y="-458300"/>
            <a:ext cx="9762350" cy="2493575"/>
            <a:chOff x="-340162" y="-458300"/>
            <a:chExt cx="9762350" cy="2493575"/>
          </a:xfrm>
        </p:grpSpPr>
        <p:sp>
          <p:nvSpPr>
            <p:cNvPr id="25" name="Google Shape;25;p3"/>
            <p:cNvSpPr/>
            <p:nvPr/>
          </p:nvSpPr>
          <p:spPr>
            <a:xfrm flipH="1">
              <a:off x="8428888" y="-45830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6" name="Google Shape;26;p3"/>
            <p:cNvSpPr/>
            <p:nvPr/>
          </p:nvSpPr>
          <p:spPr>
            <a:xfrm flipH="1">
              <a:off x="-340162" y="1041975"/>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9" name="Google Shape;29;p4"/>
          <p:cNvSpPr txBox="1">
            <a:spLocks noGrp="1"/>
          </p:cNvSpPr>
          <p:nvPr>
            <p:ph type="body" idx="1"/>
          </p:nvPr>
        </p:nvSpPr>
        <p:spPr>
          <a:xfrm>
            <a:off x="720000" y="1017725"/>
            <a:ext cx="7704000" cy="402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
        <p:nvSpPr>
          <p:cNvPr id="30" name="Google Shape;30;p4"/>
          <p:cNvSpPr/>
          <p:nvPr/>
        </p:nvSpPr>
        <p:spPr>
          <a:xfrm>
            <a:off x="4928386" y="115047"/>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1" name="Google Shape;31;p4"/>
          <p:cNvSpPr/>
          <p:nvPr/>
        </p:nvSpPr>
        <p:spPr>
          <a:xfrm>
            <a:off x="275525" y="4727650"/>
            <a:ext cx="373800" cy="373800"/>
          </a:xfrm>
          <a:prstGeom prst="blockArc">
            <a:avLst>
              <a:gd name="adj1" fmla="val 10800000"/>
              <a:gd name="adj2" fmla="val 54343"/>
              <a:gd name="adj3" fmla="val 1294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2" name="Google Shape;32;p4"/>
          <p:cNvSpPr/>
          <p:nvPr/>
        </p:nvSpPr>
        <p:spPr>
          <a:xfrm rot="5400000">
            <a:off x="8303200" y="101074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subTitle" idx="1"/>
          </p:nvPr>
        </p:nvSpPr>
        <p:spPr>
          <a:xfrm>
            <a:off x="1165070" y="1797650"/>
            <a:ext cx="3159000" cy="5079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Raleway"/>
              <a:buNone/>
              <a:defRPr sz="1800" b="1">
                <a:solidFill>
                  <a:schemeClr val="dk1"/>
                </a:solidFill>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5" name="Google Shape;35;p5"/>
          <p:cNvSpPr txBox="1">
            <a:spLocks noGrp="1"/>
          </p:cNvSpPr>
          <p:nvPr>
            <p:ph type="subTitle" idx="2"/>
          </p:nvPr>
        </p:nvSpPr>
        <p:spPr>
          <a:xfrm>
            <a:off x="4819945" y="1797650"/>
            <a:ext cx="3159000" cy="5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6" name="Google Shape;36;p5"/>
          <p:cNvSpPr txBox="1">
            <a:spLocks noGrp="1"/>
          </p:cNvSpPr>
          <p:nvPr>
            <p:ph type="subTitle" idx="3"/>
          </p:nvPr>
        </p:nvSpPr>
        <p:spPr>
          <a:xfrm>
            <a:off x="1165055" y="2280949"/>
            <a:ext cx="3159000" cy="146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 name="Google Shape;37;p5"/>
          <p:cNvSpPr txBox="1">
            <a:spLocks noGrp="1"/>
          </p:cNvSpPr>
          <p:nvPr>
            <p:ph type="subTitle" idx="4"/>
          </p:nvPr>
        </p:nvSpPr>
        <p:spPr>
          <a:xfrm>
            <a:off x="4819930" y="2280949"/>
            <a:ext cx="3159000" cy="146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9" name="Google Shape;39;p5"/>
          <p:cNvGrpSpPr/>
          <p:nvPr/>
        </p:nvGrpSpPr>
        <p:grpSpPr>
          <a:xfrm>
            <a:off x="1092411" y="71225"/>
            <a:ext cx="8051584" cy="5127382"/>
            <a:chOff x="1092411" y="71225"/>
            <a:chExt cx="8051584" cy="5127382"/>
          </a:xfrm>
        </p:grpSpPr>
        <p:sp>
          <p:nvSpPr>
            <p:cNvPr id="40" name="Google Shape;40;p5"/>
            <p:cNvSpPr/>
            <p:nvPr/>
          </p:nvSpPr>
          <p:spPr>
            <a:xfrm>
              <a:off x="1092411" y="4696972"/>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41" name="Google Shape;41;p5"/>
            <p:cNvSpPr/>
            <p:nvPr/>
          </p:nvSpPr>
          <p:spPr>
            <a:xfrm>
              <a:off x="6813800" y="71225"/>
              <a:ext cx="373800" cy="373800"/>
            </a:xfrm>
            <a:prstGeom prst="blockArc">
              <a:avLst>
                <a:gd name="adj1" fmla="val 10800000"/>
                <a:gd name="adj2" fmla="val 54343"/>
                <a:gd name="adj3" fmla="val 1294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42" name="Google Shape;42;p5"/>
            <p:cNvSpPr/>
            <p:nvPr/>
          </p:nvSpPr>
          <p:spPr>
            <a:xfrm>
              <a:off x="8578688" y="4789106"/>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 name="Google Shape;43;p5"/>
          <p:cNvGrpSpPr/>
          <p:nvPr/>
        </p:nvGrpSpPr>
        <p:grpSpPr>
          <a:xfrm>
            <a:off x="-318200" y="-587850"/>
            <a:ext cx="9735500" cy="6278125"/>
            <a:chOff x="-318200" y="-587850"/>
            <a:chExt cx="9735500" cy="6278125"/>
          </a:xfrm>
        </p:grpSpPr>
        <p:sp>
          <p:nvSpPr>
            <p:cNvPr id="44" name="Google Shape;44;p5"/>
            <p:cNvSpPr/>
            <p:nvPr/>
          </p:nvSpPr>
          <p:spPr>
            <a:xfrm>
              <a:off x="8424000" y="-5878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45" name="Google Shape;45;p5"/>
            <p:cNvSpPr/>
            <p:nvPr/>
          </p:nvSpPr>
          <p:spPr>
            <a:xfrm>
              <a:off x="-318200" y="4696975"/>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720000" y="445025"/>
            <a:ext cx="4451100" cy="62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58" name="Google Shape;58;p7"/>
          <p:cNvSpPr txBox="1">
            <a:spLocks noGrp="1"/>
          </p:cNvSpPr>
          <p:nvPr>
            <p:ph type="body" idx="1"/>
          </p:nvPr>
        </p:nvSpPr>
        <p:spPr>
          <a:xfrm>
            <a:off x="720000" y="1239450"/>
            <a:ext cx="4451100" cy="2664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59" name="Google Shape;59;p7"/>
          <p:cNvSpPr>
            <a:spLocks noGrp="1"/>
          </p:cNvSpPr>
          <p:nvPr>
            <p:ph type="pic" idx="2"/>
          </p:nvPr>
        </p:nvSpPr>
        <p:spPr>
          <a:xfrm>
            <a:off x="6093000" y="535000"/>
            <a:ext cx="3051000" cy="4073400"/>
          </a:xfrm>
          <a:prstGeom prst="rect">
            <a:avLst/>
          </a:prstGeom>
          <a:noFill/>
          <a:ln>
            <a:noFill/>
          </a:ln>
        </p:spPr>
      </p:sp>
      <p:sp>
        <p:nvSpPr>
          <p:cNvPr id="60" name="Google Shape;60;p7"/>
          <p:cNvSpPr/>
          <p:nvPr/>
        </p:nvSpPr>
        <p:spPr>
          <a:xfrm flipH="1">
            <a:off x="-285662" y="460850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61" name="Google Shape;61;p7"/>
          <p:cNvGrpSpPr/>
          <p:nvPr/>
        </p:nvGrpSpPr>
        <p:grpSpPr>
          <a:xfrm>
            <a:off x="65802" y="118206"/>
            <a:ext cx="4561648" cy="4882789"/>
            <a:chOff x="65802" y="118206"/>
            <a:chExt cx="4561648" cy="4882789"/>
          </a:xfrm>
        </p:grpSpPr>
        <p:sp>
          <p:nvSpPr>
            <p:cNvPr id="62" name="Google Shape;62;p7"/>
            <p:cNvSpPr/>
            <p:nvPr/>
          </p:nvSpPr>
          <p:spPr>
            <a:xfrm flipH="1">
              <a:off x="65802" y="3479397"/>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3" name="Google Shape;63;p7"/>
            <p:cNvSpPr/>
            <p:nvPr/>
          </p:nvSpPr>
          <p:spPr>
            <a:xfrm flipH="1">
              <a:off x="3598827" y="478909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7"/>
            <p:cNvSpPr/>
            <p:nvPr/>
          </p:nvSpPr>
          <p:spPr>
            <a:xfrm flipH="1">
              <a:off x="154692" y="118206"/>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67" name="Google Shape;67;p8"/>
          <p:cNvGrpSpPr/>
          <p:nvPr/>
        </p:nvGrpSpPr>
        <p:grpSpPr>
          <a:xfrm>
            <a:off x="165886" y="1180497"/>
            <a:ext cx="5643162" cy="3982403"/>
            <a:chOff x="165886" y="1180497"/>
            <a:chExt cx="5643162" cy="3982403"/>
          </a:xfrm>
        </p:grpSpPr>
        <p:sp>
          <p:nvSpPr>
            <p:cNvPr id="68" name="Google Shape;68;p8"/>
            <p:cNvSpPr/>
            <p:nvPr/>
          </p:nvSpPr>
          <p:spPr>
            <a:xfrm>
              <a:off x="165886" y="1180497"/>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9" name="Google Shape;69;p8"/>
            <p:cNvSpPr/>
            <p:nvPr/>
          </p:nvSpPr>
          <p:spPr>
            <a:xfrm>
              <a:off x="1064150" y="4789100"/>
              <a:ext cx="373800" cy="373800"/>
            </a:xfrm>
            <a:prstGeom prst="blockArc">
              <a:avLst>
                <a:gd name="adj1" fmla="val 10800000"/>
                <a:gd name="adj2" fmla="val 54343"/>
                <a:gd name="adj3" fmla="val 1294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70" name="Google Shape;70;p8"/>
            <p:cNvSpPr/>
            <p:nvPr/>
          </p:nvSpPr>
          <p:spPr>
            <a:xfrm>
              <a:off x="4780425" y="478909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 name="Google Shape;71;p8"/>
          <p:cNvGrpSpPr/>
          <p:nvPr/>
        </p:nvGrpSpPr>
        <p:grpSpPr>
          <a:xfrm>
            <a:off x="2348800" y="-510425"/>
            <a:ext cx="5019350" cy="6200700"/>
            <a:chOff x="2348800" y="-510425"/>
            <a:chExt cx="5019350" cy="6200700"/>
          </a:xfrm>
        </p:grpSpPr>
        <p:sp>
          <p:nvSpPr>
            <p:cNvPr id="72" name="Google Shape;72;p8"/>
            <p:cNvSpPr/>
            <p:nvPr/>
          </p:nvSpPr>
          <p:spPr>
            <a:xfrm>
              <a:off x="6374850" y="-510425"/>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73" name="Google Shape;73;p8"/>
            <p:cNvSpPr/>
            <p:nvPr/>
          </p:nvSpPr>
          <p:spPr>
            <a:xfrm>
              <a:off x="2348800" y="4696975"/>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 name="Google Shape;76;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7" name="Google Shape;77;p9"/>
          <p:cNvGrpSpPr/>
          <p:nvPr/>
        </p:nvGrpSpPr>
        <p:grpSpPr>
          <a:xfrm>
            <a:off x="2108800" y="150497"/>
            <a:ext cx="6850311" cy="5012403"/>
            <a:chOff x="2108800" y="150497"/>
            <a:chExt cx="6850311" cy="5012403"/>
          </a:xfrm>
        </p:grpSpPr>
        <p:sp>
          <p:nvSpPr>
            <p:cNvPr id="78" name="Google Shape;78;p9"/>
            <p:cNvSpPr/>
            <p:nvPr/>
          </p:nvSpPr>
          <p:spPr>
            <a:xfrm>
              <a:off x="8668711" y="1110797"/>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79" name="Google Shape;79;p9"/>
            <p:cNvSpPr/>
            <p:nvPr/>
          </p:nvSpPr>
          <p:spPr>
            <a:xfrm>
              <a:off x="4385075" y="4789100"/>
              <a:ext cx="373800" cy="373800"/>
            </a:xfrm>
            <a:prstGeom prst="blockArc">
              <a:avLst>
                <a:gd name="adj1" fmla="val 10800000"/>
                <a:gd name="adj2" fmla="val 54343"/>
                <a:gd name="adj3" fmla="val 1294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0" name="Google Shape;80;p9"/>
            <p:cNvSpPr/>
            <p:nvPr/>
          </p:nvSpPr>
          <p:spPr>
            <a:xfrm>
              <a:off x="2108800" y="15049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1" name="Google Shape;81;p9"/>
          <p:cNvGrpSpPr/>
          <p:nvPr/>
        </p:nvGrpSpPr>
        <p:grpSpPr>
          <a:xfrm>
            <a:off x="-570650" y="-587850"/>
            <a:ext cx="8860325" cy="4628675"/>
            <a:chOff x="-570650" y="-587850"/>
            <a:chExt cx="8860325" cy="4628675"/>
          </a:xfrm>
        </p:grpSpPr>
        <p:sp>
          <p:nvSpPr>
            <p:cNvPr id="82" name="Google Shape;82;p9"/>
            <p:cNvSpPr/>
            <p:nvPr/>
          </p:nvSpPr>
          <p:spPr>
            <a:xfrm>
              <a:off x="7296375" y="-5878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3" name="Google Shape;83;p9"/>
            <p:cNvSpPr/>
            <p:nvPr/>
          </p:nvSpPr>
          <p:spPr>
            <a:xfrm>
              <a:off x="-570650" y="3047525"/>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9" name="Google Shape;119;p15"/>
          <p:cNvSpPr txBox="1">
            <a:spLocks noGrp="1"/>
          </p:cNvSpPr>
          <p:nvPr>
            <p:ph type="title" idx="2" hasCustomPrompt="1"/>
          </p:nvPr>
        </p:nvSpPr>
        <p:spPr>
          <a:xfrm>
            <a:off x="719975" y="1356215"/>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u="sng">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5"/>
          <p:cNvSpPr txBox="1">
            <a:spLocks noGrp="1"/>
          </p:cNvSpPr>
          <p:nvPr>
            <p:ph type="title" idx="3" hasCustomPrompt="1"/>
          </p:nvPr>
        </p:nvSpPr>
        <p:spPr>
          <a:xfrm>
            <a:off x="719975" y="2789645"/>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u="sng">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5"/>
          <p:cNvSpPr txBox="1">
            <a:spLocks noGrp="1"/>
          </p:cNvSpPr>
          <p:nvPr>
            <p:ph type="title" idx="4" hasCustomPrompt="1"/>
          </p:nvPr>
        </p:nvSpPr>
        <p:spPr>
          <a:xfrm>
            <a:off x="3419250" y="1356215"/>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u="sng">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5"/>
          <p:cNvSpPr txBox="1">
            <a:spLocks noGrp="1"/>
          </p:cNvSpPr>
          <p:nvPr>
            <p:ph type="title" idx="5" hasCustomPrompt="1"/>
          </p:nvPr>
        </p:nvSpPr>
        <p:spPr>
          <a:xfrm>
            <a:off x="3419250" y="2789645"/>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u="sng">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5"/>
          <p:cNvSpPr txBox="1">
            <a:spLocks noGrp="1"/>
          </p:cNvSpPr>
          <p:nvPr>
            <p:ph type="title" idx="6" hasCustomPrompt="1"/>
          </p:nvPr>
        </p:nvSpPr>
        <p:spPr>
          <a:xfrm>
            <a:off x="6118525" y="1356215"/>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u="sng">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5"/>
          <p:cNvSpPr txBox="1">
            <a:spLocks noGrp="1"/>
          </p:cNvSpPr>
          <p:nvPr>
            <p:ph type="title" idx="7" hasCustomPrompt="1"/>
          </p:nvPr>
        </p:nvSpPr>
        <p:spPr>
          <a:xfrm>
            <a:off x="6118525" y="2789645"/>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u="sng">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5"/>
          <p:cNvSpPr txBox="1">
            <a:spLocks noGrp="1"/>
          </p:cNvSpPr>
          <p:nvPr>
            <p:ph type="subTitle" idx="1"/>
          </p:nvPr>
        </p:nvSpPr>
        <p:spPr>
          <a:xfrm>
            <a:off x="719975" y="1892962"/>
            <a:ext cx="23055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800" b="1">
                <a:solidFill>
                  <a:schemeClr val="dk1"/>
                </a:solidFill>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26" name="Google Shape;126;p15"/>
          <p:cNvSpPr txBox="1">
            <a:spLocks noGrp="1"/>
          </p:cNvSpPr>
          <p:nvPr>
            <p:ph type="subTitle" idx="8"/>
          </p:nvPr>
        </p:nvSpPr>
        <p:spPr>
          <a:xfrm>
            <a:off x="3419250" y="1892962"/>
            <a:ext cx="23055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800" b="1">
                <a:solidFill>
                  <a:schemeClr val="dk1"/>
                </a:solidFill>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27" name="Google Shape;127;p15"/>
          <p:cNvSpPr txBox="1">
            <a:spLocks noGrp="1"/>
          </p:cNvSpPr>
          <p:nvPr>
            <p:ph type="subTitle" idx="9"/>
          </p:nvPr>
        </p:nvSpPr>
        <p:spPr>
          <a:xfrm>
            <a:off x="6118525" y="1892962"/>
            <a:ext cx="23055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800" b="1">
                <a:solidFill>
                  <a:schemeClr val="dk1"/>
                </a:solidFill>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28" name="Google Shape;128;p15"/>
          <p:cNvSpPr txBox="1">
            <a:spLocks noGrp="1"/>
          </p:cNvSpPr>
          <p:nvPr>
            <p:ph type="subTitle" idx="13"/>
          </p:nvPr>
        </p:nvSpPr>
        <p:spPr>
          <a:xfrm>
            <a:off x="719975" y="3329485"/>
            <a:ext cx="23055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800" b="1">
                <a:solidFill>
                  <a:schemeClr val="dk1"/>
                </a:solidFill>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29" name="Google Shape;129;p15"/>
          <p:cNvSpPr txBox="1">
            <a:spLocks noGrp="1"/>
          </p:cNvSpPr>
          <p:nvPr>
            <p:ph type="subTitle" idx="14"/>
          </p:nvPr>
        </p:nvSpPr>
        <p:spPr>
          <a:xfrm>
            <a:off x="3419250" y="3329485"/>
            <a:ext cx="23055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800" b="1">
                <a:solidFill>
                  <a:schemeClr val="dk1"/>
                </a:solidFill>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0" name="Google Shape;130;p15"/>
          <p:cNvSpPr txBox="1">
            <a:spLocks noGrp="1"/>
          </p:cNvSpPr>
          <p:nvPr>
            <p:ph type="subTitle" idx="15"/>
          </p:nvPr>
        </p:nvSpPr>
        <p:spPr>
          <a:xfrm>
            <a:off x="6118525" y="3329485"/>
            <a:ext cx="23055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800" b="1">
                <a:solidFill>
                  <a:schemeClr val="dk1"/>
                </a:solidFill>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1" name="Google Shape;131;p15"/>
          <p:cNvSpPr/>
          <p:nvPr/>
        </p:nvSpPr>
        <p:spPr>
          <a:xfrm>
            <a:off x="8592925" y="31035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32" name="Google Shape;132;p15"/>
          <p:cNvGrpSpPr/>
          <p:nvPr/>
        </p:nvGrpSpPr>
        <p:grpSpPr>
          <a:xfrm>
            <a:off x="69688" y="79097"/>
            <a:ext cx="8728113" cy="5064403"/>
            <a:chOff x="69688" y="79097"/>
            <a:chExt cx="8728113" cy="5064403"/>
          </a:xfrm>
        </p:grpSpPr>
        <p:sp>
          <p:nvSpPr>
            <p:cNvPr id="133" name="Google Shape;133;p15"/>
            <p:cNvSpPr/>
            <p:nvPr/>
          </p:nvSpPr>
          <p:spPr>
            <a:xfrm>
              <a:off x="7683461" y="79097"/>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34" name="Google Shape;134;p15"/>
            <p:cNvSpPr/>
            <p:nvPr/>
          </p:nvSpPr>
          <p:spPr>
            <a:xfrm>
              <a:off x="8424000" y="4769700"/>
              <a:ext cx="373800" cy="373800"/>
            </a:xfrm>
            <a:prstGeom prst="blockArc">
              <a:avLst>
                <a:gd name="adj1" fmla="val 10800000"/>
                <a:gd name="adj2" fmla="val 54343"/>
                <a:gd name="adj3" fmla="val 1294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35" name="Google Shape;135;p15"/>
            <p:cNvGrpSpPr/>
            <p:nvPr/>
          </p:nvGrpSpPr>
          <p:grpSpPr>
            <a:xfrm>
              <a:off x="69688" y="118347"/>
              <a:ext cx="1083523" cy="4787835"/>
              <a:chOff x="69688" y="118347"/>
              <a:chExt cx="1083523" cy="4787835"/>
            </a:xfrm>
          </p:grpSpPr>
          <p:sp>
            <p:nvSpPr>
              <p:cNvPr id="136" name="Google Shape;136;p15"/>
              <p:cNvSpPr/>
              <p:nvPr/>
            </p:nvSpPr>
            <p:spPr>
              <a:xfrm>
                <a:off x="124588" y="11834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15"/>
              <p:cNvSpPr/>
              <p:nvPr/>
            </p:nvSpPr>
            <p:spPr>
              <a:xfrm>
                <a:off x="69688" y="4496681"/>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8" r:id="rId8"/>
    <p:sldLayoutId id="2147483661" r:id="rId9"/>
    <p:sldLayoutId id="2147483664" r:id="rId10"/>
    <p:sldLayoutId id="2147483666"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viaexpressa.com/as-principais-vantagens-e-desvantagens-do-rfid/" TargetMode="External"/><Relationship Id="rId3" Type="http://schemas.openxmlformats.org/officeDocument/2006/relationships/hyperlink" Target="https://www.oficinadanet.com.br/post/10155-o-que-e-cabo-coaxial" TargetMode="External"/><Relationship Id="rId7" Type="http://schemas.openxmlformats.org/officeDocument/2006/relationships/hyperlink" Target="https://investorcp.com/gestao-ativo-imobilizado/tecnologia-rfid/" TargetMode="External"/><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hyperlink" Target="https://www.electricity-magnetism.org/pt-br/cabo-de-par-trancado/" TargetMode="External"/><Relationship Id="rId5" Type="http://schemas.openxmlformats.org/officeDocument/2006/relationships/hyperlink" Target="https://brasilescola.uol.com.br/fisica/fibra-optica.htm" TargetMode="External"/><Relationship Id="rId4" Type="http://schemas.openxmlformats.org/officeDocument/2006/relationships/hyperlink" Target="https://pt.kbs-connector.com/info/advantages-and-disadvantages-of-coaxial-cable-66933087.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p:nvPr/>
        </p:nvSpPr>
        <p:spPr>
          <a:xfrm>
            <a:off x="6092925" y="175969"/>
            <a:ext cx="3051000" cy="4791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71" name="Google Shape;271;p28"/>
          <p:cNvSpPr/>
          <p:nvPr/>
        </p:nvSpPr>
        <p:spPr>
          <a:xfrm>
            <a:off x="6092925" y="118200"/>
            <a:ext cx="2945700" cy="490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72" name="Google Shape;272;p28"/>
          <p:cNvSpPr/>
          <p:nvPr/>
        </p:nvSpPr>
        <p:spPr>
          <a:xfrm>
            <a:off x="6092925" y="60425"/>
            <a:ext cx="2820600" cy="5022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73" name="Google Shape;273;p28"/>
          <p:cNvSpPr txBox="1">
            <a:spLocks noGrp="1"/>
          </p:cNvSpPr>
          <p:nvPr>
            <p:ph type="ctrTitle"/>
          </p:nvPr>
        </p:nvSpPr>
        <p:spPr>
          <a:xfrm>
            <a:off x="715100" y="1294788"/>
            <a:ext cx="4818300" cy="223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MEIOS DE TRANMISSÃO</a:t>
            </a:r>
            <a:endParaRPr dirty="0"/>
          </a:p>
        </p:txBody>
      </p:sp>
      <p:sp>
        <p:nvSpPr>
          <p:cNvPr id="274" name="Google Shape;274;p28"/>
          <p:cNvSpPr txBox="1">
            <a:spLocks noGrp="1"/>
          </p:cNvSpPr>
          <p:nvPr>
            <p:ph type="subTitle" idx="1"/>
          </p:nvPr>
        </p:nvSpPr>
        <p:spPr>
          <a:xfrm>
            <a:off x="715100" y="3439213"/>
            <a:ext cx="48183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Nathália Gabriele </a:t>
            </a:r>
            <a:r>
              <a:rPr lang="pt-BR" dirty="0" err="1"/>
              <a:t>Venega</a:t>
            </a:r>
            <a:r>
              <a:rPr lang="pt-BR" dirty="0"/>
              <a:t> Siqueira</a:t>
            </a:r>
            <a:endParaRPr dirty="0"/>
          </a:p>
        </p:txBody>
      </p:sp>
      <p:cxnSp>
        <p:nvCxnSpPr>
          <p:cNvPr id="277" name="Google Shape;277;p28"/>
          <p:cNvCxnSpPr/>
          <p:nvPr/>
        </p:nvCxnSpPr>
        <p:spPr>
          <a:xfrm>
            <a:off x="6392713" y="282725"/>
            <a:ext cx="2109900" cy="0"/>
          </a:xfrm>
          <a:prstGeom prst="straightConnector1">
            <a:avLst/>
          </a:prstGeom>
          <a:noFill/>
          <a:ln w="9525" cap="flat" cmpd="sng">
            <a:solidFill>
              <a:schemeClr val="accent3"/>
            </a:solidFill>
            <a:prstDash val="solid"/>
            <a:round/>
            <a:headEnd type="oval" w="med" len="med"/>
            <a:tailEnd type="oval" w="med" len="med"/>
          </a:ln>
        </p:spPr>
      </p:cxnSp>
      <p:cxnSp>
        <p:nvCxnSpPr>
          <p:cNvPr id="278" name="Google Shape;278;p28"/>
          <p:cNvCxnSpPr/>
          <p:nvPr/>
        </p:nvCxnSpPr>
        <p:spPr>
          <a:xfrm>
            <a:off x="6392713" y="4895050"/>
            <a:ext cx="2109900" cy="0"/>
          </a:xfrm>
          <a:prstGeom prst="straightConnector1">
            <a:avLst/>
          </a:prstGeom>
          <a:noFill/>
          <a:ln w="9525" cap="flat" cmpd="sng">
            <a:solidFill>
              <a:schemeClr val="accent3"/>
            </a:solidFill>
            <a:prstDash val="solid"/>
            <a:round/>
            <a:headEnd type="oval" w="med" len="med"/>
            <a:tailEnd type="oval" w="med" len="med"/>
          </a:ln>
        </p:spPr>
      </p:cxnSp>
      <p:sp>
        <p:nvSpPr>
          <p:cNvPr id="279" name="Google Shape;279;p28"/>
          <p:cNvSpPr/>
          <p:nvPr/>
        </p:nvSpPr>
        <p:spPr>
          <a:xfrm>
            <a:off x="5050813" y="535006"/>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6" name="Espaço Reservado para Imagem 5">
            <a:extLst>
              <a:ext uri="{FF2B5EF4-FFF2-40B4-BE49-F238E27FC236}">
                <a16:creationId xmlns:a16="http://schemas.microsoft.com/office/drawing/2014/main" id="{66510B41-7ADB-AA8F-4E40-1C08BB439FA2}"/>
              </a:ext>
            </a:extLst>
          </p:cNvPr>
          <p:cNvPicPr>
            <a:picLocks noGrp="1" noChangeAspect="1"/>
          </p:cNvPicPr>
          <p:nvPr>
            <p:ph type="pic" idx="2"/>
          </p:nvPr>
        </p:nvPicPr>
        <p:blipFill>
          <a:blip r:embed="rId3"/>
          <a:srcRect t="7676" b="7676"/>
          <a:stretch/>
        </p:blip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p:nvPr/>
        </p:nvSpPr>
        <p:spPr>
          <a:xfrm flipH="1">
            <a:off x="7742477" y="446134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2"/>
          <p:cNvSpPr txBox="1">
            <a:spLocks noGrp="1"/>
          </p:cNvSpPr>
          <p:nvPr>
            <p:ph type="title"/>
          </p:nvPr>
        </p:nvSpPr>
        <p:spPr>
          <a:xfrm>
            <a:off x="2073404" y="2501956"/>
            <a:ext cx="5530527" cy="9298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Cabo par trançado</a:t>
            </a:r>
            <a:endParaRPr dirty="0"/>
          </a:p>
        </p:txBody>
      </p:sp>
      <p:sp>
        <p:nvSpPr>
          <p:cNvPr id="333" name="Google Shape;333;p32"/>
          <p:cNvSpPr txBox="1">
            <a:spLocks noGrp="1"/>
          </p:cNvSpPr>
          <p:nvPr>
            <p:ph type="title" idx="2"/>
          </p:nvPr>
        </p:nvSpPr>
        <p:spPr>
          <a:xfrm>
            <a:off x="4027050" y="1811772"/>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pt-BR" dirty="0"/>
              <a:t>3</a:t>
            </a:r>
            <a:endParaRPr dirty="0"/>
          </a:p>
        </p:txBody>
      </p:sp>
      <p:sp>
        <p:nvSpPr>
          <p:cNvPr id="336" name="Google Shape;336;p32"/>
          <p:cNvSpPr/>
          <p:nvPr/>
        </p:nvSpPr>
        <p:spPr>
          <a:xfrm flipH="1">
            <a:off x="8023802" y="2035272"/>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37" name="Google Shape;337;p32"/>
          <p:cNvSpPr/>
          <p:nvPr/>
        </p:nvSpPr>
        <p:spPr>
          <a:xfrm flipH="1">
            <a:off x="853142" y="2501956"/>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132928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7" name="Google Shape;357;p34"/>
          <p:cNvSpPr txBox="1">
            <a:spLocks noGrp="1"/>
          </p:cNvSpPr>
          <p:nvPr>
            <p:ph type="title"/>
          </p:nvPr>
        </p:nvSpPr>
        <p:spPr>
          <a:xfrm>
            <a:off x="359781"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Cabo par trançado:</a:t>
            </a:r>
            <a:endParaRPr dirty="0"/>
          </a:p>
        </p:txBody>
      </p:sp>
      <p:sp>
        <p:nvSpPr>
          <p:cNvPr id="3" name="Google Shape;321;p31">
            <a:extLst>
              <a:ext uri="{FF2B5EF4-FFF2-40B4-BE49-F238E27FC236}">
                <a16:creationId xmlns:a16="http://schemas.microsoft.com/office/drawing/2014/main" id="{0F7DCEEF-2405-A3C4-B67A-9FCC4B7DEB1E}"/>
              </a:ext>
            </a:extLst>
          </p:cNvPr>
          <p:cNvSpPr txBox="1">
            <a:spLocks/>
          </p:cNvSpPr>
          <p:nvPr/>
        </p:nvSpPr>
        <p:spPr>
          <a:xfrm>
            <a:off x="471055" y="945389"/>
            <a:ext cx="3941618" cy="30031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pt-BR" b="0" dirty="0"/>
              <a:t>O cabo de par trançado é uma das formas mais populares de meio de transmissão utilizado para a comunicação de dados e telefonia. Devido à sua simplicidade, eficiência e baixo custo, ele se tornou uma opção padrão para muitas aplicações de rede, especialmente em ambientes de escritório e residenciais. </a:t>
            </a:r>
          </a:p>
        </p:txBody>
      </p:sp>
      <p:sp>
        <p:nvSpPr>
          <p:cNvPr id="9" name="Retângulo 8"/>
          <p:cNvSpPr/>
          <p:nvPr/>
        </p:nvSpPr>
        <p:spPr>
          <a:xfrm>
            <a:off x="4661618" y="445025"/>
            <a:ext cx="2867891" cy="2462213"/>
          </a:xfrm>
          <a:prstGeom prst="rect">
            <a:avLst/>
          </a:prstGeom>
        </p:spPr>
        <p:txBody>
          <a:bodyPr wrap="square">
            <a:spAutoFit/>
          </a:bodyPr>
          <a:lstStyle/>
          <a:p>
            <a:pPr algn="r"/>
            <a:r>
              <a:rPr lang="pt-BR" dirty="0">
                <a:solidFill>
                  <a:schemeClr val="bg1">
                    <a:lumMod val="25000"/>
                  </a:schemeClr>
                </a:solidFill>
              </a:rPr>
              <a:t>Como o próprio nome sugere, este tipo de cabo é composto por pares de fios que são trançados juntos. O </a:t>
            </a:r>
            <a:r>
              <a:rPr lang="pt-BR" dirty="0" err="1">
                <a:solidFill>
                  <a:schemeClr val="bg1">
                    <a:lumMod val="25000"/>
                  </a:schemeClr>
                </a:solidFill>
              </a:rPr>
              <a:t>trançamento</a:t>
            </a:r>
            <a:r>
              <a:rPr lang="pt-BR" dirty="0">
                <a:solidFill>
                  <a:schemeClr val="bg1">
                    <a:lumMod val="25000"/>
                  </a:schemeClr>
                </a:solidFill>
              </a:rPr>
              <a:t> serve para reduzir a interferência eletromagnética de fontes externas, pois as interferências que afetam um dos fios tendem a afetar o outro de maneira oposta, cancelando assim o efeito da interferência</a:t>
            </a:r>
            <a:r>
              <a:rPr lang="pt-BR" dirty="0"/>
              <a:t>.</a:t>
            </a:r>
          </a:p>
        </p:txBody>
      </p:sp>
      <p:sp>
        <p:nvSpPr>
          <p:cNvPr id="10" name="Retângulo Arredondado 9"/>
          <p:cNvSpPr/>
          <p:nvPr/>
        </p:nvSpPr>
        <p:spPr>
          <a:xfrm>
            <a:off x="4336473" y="3248891"/>
            <a:ext cx="4315691" cy="1551709"/>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Par Simples: Consiste em dois fios isolados trançados juntos.</a:t>
            </a:r>
          </a:p>
          <a:p>
            <a:pPr algn="ctr"/>
            <a:r>
              <a:rPr lang="pt-BR" b="1" dirty="0"/>
              <a:t>Categorias: Existem várias categorias de cabo de par trançado, cada uma com especificações distintas. As mais comuns são Cat5, Cat5e, Cat6 e Cat7, sendo que cada categoria suporta diferentes taxas de transmissão e distâncias.</a:t>
            </a:r>
          </a:p>
        </p:txBody>
      </p:sp>
    </p:spTree>
    <p:extLst>
      <p:ext uri="{BB962C8B-B14F-4D97-AF65-F5344CB8AC3E}">
        <p14:creationId xmlns:p14="http://schemas.microsoft.com/office/powerpoint/2010/main" val="18132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Vantagens e desvantagens:</a:t>
            </a:r>
            <a:endParaRPr dirty="0"/>
          </a:p>
        </p:txBody>
      </p:sp>
      <p:sp>
        <p:nvSpPr>
          <p:cNvPr id="289" name="Google Shape;289;p29"/>
          <p:cNvSpPr/>
          <p:nvPr/>
        </p:nvSpPr>
        <p:spPr>
          <a:xfrm>
            <a:off x="8146238" y="2728181"/>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90" name="Google Shape;290;p29"/>
          <p:cNvGrpSpPr/>
          <p:nvPr/>
        </p:nvGrpSpPr>
        <p:grpSpPr>
          <a:xfrm>
            <a:off x="218450" y="-587850"/>
            <a:ext cx="8210450" cy="6484279"/>
            <a:chOff x="218450" y="-587850"/>
            <a:chExt cx="8210450" cy="6308800"/>
          </a:xfrm>
        </p:grpSpPr>
        <p:sp>
          <p:nvSpPr>
            <p:cNvPr id="291" name="Google Shape;291;p29"/>
            <p:cNvSpPr/>
            <p:nvPr/>
          </p:nvSpPr>
          <p:spPr>
            <a:xfrm>
              <a:off x="218450" y="-5878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92" name="Google Shape;292;p29"/>
            <p:cNvSpPr/>
            <p:nvPr/>
          </p:nvSpPr>
          <p:spPr>
            <a:xfrm>
              <a:off x="7435600" y="47276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aphicFrame>
        <p:nvGraphicFramePr>
          <p:cNvPr id="4" name="Tabela 3">
            <a:extLst>
              <a:ext uri="{FF2B5EF4-FFF2-40B4-BE49-F238E27FC236}">
                <a16:creationId xmlns:a16="http://schemas.microsoft.com/office/drawing/2014/main" id="{975499BE-6330-8F01-8844-7DA7653E8537}"/>
              </a:ext>
            </a:extLst>
          </p:cNvPr>
          <p:cNvGraphicFramePr>
            <a:graphicFrameLocks noGrp="1"/>
          </p:cNvGraphicFramePr>
          <p:nvPr>
            <p:extLst>
              <p:ext uri="{D42A27DB-BD31-4B8C-83A1-F6EECF244321}">
                <p14:modId xmlns:p14="http://schemas.microsoft.com/office/powerpoint/2010/main" val="2332094810"/>
              </p:ext>
            </p:extLst>
          </p:nvPr>
        </p:nvGraphicFramePr>
        <p:xfrm>
          <a:off x="797547" y="1228238"/>
          <a:ext cx="7072358" cy="1676400"/>
        </p:xfrm>
        <a:graphic>
          <a:graphicData uri="http://schemas.openxmlformats.org/drawingml/2006/table">
            <a:tbl>
              <a:tblPr firstRow="1" bandRow="1">
                <a:tableStyleId>{3C2FFA5D-87B4-456A-9821-1D502468CF0F}</a:tableStyleId>
              </a:tblPr>
              <a:tblGrid>
                <a:gridCol w="3536179">
                  <a:extLst>
                    <a:ext uri="{9D8B030D-6E8A-4147-A177-3AD203B41FA5}">
                      <a16:colId xmlns:a16="http://schemas.microsoft.com/office/drawing/2014/main" val="3456694340"/>
                    </a:ext>
                  </a:extLst>
                </a:gridCol>
                <a:gridCol w="3536179">
                  <a:extLst>
                    <a:ext uri="{9D8B030D-6E8A-4147-A177-3AD203B41FA5}">
                      <a16:colId xmlns:a16="http://schemas.microsoft.com/office/drawing/2014/main" val="1532165184"/>
                    </a:ext>
                  </a:extLst>
                </a:gridCol>
              </a:tblGrid>
              <a:tr h="510665">
                <a:tc>
                  <a:txBody>
                    <a:bodyPr/>
                    <a:lstStyle/>
                    <a:p>
                      <a:r>
                        <a:rPr lang="pt-BR" sz="2800" dirty="0" smtClean="0"/>
                        <a:t>VANTAGENS</a:t>
                      </a:r>
                      <a:endParaRPr lang="pt-BR" sz="2800" dirty="0"/>
                    </a:p>
                  </a:txBody>
                  <a:tcPr/>
                </a:tc>
                <a:tc>
                  <a:txBody>
                    <a:bodyPr/>
                    <a:lstStyle/>
                    <a:p>
                      <a:r>
                        <a:rPr lang="pt-BR" sz="2800" dirty="0" smtClean="0"/>
                        <a:t>DESVANTAGENS</a:t>
                      </a:r>
                      <a:endParaRPr lang="pt-BR" sz="2800" dirty="0"/>
                    </a:p>
                  </a:txBody>
                  <a:tcPr/>
                </a:tc>
                <a:extLst>
                  <a:ext uri="{0D108BD9-81ED-4DB2-BD59-A6C34878D82A}">
                    <a16:rowId xmlns:a16="http://schemas.microsoft.com/office/drawing/2014/main" val="2465709059"/>
                  </a:ext>
                </a:extLst>
              </a:tr>
              <a:tr h="932089">
                <a:tc>
                  <a:txBody>
                    <a:bodyPr/>
                    <a:lstStyle/>
                    <a:p>
                      <a:r>
                        <a:rPr lang="pt-BR" sz="1400" dirty="0" smtClean="0"/>
                        <a:t>B</a:t>
                      </a:r>
                      <a:r>
                        <a:rPr lang="pt-BR" sz="1600" dirty="0" smtClean="0"/>
                        <a:t>aixo custo, facilidade de instalação e versatilidade</a:t>
                      </a:r>
                      <a:endParaRPr lang="pt-BR" sz="1600" dirty="0"/>
                    </a:p>
                  </a:txBody>
                  <a:tcPr/>
                </a:tc>
                <a:tc>
                  <a:txBody>
                    <a:bodyPr/>
                    <a:lstStyle/>
                    <a:p>
                      <a:r>
                        <a:rPr lang="pt-BR" dirty="0" smtClean="0"/>
                        <a:t>Susceptibilidade a interferências em ambientes com muitos equipamentos eletrônicos e uma distância máxima de transmissão mais curta em comparação com outras soluções, como a fibra óptica.</a:t>
                      </a:r>
                      <a:endParaRPr lang="pt-BR" dirty="0"/>
                    </a:p>
                  </a:txBody>
                  <a:tcPr/>
                </a:tc>
                <a:extLst>
                  <a:ext uri="{0D108BD9-81ED-4DB2-BD59-A6C34878D82A}">
                    <a16:rowId xmlns:a16="http://schemas.microsoft.com/office/drawing/2014/main" val="82411153"/>
                  </a:ext>
                </a:extLst>
              </a:tr>
            </a:tbl>
          </a:graphicData>
        </a:graphic>
      </p:graphicFrame>
      <p:sp>
        <p:nvSpPr>
          <p:cNvPr id="3" name="Retângulo Arredondado 2"/>
          <p:cNvSpPr/>
          <p:nvPr/>
        </p:nvSpPr>
        <p:spPr>
          <a:xfrm>
            <a:off x="1672204" y="3038509"/>
            <a:ext cx="5996809" cy="367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1672204" y="3068379"/>
            <a:ext cx="6094938" cy="307777"/>
          </a:xfrm>
          <a:prstGeom prst="rect">
            <a:avLst/>
          </a:prstGeom>
        </p:spPr>
        <p:txBody>
          <a:bodyPr wrap="none">
            <a:spAutoFit/>
          </a:bodyPr>
          <a:lstStyle/>
          <a:p>
            <a:r>
              <a:rPr lang="pt-BR" b="1" dirty="0" smtClean="0">
                <a:solidFill>
                  <a:schemeClr val="accent5">
                    <a:lumMod val="95000"/>
                  </a:schemeClr>
                </a:solidFill>
              </a:rPr>
              <a:t>Susceptibilidade: sensibilidade</a:t>
            </a:r>
            <a:r>
              <a:rPr lang="pt-BR" b="1" dirty="0">
                <a:solidFill>
                  <a:schemeClr val="accent5">
                    <a:lumMod val="95000"/>
                  </a:schemeClr>
                </a:solidFill>
              </a:rPr>
              <a:t>, vulnerabilidade, fragilidade, fraqueza</a:t>
            </a:r>
          </a:p>
        </p:txBody>
      </p:sp>
      <p:sp>
        <p:nvSpPr>
          <p:cNvPr id="5" name="Retângulo 4"/>
          <p:cNvSpPr/>
          <p:nvPr/>
        </p:nvSpPr>
        <p:spPr>
          <a:xfrm>
            <a:off x="797547" y="3539897"/>
            <a:ext cx="6760108" cy="738664"/>
          </a:xfrm>
          <a:prstGeom prst="rect">
            <a:avLst/>
          </a:prstGeom>
        </p:spPr>
        <p:txBody>
          <a:bodyPr wrap="square">
            <a:spAutoFit/>
          </a:bodyPr>
          <a:lstStyle/>
          <a:p>
            <a:r>
              <a:rPr lang="pt-BR" b="1" dirty="0">
                <a:solidFill>
                  <a:schemeClr val="tx1">
                    <a:lumMod val="75000"/>
                  </a:schemeClr>
                </a:solidFill>
              </a:rPr>
              <a:t>Em resumo, o cabo de par trançado é uma solução confiável e econômica para muitas aplicações de rede, mas é importante entender suas características e limitações para garantir uma implementação bem-sucedida.</a:t>
            </a:r>
          </a:p>
        </p:txBody>
      </p:sp>
    </p:spTree>
    <p:extLst>
      <p:ext uri="{BB962C8B-B14F-4D97-AF65-F5344CB8AC3E}">
        <p14:creationId xmlns:p14="http://schemas.microsoft.com/office/powerpoint/2010/main" val="122149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p:nvPr/>
        </p:nvSpPr>
        <p:spPr>
          <a:xfrm flipH="1">
            <a:off x="7742477" y="446134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2"/>
          <p:cNvSpPr txBox="1">
            <a:spLocks noGrp="1"/>
          </p:cNvSpPr>
          <p:nvPr>
            <p:ph type="title"/>
          </p:nvPr>
        </p:nvSpPr>
        <p:spPr>
          <a:xfrm>
            <a:off x="2211950" y="2598492"/>
            <a:ext cx="4720100" cy="9298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RFID</a:t>
            </a:r>
            <a:endParaRPr dirty="0"/>
          </a:p>
        </p:txBody>
      </p:sp>
      <p:sp>
        <p:nvSpPr>
          <p:cNvPr id="333" name="Google Shape;333;p32"/>
          <p:cNvSpPr txBox="1">
            <a:spLocks noGrp="1"/>
          </p:cNvSpPr>
          <p:nvPr>
            <p:ph type="title" idx="2"/>
          </p:nvPr>
        </p:nvSpPr>
        <p:spPr>
          <a:xfrm>
            <a:off x="4027050" y="1811772"/>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pt-BR" dirty="0"/>
              <a:t>4</a:t>
            </a:r>
            <a:endParaRPr dirty="0"/>
          </a:p>
        </p:txBody>
      </p:sp>
      <p:sp>
        <p:nvSpPr>
          <p:cNvPr id="336" name="Google Shape;336;p32"/>
          <p:cNvSpPr/>
          <p:nvPr/>
        </p:nvSpPr>
        <p:spPr>
          <a:xfrm flipH="1">
            <a:off x="8023802" y="2035272"/>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37" name="Google Shape;337;p32"/>
          <p:cNvSpPr/>
          <p:nvPr/>
        </p:nvSpPr>
        <p:spPr>
          <a:xfrm flipH="1">
            <a:off x="853142" y="2501956"/>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631779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5"/>
          <p:cNvSpPr txBox="1">
            <a:spLocks noGrp="1"/>
          </p:cNvSpPr>
          <p:nvPr>
            <p:ph type="subTitle" idx="2"/>
          </p:nvPr>
        </p:nvSpPr>
        <p:spPr>
          <a:xfrm>
            <a:off x="549189" y="1170767"/>
            <a:ext cx="3638400" cy="2101206"/>
          </a:xfrm>
          <a:prstGeom prst="rect">
            <a:avLst/>
          </a:prstGeom>
        </p:spPr>
        <p:txBody>
          <a:bodyPr spcFirstLastPara="1" wrap="square" lIns="91425" tIns="91425" rIns="91425" bIns="91425" anchor="t" anchorCtr="0">
            <a:noAutofit/>
          </a:bodyPr>
          <a:lstStyle/>
          <a:p>
            <a:pPr marL="0" lvl="0" indent="0"/>
            <a:r>
              <a:rPr lang="pt-BR" sz="1600" dirty="0"/>
              <a:t>RFID é um meio de identificação de maneira automática através de sinais de rádio. Sendo assim, toda a comunicação por meio deste tipo de tecnologia se dá pela troca de informações entre as etiquetas RFID e também através de uma base de transmissão.</a:t>
            </a:r>
            <a:endParaRPr sz="1600" dirty="0"/>
          </a:p>
        </p:txBody>
      </p:sp>
      <p:sp>
        <p:nvSpPr>
          <p:cNvPr id="366" name="Google Shape;366;p35"/>
          <p:cNvSpPr txBox="1">
            <a:spLocks noGrp="1"/>
          </p:cNvSpPr>
          <p:nvPr>
            <p:ph type="subTitle" idx="3"/>
          </p:nvPr>
        </p:nvSpPr>
        <p:spPr>
          <a:xfrm>
            <a:off x="4431755" y="2334227"/>
            <a:ext cx="3638400" cy="2258554"/>
          </a:xfrm>
          <a:prstGeom prst="rect">
            <a:avLst/>
          </a:prstGeom>
        </p:spPr>
        <p:txBody>
          <a:bodyPr spcFirstLastPara="1" wrap="square" lIns="91425" tIns="91425" rIns="91425" bIns="91425" anchor="t" anchorCtr="0">
            <a:noAutofit/>
          </a:bodyPr>
          <a:lstStyle/>
          <a:p>
            <a:pPr marL="0" lvl="0" indent="0" algn="r"/>
            <a:r>
              <a:rPr lang="pt-BR" sz="1600" dirty="0"/>
              <a:t>Por sua vez, todo o seu funcionamento prático acontece quando um sinal de rádio é mandado pela base de transmissão para um </a:t>
            </a:r>
            <a:r>
              <a:rPr lang="pt-BR" sz="1600" dirty="0" err="1"/>
              <a:t>microship</a:t>
            </a:r>
            <a:r>
              <a:rPr lang="pt-BR" sz="1600" dirty="0"/>
              <a:t>. Vale ressaltar que este </a:t>
            </a:r>
            <a:r>
              <a:rPr lang="pt-BR" sz="1600" dirty="0" err="1"/>
              <a:t>microship</a:t>
            </a:r>
            <a:r>
              <a:rPr lang="pt-BR" sz="1600" dirty="0"/>
              <a:t> tem algumas informações que são gravadas antes do recebimento do sinal.</a:t>
            </a:r>
            <a:endParaRPr sz="1600" dirty="0"/>
          </a:p>
        </p:txBody>
      </p:sp>
      <p:sp>
        <p:nvSpPr>
          <p:cNvPr id="369" name="Google Shape;369;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RFID</a:t>
            </a:r>
            <a:endParaRPr dirty="0"/>
          </a:p>
        </p:txBody>
      </p:sp>
    </p:spTree>
    <p:extLst>
      <p:ext uri="{BB962C8B-B14F-4D97-AF65-F5344CB8AC3E}">
        <p14:creationId xmlns:p14="http://schemas.microsoft.com/office/powerpoint/2010/main" val="2573032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Vantagens e desvantagens:</a:t>
            </a:r>
            <a:endParaRPr dirty="0"/>
          </a:p>
        </p:txBody>
      </p:sp>
      <p:sp>
        <p:nvSpPr>
          <p:cNvPr id="289" name="Google Shape;289;p29"/>
          <p:cNvSpPr/>
          <p:nvPr/>
        </p:nvSpPr>
        <p:spPr>
          <a:xfrm>
            <a:off x="8146238" y="2728181"/>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90" name="Google Shape;290;p29"/>
          <p:cNvGrpSpPr/>
          <p:nvPr/>
        </p:nvGrpSpPr>
        <p:grpSpPr>
          <a:xfrm>
            <a:off x="218450" y="-587850"/>
            <a:ext cx="8210450" cy="6484279"/>
            <a:chOff x="218450" y="-587850"/>
            <a:chExt cx="8210450" cy="6308800"/>
          </a:xfrm>
        </p:grpSpPr>
        <p:sp>
          <p:nvSpPr>
            <p:cNvPr id="291" name="Google Shape;291;p29"/>
            <p:cNvSpPr/>
            <p:nvPr/>
          </p:nvSpPr>
          <p:spPr>
            <a:xfrm>
              <a:off x="218450" y="-5878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92" name="Google Shape;292;p29"/>
            <p:cNvSpPr/>
            <p:nvPr/>
          </p:nvSpPr>
          <p:spPr>
            <a:xfrm>
              <a:off x="7435600" y="47276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aphicFrame>
        <p:nvGraphicFramePr>
          <p:cNvPr id="4" name="Tabela 3">
            <a:extLst>
              <a:ext uri="{FF2B5EF4-FFF2-40B4-BE49-F238E27FC236}">
                <a16:creationId xmlns:a16="http://schemas.microsoft.com/office/drawing/2014/main" id="{975499BE-6330-8F01-8844-7DA7653E8537}"/>
              </a:ext>
            </a:extLst>
          </p:cNvPr>
          <p:cNvGraphicFramePr>
            <a:graphicFrameLocks noGrp="1"/>
          </p:cNvGraphicFramePr>
          <p:nvPr>
            <p:extLst>
              <p:ext uri="{D42A27DB-BD31-4B8C-83A1-F6EECF244321}">
                <p14:modId xmlns:p14="http://schemas.microsoft.com/office/powerpoint/2010/main" val="2936731539"/>
              </p:ext>
            </p:extLst>
          </p:nvPr>
        </p:nvGraphicFramePr>
        <p:xfrm>
          <a:off x="859892" y="1068753"/>
          <a:ext cx="7072358" cy="3314427"/>
        </p:xfrm>
        <a:graphic>
          <a:graphicData uri="http://schemas.openxmlformats.org/drawingml/2006/table">
            <a:tbl>
              <a:tblPr firstRow="1" bandRow="1">
                <a:tableStyleId>{3C2FFA5D-87B4-456A-9821-1D502468CF0F}</a:tableStyleId>
              </a:tblPr>
              <a:tblGrid>
                <a:gridCol w="3536179">
                  <a:extLst>
                    <a:ext uri="{9D8B030D-6E8A-4147-A177-3AD203B41FA5}">
                      <a16:colId xmlns:a16="http://schemas.microsoft.com/office/drawing/2014/main" val="3456694340"/>
                    </a:ext>
                  </a:extLst>
                </a:gridCol>
                <a:gridCol w="3536179">
                  <a:extLst>
                    <a:ext uri="{9D8B030D-6E8A-4147-A177-3AD203B41FA5}">
                      <a16:colId xmlns:a16="http://schemas.microsoft.com/office/drawing/2014/main" val="1532165184"/>
                    </a:ext>
                  </a:extLst>
                </a:gridCol>
              </a:tblGrid>
              <a:tr h="510665">
                <a:tc>
                  <a:txBody>
                    <a:bodyPr/>
                    <a:lstStyle/>
                    <a:p>
                      <a:r>
                        <a:rPr lang="pt-BR" sz="2800" dirty="0" smtClean="0"/>
                        <a:t>VANTAGENS</a:t>
                      </a:r>
                      <a:endParaRPr lang="pt-BR" sz="2800" dirty="0"/>
                    </a:p>
                  </a:txBody>
                  <a:tcPr/>
                </a:tc>
                <a:tc>
                  <a:txBody>
                    <a:bodyPr/>
                    <a:lstStyle/>
                    <a:p>
                      <a:r>
                        <a:rPr lang="pt-BR" sz="2800" dirty="0" smtClean="0"/>
                        <a:t>DESVANTAGENS</a:t>
                      </a:r>
                      <a:endParaRPr lang="pt-BR" sz="2800" dirty="0"/>
                    </a:p>
                  </a:txBody>
                  <a:tcPr/>
                </a:tc>
                <a:extLst>
                  <a:ext uri="{0D108BD9-81ED-4DB2-BD59-A6C34878D82A}">
                    <a16:rowId xmlns:a16="http://schemas.microsoft.com/office/drawing/2014/main" val="2465709059"/>
                  </a:ext>
                </a:extLst>
              </a:tr>
              <a:tr h="932089">
                <a:tc>
                  <a:txBody>
                    <a:bodyPr/>
                    <a:lstStyle/>
                    <a:p>
                      <a:r>
                        <a:rPr lang="pt-BR" dirty="0" smtClean="0"/>
                        <a:t>Rastreamento de itens em tempo real;</a:t>
                      </a:r>
                      <a:endParaRPr lang="pt-BR" dirty="0"/>
                    </a:p>
                  </a:txBody>
                  <a:tcPr/>
                </a:tc>
                <a:tc>
                  <a:txBody>
                    <a:bodyPr/>
                    <a:lstStyle/>
                    <a:p>
                      <a:r>
                        <a:rPr lang="pt-BR" dirty="0" smtClean="0"/>
                        <a:t>Custo elevado;</a:t>
                      </a:r>
                      <a:endParaRPr lang="pt-BR" dirty="0"/>
                    </a:p>
                  </a:txBody>
                  <a:tcPr/>
                </a:tc>
                <a:extLst>
                  <a:ext uri="{0D108BD9-81ED-4DB2-BD59-A6C34878D82A}">
                    <a16:rowId xmlns:a16="http://schemas.microsoft.com/office/drawing/2014/main" val="82411153"/>
                  </a:ext>
                </a:extLst>
              </a:tr>
              <a:tr h="932089">
                <a:tc>
                  <a:txBody>
                    <a:bodyPr/>
                    <a:lstStyle/>
                    <a:p>
                      <a:r>
                        <a:rPr lang="pt-BR" dirty="0" smtClean="0"/>
                        <a:t>Maior confiabilidade;</a:t>
                      </a:r>
                      <a:endParaRPr lang="pt-BR" dirty="0"/>
                    </a:p>
                  </a:txBody>
                  <a:tcPr/>
                </a:tc>
                <a:tc>
                  <a:txBody>
                    <a:bodyPr/>
                    <a:lstStyle/>
                    <a:p>
                      <a:r>
                        <a:rPr lang="pt-BR" dirty="0" smtClean="0"/>
                        <a:t>Interferência por metais;</a:t>
                      </a:r>
                      <a:endParaRPr lang="pt-BR" dirty="0"/>
                    </a:p>
                  </a:txBody>
                  <a:tcPr/>
                </a:tc>
                <a:extLst>
                  <a:ext uri="{0D108BD9-81ED-4DB2-BD59-A6C34878D82A}">
                    <a16:rowId xmlns:a16="http://schemas.microsoft.com/office/drawing/2014/main" val="3737758980"/>
                  </a:ext>
                </a:extLst>
              </a:tr>
              <a:tr h="932089">
                <a:tc>
                  <a:txBody>
                    <a:bodyPr/>
                    <a:lstStyle/>
                    <a:p>
                      <a:r>
                        <a:rPr lang="pt-BR" dirty="0" smtClean="0"/>
                        <a:t>Capacidade de armazenamento.</a:t>
                      </a:r>
                      <a:endParaRPr lang="pt-BR" dirty="0"/>
                    </a:p>
                  </a:txBody>
                  <a:tcPr/>
                </a:tc>
                <a:tc>
                  <a:txBody>
                    <a:bodyPr/>
                    <a:lstStyle/>
                    <a:p>
                      <a:r>
                        <a:rPr lang="pt-BR" dirty="0" smtClean="0"/>
                        <a:t>Variações no alcance das antenas;</a:t>
                      </a:r>
                      <a:endParaRPr lang="pt-BR" dirty="0"/>
                    </a:p>
                  </a:txBody>
                  <a:tcPr/>
                </a:tc>
                <a:extLst>
                  <a:ext uri="{0D108BD9-81ED-4DB2-BD59-A6C34878D82A}">
                    <a16:rowId xmlns:a16="http://schemas.microsoft.com/office/drawing/2014/main" val="2518680762"/>
                  </a:ext>
                </a:extLst>
              </a:tr>
            </a:tbl>
          </a:graphicData>
        </a:graphic>
      </p:graphicFrame>
    </p:spTree>
    <p:extLst>
      <p:ext uri="{BB962C8B-B14F-4D97-AF65-F5344CB8AC3E}">
        <p14:creationId xmlns:p14="http://schemas.microsoft.com/office/powerpoint/2010/main" val="115327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p:nvPr/>
        </p:nvSpPr>
        <p:spPr>
          <a:xfrm flipH="1">
            <a:off x="7742477" y="446134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2"/>
          <p:cNvSpPr txBox="1">
            <a:spLocks noGrp="1"/>
          </p:cNvSpPr>
          <p:nvPr>
            <p:ph type="title"/>
          </p:nvPr>
        </p:nvSpPr>
        <p:spPr>
          <a:xfrm>
            <a:off x="2211950" y="2598492"/>
            <a:ext cx="4720100" cy="9298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NFC</a:t>
            </a:r>
            <a:endParaRPr dirty="0"/>
          </a:p>
        </p:txBody>
      </p:sp>
      <p:sp>
        <p:nvSpPr>
          <p:cNvPr id="333" name="Google Shape;333;p32"/>
          <p:cNvSpPr txBox="1">
            <a:spLocks noGrp="1"/>
          </p:cNvSpPr>
          <p:nvPr>
            <p:ph type="title" idx="2"/>
          </p:nvPr>
        </p:nvSpPr>
        <p:spPr>
          <a:xfrm>
            <a:off x="4027050" y="1811772"/>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pt-BR" dirty="0"/>
              <a:t>5</a:t>
            </a:r>
            <a:endParaRPr dirty="0"/>
          </a:p>
        </p:txBody>
      </p:sp>
      <p:sp>
        <p:nvSpPr>
          <p:cNvPr id="336" name="Google Shape;336;p32"/>
          <p:cNvSpPr/>
          <p:nvPr/>
        </p:nvSpPr>
        <p:spPr>
          <a:xfrm flipH="1">
            <a:off x="8023802" y="2035272"/>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37" name="Google Shape;337;p32"/>
          <p:cNvSpPr/>
          <p:nvPr/>
        </p:nvSpPr>
        <p:spPr>
          <a:xfrm flipH="1">
            <a:off x="853142" y="2501956"/>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702343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5"/>
          <p:cNvSpPr txBox="1">
            <a:spLocks noGrp="1"/>
          </p:cNvSpPr>
          <p:nvPr>
            <p:ph type="subTitle" idx="2"/>
          </p:nvPr>
        </p:nvSpPr>
        <p:spPr>
          <a:xfrm>
            <a:off x="563042" y="1182320"/>
            <a:ext cx="3638400" cy="1754843"/>
          </a:xfrm>
          <a:prstGeom prst="rect">
            <a:avLst/>
          </a:prstGeom>
        </p:spPr>
        <p:txBody>
          <a:bodyPr spcFirstLastPara="1" wrap="square" lIns="91425" tIns="91425" rIns="91425" bIns="91425" anchor="t" anchorCtr="0">
            <a:noAutofit/>
          </a:bodyPr>
          <a:lstStyle/>
          <a:p>
            <a:pPr marL="0" lvl="0" indent="0"/>
            <a:r>
              <a:rPr lang="pt-BR" sz="1600" dirty="0"/>
              <a:t>A tecnologia NFC utiliza um campo de proximidade para transmitir dados entre dispositivos, geralmente um leitor e um dispositivo móvel. Esse campo é gerado pela antena do leitor e pode variar de alguns centímetros a alguns metros de distância. O dispositivo móvel deve estar equipado com um chip NFC para poder se comunicar com o leitor.</a:t>
            </a:r>
            <a:endParaRPr sz="1600" dirty="0"/>
          </a:p>
        </p:txBody>
      </p:sp>
      <p:sp>
        <p:nvSpPr>
          <p:cNvPr id="366" name="Google Shape;366;p35"/>
          <p:cNvSpPr txBox="1">
            <a:spLocks noGrp="1"/>
          </p:cNvSpPr>
          <p:nvPr>
            <p:ph type="subTitle" idx="3"/>
          </p:nvPr>
        </p:nvSpPr>
        <p:spPr>
          <a:xfrm>
            <a:off x="4404046" y="2486628"/>
            <a:ext cx="3638400" cy="1884482"/>
          </a:xfrm>
          <a:prstGeom prst="rect">
            <a:avLst/>
          </a:prstGeom>
        </p:spPr>
        <p:txBody>
          <a:bodyPr spcFirstLastPara="1" wrap="square" lIns="91425" tIns="91425" rIns="91425" bIns="91425" anchor="t" anchorCtr="0">
            <a:noAutofit/>
          </a:bodyPr>
          <a:lstStyle/>
          <a:p>
            <a:pPr marL="0" lvl="0" indent="0" algn="r"/>
            <a:r>
              <a:rPr lang="pt-BR" sz="1400" dirty="0"/>
              <a:t>Para realizar uma transação NFC, o dispositivo móvel é aproximar do leitor e os dispositivos criam um canal de comunicação seguro para transmitir informações, como dados de cartão de crédito ou informações de identificação. A transmissão pode ser realizada sem fios ou por contato, dependendo do leitor e do dispositivo móvel.</a:t>
            </a:r>
            <a:endParaRPr sz="1400" dirty="0"/>
          </a:p>
        </p:txBody>
      </p:sp>
      <p:sp>
        <p:nvSpPr>
          <p:cNvPr id="369" name="Google Shape;369;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NFC:</a:t>
            </a:r>
            <a:endParaRPr dirty="0"/>
          </a:p>
        </p:txBody>
      </p:sp>
    </p:spTree>
    <p:extLst>
      <p:ext uri="{BB962C8B-B14F-4D97-AF65-F5344CB8AC3E}">
        <p14:creationId xmlns:p14="http://schemas.microsoft.com/office/powerpoint/2010/main" val="1561351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Vantagens e desvantagens:</a:t>
            </a:r>
            <a:endParaRPr dirty="0"/>
          </a:p>
        </p:txBody>
      </p:sp>
      <p:sp>
        <p:nvSpPr>
          <p:cNvPr id="289" name="Google Shape;289;p29"/>
          <p:cNvSpPr/>
          <p:nvPr/>
        </p:nvSpPr>
        <p:spPr>
          <a:xfrm>
            <a:off x="8146238" y="2728181"/>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90" name="Google Shape;290;p29"/>
          <p:cNvGrpSpPr/>
          <p:nvPr/>
        </p:nvGrpSpPr>
        <p:grpSpPr>
          <a:xfrm>
            <a:off x="218450" y="-587850"/>
            <a:ext cx="8210450" cy="6484279"/>
            <a:chOff x="218450" y="-587850"/>
            <a:chExt cx="8210450" cy="6308800"/>
          </a:xfrm>
        </p:grpSpPr>
        <p:sp>
          <p:nvSpPr>
            <p:cNvPr id="291" name="Google Shape;291;p29"/>
            <p:cNvSpPr/>
            <p:nvPr/>
          </p:nvSpPr>
          <p:spPr>
            <a:xfrm>
              <a:off x="218450" y="-5878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92" name="Google Shape;292;p29"/>
            <p:cNvSpPr/>
            <p:nvPr/>
          </p:nvSpPr>
          <p:spPr>
            <a:xfrm>
              <a:off x="7435600" y="47276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aphicFrame>
        <p:nvGraphicFramePr>
          <p:cNvPr id="4" name="Tabela 3">
            <a:extLst>
              <a:ext uri="{FF2B5EF4-FFF2-40B4-BE49-F238E27FC236}">
                <a16:creationId xmlns:a16="http://schemas.microsoft.com/office/drawing/2014/main" id="{975499BE-6330-8F01-8844-7DA7653E8537}"/>
              </a:ext>
            </a:extLst>
          </p:cNvPr>
          <p:cNvGraphicFramePr>
            <a:graphicFrameLocks noGrp="1"/>
          </p:cNvGraphicFramePr>
          <p:nvPr>
            <p:extLst>
              <p:ext uri="{D42A27DB-BD31-4B8C-83A1-F6EECF244321}">
                <p14:modId xmlns:p14="http://schemas.microsoft.com/office/powerpoint/2010/main" val="4002172477"/>
              </p:ext>
            </p:extLst>
          </p:nvPr>
        </p:nvGraphicFramePr>
        <p:xfrm>
          <a:off x="859892" y="1068753"/>
          <a:ext cx="7072358" cy="3992880"/>
        </p:xfrm>
        <a:graphic>
          <a:graphicData uri="http://schemas.openxmlformats.org/drawingml/2006/table">
            <a:tbl>
              <a:tblPr firstRow="1" bandRow="1">
                <a:tableStyleId>{3C2FFA5D-87B4-456A-9821-1D502468CF0F}</a:tableStyleId>
              </a:tblPr>
              <a:tblGrid>
                <a:gridCol w="3536179">
                  <a:extLst>
                    <a:ext uri="{9D8B030D-6E8A-4147-A177-3AD203B41FA5}">
                      <a16:colId xmlns:a16="http://schemas.microsoft.com/office/drawing/2014/main" val="3456694340"/>
                    </a:ext>
                  </a:extLst>
                </a:gridCol>
                <a:gridCol w="3536179">
                  <a:extLst>
                    <a:ext uri="{9D8B030D-6E8A-4147-A177-3AD203B41FA5}">
                      <a16:colId xmlns:a16="http://schemas.microsoft.com/office/drawing/2014/main" val="1532165184"/>
                    </a:ext>
                  </a:extLst>
                </a:gridCol>
              </a:tblGrid>
              <a:tr h="510665">
                <a:tc>
                  <a:txBody>
                    <a:bodyPr/>
                    <a:lstStyle/>
                    <a:p>
                      <a:r>
                        <a:rPr lang="pt-BR" sz="2800" dirty="0" smtClean="0"/>
                        <a:t>VANTAGENS</a:t>
                      </a:r>
                      <a:endParaRPr lang="pt-BR" sz="2800" dirty="0"/>
                    </a:p>
                  </a:txBody>
                  <a:tcPr/>
                </a:tc>
                <a:tc>
                  <a:txBody>
                    <a:bodyPr/>
                    <a:lstStyle/>
                    <a:p>
                      <a:r>
                        <a:rPr lang="pt-BR" sz="2800" dirty="0" smtClean="0"/>
                        <a:t>DESVANTAGENS</a:t>
                      </a:r>
                      <a:endParaRPr lang="pt-BR" sz="2800" dirty="0"/>
                    </a:p>
                  </a:txBody>
                  <a:tcPr/>
                </a:tc>
                <a:extLst>
                  <a:ext uri="{0D108BD9-81ED-4DB2-BD59-A6C34878D82A}">
                    <a16:rowId xmlns:a16="http://schemas.microsoft.com/office/drawing/2014/main" val="2465709059"/>
                  </a:ext>
                </a:extLst>
              </a:tr>
              <a:tr h="932089">
                <a:tc>
                  <a:txBody>
                    <a:bodyPr/>
                    <a:lstStyle/>
                    <a:p>
                      <a:r>
                        <a:rPr lang="pt-BR" dirty="0" smtClean="0"/>
                        <a:t>Facilidade de Uso: A tecnologia NFC é intuitiva e fácil de usar. Basta tocar um dispositivo habilitado com NFC em uma </a:t>
                      </a:r>
                      <a:r>
                        <a:rPr lang="pt-BR" dirty="0" err="1" smtClean="0"/>
                        <a:t>Tag</a:t>
                      </a:r>
                      <a:r>
                        <a:rPr lang="pt-BR" dirty="0" smtClean="0"/>
                        <a:t> para iniciar uma interação.</a:t>
                      </a:r>
                      <a:endParaRPr lang="pt-BR" dirty="0"/>
                    </a:p>
                  </a:txBody>
                  <a:tcPr/>
                </a:tc>
                <a:tc>
                  <a:txBody>
                    <a:bodyPr/>
                    <a:lstStyle/>
                    <a:p>
                      <a:r>
                        <a:rPr lang="pt-BR" dirty="0" smtClean="0"/>
                        <a:t>Alcance Limitado: A tecnologia NFC tem um alcance muito curto, geralmente entre 1 e 4 centímetros. Isso significa que os dispositivos precisam estar muito próximos para estabelecer uma conexão.</a:t>
                      </a:r>
                      <a:endParaRPr lang="pt-BR" dirty="0"/>
                    </a:p>
                  </a:txBody>
                  <a:tcPr/>
                </a:tc>
                <a:extLst>
                  <a:ext uri="{0D108BD9-81ED-4DB2-BD59-A6C34878D82A}">
                    <a16:rowId xmlns:a16="http://schemas.microsoft.com/office/drawing/2014/main" val="82411153"/>
                  </a:ext>
                </a:extLst>
              </a:tr>
              <a:tr h="932089">
                <a:tc>
                  <a:txBody>
                    <a:bodyPr/>
                    <a:lstStyle/>
                    <a:p>
                      <a:r>
                        <a:rPr lang="pt-BR" dirty="0" smtClean="0"/>
                        <a:t>Não Requer Energia Externa: As </a:t>
                      </a:r>
                      <a:r>
                        <a:rPr lang="pt-BR" dirty="0" err="1" smtClean="0"/>
                        <a:t>Tags</a:t>
                      </a:r>
                      <a:r>
                        <a:rPr lang="pt-BR" dirty="0" smtClean="0"/>
                        <a:t> NFC são passivas, o que significa que não precisam de uma fonte de energia externa para funcionar. Elas são alimentadas pela energia do dispositivo leitor.</a:t>
                      </a:r>
                      <a:endParaRPr lang="pt-BR" dirty="0"/>
                    </a:p>
                  </a:txBody>
                  <a:tcPr/>
                </a:tc>
                <a:tc>
                  <a:txBody>
                    <a:bodyPr/>
                    <a:lstStyle/>
                    <a:p>
                      <a:r>
                        <a:rPr lang="pt-BR" dirty="0" smtClean="0"/>
                        <a:t>Custo: Em alguns casos, as </a:t>
                      </a:r>
                      <a:r>
                        <a:rPr lang="pt-BR" dirty="0" err="1" smtClean="0"/>
                        <a:t>Tags</a:t>
                      </a:r>
                      <a:r>
                        <a:rPr lang="pt-BR" dirty="0" smtClean="0"/>
                        <a:t> NFC podem ser mais caras do que outras opções de etiquetas ou </a:t>
                      </a:r>
                      <a:r>
                        <a:rPr lang="pt-BR" dirty="0" err="1" smtClean="0"/>
                        <a:t>tags</a:t>
                      </a:r>
                      <a:r>
                        <a:rPr lang="pt-BR" dirty="0" smtClean="0"/>
                        <a:t>.</a:t>
                      </a:r>
                      <a:endParaRPr lang="pt-BR" dirty="0"/>
                    </a:p>
                  </a:txBody>
                  <a:tcPr/>
                </a:tc>
                <a:extLst>
                  <a:ext uri="{0D108BD9-81ED-4DB2-BD59-A6C34878D82A}">
                    <a16:rowId xmlns:a16="http://schemas.microsoft.com/office/drawing/2014/main" val="3737758980"/>
                  </a:ext>
                </a:extLst>
              </a:tr>
              <a:tr h="932089">
                <a:tc>
                  <a:txBody>
                    <a:bodyPr/>
                    <a:lstStyle/>
                    <a:p>
                      <a:r>
                        <a:rPr lang="pt-BR" dirty="0" smtClean="0"/>
                        <a:t>Ampla Compatibilidade: A maioria dos smartphones modernos possui suporte para NFC, o que significa que a tecnologia é amplamente acessível.</a:t>
                      </a:r>
                      <a:endParaRPr lang="pt-BR" dirty="0"/>
                    </a:p>
                  </a:txBody>
                  <a:tcPr/>
                </a:tc>
                <a:tc>
                  <a:txBody>
                    <a:bodyPr/>
                    <a:lstStyle/>
                    <a:p>
                      <a:r>
                        <a:rPr lang="pt-BR" dirty="0" smtClean="0"/>
                        <a:t>Necessidade de Hardware Compatível: Para interagir com </a:t>
                      </a:r>
                      <a:r>
                        <a:rPr lang="pt-BR" dirty="0" err="1" smtClean="0"/>
                        <a:t>Tags</a:t>
                      </a:r>
                      <a:r>
                        <a:rPr lang="pt-BR" dirty="0" smtClean="0"/>
                        <a:t> NFC, é necessário ter um dispositivo habilitado com NFC.</a:t>
                      </a:r>
                      <a:endParaRPr lang="pt-BR" dirty="0"/>
                    </a:p>
                  </a:txBody>
                  <a:tcPr/>
                </a:tc>
                <a:extLst>
                  <a:ext uri="{0D108BD9-81ED-4DB2-BD59-A6C34878D82A}">
                    <a16:rowId xmlns:a16="http://schemas.microsoft.com/office/drawing/2014/main" val="2518680762"/>
                  </a:ext>
                </a:extLst>
              </a:tr>
            </a:tbl>
          </a:graphicData>
        </a:graphic>
      </p:graphicFrame>
    </p:spTree>
    <p:extLst>
      <p:ext uri="{BB962C8B-B14F-4D97-AF65-F5344CB8AC3E}">
        <p14:creationId xmlns:p14="http://schemas.microsoft.com/office/powerpoint/2010/main" val="802959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p:nvPr/>
        </p:nvSpPr>
        <p:spPr>
          <a:xfrm flipH="1">
            <a:off x="7742477" y="446134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2"/>
          <p:cNvSpPr txBox="1">
            <a:spLocks noGrp="1"/>
          </p:cNvSpPr>
          <p:nvPr>
            <p:ph type="title"/>
          </p:nvPr>
        </p:nvSpPr>
        <p:spPr>
          <a:xfrm>
            <a:off x="2211950" y="2598492"/>
            <a:ext cx="4720100" cy="9298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Bluetooth</a:t>
            </a:r>
            <a:endParaRPr dirty="0"/>
          </a:p>
        </p:txBody>
      </p:sp>
      <p:sp>
        <p:nvSpPr>
          <p:cNvPr id="333" name="Google Shape;333;p32"/>
          <p:cNvSpPr txBox="1">
            <a:spLocks noGrp="1"/>
          </p:cNvSpPr>
          <p:nvPr>
            <p:ph type="title" idx="2"/>
          </p:nvPr>
        </p:nvSpPr>
        <p:spPr>
          <a:xfrm>
            <a:off x="4027050" y="1811772"/>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pt-BR" dirty="0"/>
              <a:t>6</a:t>
            </a:r>
            <a:endParaRPr dirty="0"/>
          </a:p>
        </p:txBody>
      </p:sp>
      <p:sp>
        <p:nvSpPr>
          <p:cNvPr id="336" name="Google Shape;336;p32"/>
          <p:cNvSpPr/>
          <p:nvPr/>
        </p:nvSpPr>
        <p:spPr>
          <a:xfrm flipH="1">
            <a:off x="8023802" y="2035272"/>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37" name="Google Shape;337;p32"/>
          <p:cNvSpPr/>
          <p:nvPr/>
        </p:nvSpPr>
        <p:spPr>
          <a:xfrm flipH="1">
            <a:off x="853142" y="2501956"/>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89024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Tópicos:</a:t>
            </a:r>
            <a:endParaRPr dirty="0"/>
          </a:p>
        </p:txBody>
      </p:sp>
      <p:sp>
        <p:nvSpPr>
          <p:cNvPr id="298" name="Google Shape;298;p30"/>
          <p:cNvSpPr txBox="1">
            <a:spLocks noGrp="1"/>
          </p:cNvSpPr>
          <p:nvPr>
            <p:ph type="title" idx="2"/>
          </p:nvPr>
        </p:nvSpPr>
        <p:spPr>
          <a:xfrm>
            <a:off x="719975" y="1356215"/>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299" name="Google Shape;299;p30"/>
          <p:cNvSpPr txBox="1">
            <a:spLocks noGrp="1"/>
          </p:cNvSpPr>
          <p:nvPr>
            <p:ph type="title" idx="3"/>
          </p:nvPr>
        </p:nvSpPr>
        <p:spPr>
          <a:xfrm>
            <a:off x="719975" y="2789645"/>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300" name="Google Shape;300;p30"/>
          <p:cNvSpPr txBox="1">
            <a:spLocks noGrp="1"/>
          </p:cNvSpPr>
          <p:nvPr>
            <p:ph type="title" idx="4"/>
          </p:nvPr>
        </p:nvSpPr>
        <p:spPr>
          <a:xfrm>
            <a:off x="3419250" y="1356215"/>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301" name="Google Shape;301;p30"/>
          <p:cNvSpPr txBox="1">
            <a:spLocks noGrp="1"/>
          </p:cNvSpPr>
          <p:nvPr>
            <p:ph type="title" idx="5"/>
          </p:nvPr>
        </p:nvSpPr>
        <p:spPr>
          <a:xfrm>
            <a:off x="3419250" y="2789645"/>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302" name="Google Shape;302;p30"/>
          <p:cNvSpPr txBox="1">
            <a:spLocks noGrp="1"/>
          </p:cNvSpPr>
          <p:nvPr>
            <p:ph type="title" idx="6"/>
          </p:nvPr>
        </p:nvSpPr>
        <p:spPr>
          <a:xfrm>
            <a:off x="6118525" y="1356215"/>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303" name="Google Shape;303;p30"/>
          <p:cNvSpPr txBox="1">
            <a:spLocks noGrp="1"/>
          </p:cNvSpPr>
          <p:nvPr>
            <p:ph type="title" idx="7"/>
          </p:nvPr>
        </p:nvSpPr>
        <p:spPr>
          <a:xfrm>
            <a:off x="6118525" y="2789645"/>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304" name="Google Shape;304;p30"/>
          <p:cNvSpPr txBox="1">
            <a:spLocks noGrp="1"/>
          </p:cNvSpPr>
          <p:nvPr>
            <p:ph type="subTitle" idx="1"/>
          </p:nvPr>
        </p:nvSpPr>
        <p:spPr>
          <a:xfrm>
            <a:off x="719975" y="1892962"/>
            <a:ext cx="23055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Cabo coaxial</a:t>
            </a:r>
            <a:endParaRPr dirty="0"/>
          </a:p>
        </p:txBody>
      </p:sp>
      <p:sp>
        <p:nvSpPr>
          <p:cNvPr id="305" name="Google Shape;305;p30"/>
          <p:cNvSpPr txBox="1">
            <a:spLocks noGrp="1"/>
          </p:cNvSpPr>
          <p:nvPr>
            <p:ph type="subTitle" idx="8"/>
          </p:nvPr>
        </p:nvSpPr>
        <p:spPr>
          <a:xfrm>
            <a:off x="3419250" y="1892962"/>
            <a:ext cx="23055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Fibra óptica</a:t>
            </a:r>
            <a:endParaRPr dirty="0"/>
          </a:p>
        </p:txBody>
      </p:sp>
      <p:sp>
        <p:nvSpPr>
          <p:cNvPr id="306" name="Google Shape;306;p30"/>
          <p:cNvSpPr txBox="1">
            <a:spLocks noGrp="1"/>
          </p:cNvSpPr>
          <p:nvPr>
            <p:ph type="subTitle" idx="9"/>
          </p:nvPr>
        </p:nvSpPr>
        <p:spPr>
          <a:xfrm>
            <a:off x="6118525" y="1892962"/>
            <a:ext cx="23055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Cabo par trançado</a:t>
            </a:r>
            <a:endParaRPr dirty="0"/>
          </a:p>
        </p:txBody>
      </p:sp>
      <p:sp>
        <p:nvSpPr>
          <p:cNvPr id="307" name="Google Shape;307;p30"/>
          <p:cNvSpPr txBox="1">
            <a:spLocks noGrp="1"/>
          </p:cNvSpPr>
          <p:nvPr>
            <p:ph type="subTitle" idx="13"/>
          </p:nvPr>
        </p:nvSpPr>
        <p:spPr>
          <a:xfrm>
            <a:off x="719975" y="3329485"/>
            <a:ext cx="23055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RFID</a:t>
            </a:r>
            <a:endParaRPr dirty="0"/>
          </a:p>
        </p:txBody>
      </p:sp>
      <p:sp>
        <p:nvSpPr>
          <p:cNvPr id="308" name="Google Shape;308;p30"/>
          <p:cNvSpPr txBox="1">
            <a:spLocks noGrp="1"/>
          </p:cNvSpPr>
          <p:nvPr>
            <p:ph type="subTitle" idx="14"/>
          </p:nvPr>
        </p:nvSpPr>
        <p:spPr>
          <a:xfrm>
            <a:off x="3419250" y="3329485"/>
            <a:ext cx="23055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NFC</a:t>
            </a:r>
            <a:endParaRPr dirty="0"/>
          </a:p>
        </p:txBody>
      </p:sp>
      <p:sp>
        <p:nvSpPr>
          <p:cNvPr id="309" name="Google Shape;309;p30"/>
          <p:cNvSpPr txBox="1">
            <a:spLocks noGrp="1"/>
          </p:cNvSpPr>
          <p:nvPr>
            <p:ph type="subTitle" idx="15"/>
          </p:nvPr>
        </p:nvSpPr>
        <p:spPr>
          <a:xfrm>
            <a:off x="6118525" y="3329485"/>
            <a:ext cx="23055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Bluetooth</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3"/>
          <p:cNvSpPr txBox="1">
            <a:spLocks noGrp="1"/>
          </p:cNvSpPr>
          <p:nvPr>
            <p:ph type="title"/>
          </p:nvPr>
        </p:nvSpPr>
        <p:spPr>
          <a:xfrm>
            <a:off x="720000" y="445025"/>
            <a:ext cx="3516357" cy="6178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4000" dirty="0">
                <a:solidFill>
                  <a:schemeClr val="bg1">
                    <a:lumMod val="50000"/>
                  </a:schemeClr>
                </a:solidFill>
              </a:rPr>
              <a:t>Bluetooth</a:t>
            </a:r>
            <a:endParaRPr sz="4000" dirty="0">
              <a:solidFill>
                <a:schemeClr val="bg1">
                  <a:lumMod val="50000"/>
                </a:schemeClr>
              </a:solidFill>
            </a:endParaRPr>
          </a:p>
        </p:txBody>
      </p:sp>
      <p:sp>
        <p:nvSpPr>
          <p:cNvPr id="345" name="Google Shape;345;p33"/>
          <p:cNvSpPr txBox="1">
            <a:spLocks noGrp="1"/>
          </p:cNvSpPr>
          <p:nvPr>
            <p:ph type="subTitle" idx="3"/>
          </p:nvPr>
        </p:nvSpPr>
        <p:spPr>
          <a:xfrm>
            <a:off x="1165055" y="2280949"/>
            <a:ext cx="3159000" cy="146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t-BR" dirty="0"/>
          </a:p>
          <a:p>
            <a:pPr marL="0" lvl="0" indent="0" algn="l" rtl="0">
              <a:spcBef>
                <a:spcPts val="0"/>
              </a:spcBef>
              <a:spcAft>
                <a:spcPts val="0"/>
              </a:spcAft>
              <a:buNone/>
            </a:pPr>
            <a:endParaRPr dirty="0"/>
          </a:p>
        </p:txBody>
      </p:sp>
      <p:sp>
        <p:nvSpPr>
          <p:cNvPr id="348" name="Google Shape;348;p33"/>
          <p:cNvSpPr txBox="1">
            <a:spLocks noGrp="1"/>
          </p:cNvSpPr>
          <p:nvPr>
            <p:ph type="subTitle" idx="4"/>
          </p:nvPr>
        </p:nvSpPr>
        <p:spPr>
          <a:xfrm>
            <a:off x="527055" y="1314157"/>
            <a:ext cx="8048910" cy="452076"/>
          </a:xfrm>
          <a:prstGeom prst="rect">
            <a:avLst/>
          </a:prstGeom>
        </p:spPr>
        <p:txBody>
          <a:bodyPr spcFirstLastPara="1" wrap="square" lIns="91425" tIns="91425" rIns="91425" bIns="91425" anchor="t" anchorCtr="0">
            <a:noAutofit/>
          </a:bodyPr>
          <a:lstStyle/>
          <a:p>
            <a:pPr marL="0" lvl="0" indent="0"/>
            <a:r>
              <a:rPr lang="pt-BR" sz="1800" b="1" dirty="0"/>
              <a:t>Os dispositivos Bluetooth operam na faixa de frequência de rádio ISM de 2,4 GHz. </a:t>
            </a:r>
            <a:endParaRPr sz="1800" b="1" dirty="0"/>
          </a:p>
        </p:txBody>
      </p:sp>
      <p:sp>
        <p:nvSpPr>
          <p:cNvPr id="349" name="Google Shape;349;p33"/>
          <p:cNvSpPr/>
          <p:nvPr/>
        </p:nvSpPr>
        <p:spPr>
          <a:xfrm>
            <a:off x="7187600" y="4286872"/>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348;p33">
            <a:extLst>
              <a:ext uri="{FF2B5EF4-FFF2-40B4-BE49-F238E27FC236}">
                <a16:creationId xmlns:a16="http://schemas.microsoft.com/office/drawing/2014/main" id="{5D2B75FD-3B45-407E-95AD-7408FB32F06F}"/>
              </a:ext>
            </a:extLst>
          </p:cNvPr>
          <p:cNvSpPr txBox="1">
            <a:spLocks noGrp="1"/>
          </p:cNvSpPr>
          <p:nvPr>
            <p:ph type="subTitle" idx="4"/>
          </p:nvPr>
        </p:nvSpPr>
        <p:spPr>
          <a:xfrm>
            <a:off x="173924" y="2017533"/>
            <a:ext cx="4150131" cy="1265093"/>
          </a:xfrm>
          <a:prstGeom prst="rect">
            <a:avLst/>
          </a:prstGeom>
        </p:spPr>
        <p:txBody>
          <a:bodyPr spcFirstLastPara="1" wrap="square" lIns="91425" tIns="91425" rIns="91425" bIns="91425" anchor="t" anchorCtr="0">
            <a:noAutofit/>
          </a:bodyPr>
          <a:lstStyle/>
          <a:p>
            <a:pPr marL="0" lvl="0" indent="0"/>
            <a:r>
              <a:rPr lang="pt-BR" sz="2000" dirty="0" smtClean="0"/>
              <a:t>Quando </a:t>
            </a:r>
            <a:r>
              <a:rPr lang="pt-BR" sz="2000" dirty="0"/>
              <a:t>dois dispositivos desejam se comunicar, eles estabelecem uma conexão ponto a ponto ou “emparelhamento”. Uma vez emparelhados, a transferência de dados pode ocorrer. </a:t>
            </a:r>
            <a:endParaRPr sz="2000" dirty="0"/>
          </a:p>
        </p:txBody>
      </p:sp>
      <p:sp>
        <p:nvSpPr>
          <p:cNvPr id="11" name="Google Shape;348;p33">
            <a:extLst>
              <a:ext uri="{FF2B5EF4-FFF2-40B4-BE49-F238E27FC236}">
                <a16:creationId xmlns:a16="http://schemas.microsoft.com/office/drawing/2014/main" id="{1B23ED0B-E203-5A7C-CFEC-3013E458F77F}"/>
              </a:ext>
            </a:extLst>
          </p:cNvPr>
          <p:cNvSpPr txBox="1">
            <a:spLocks noGrp="1"/>
          </p:cNvSpPr>
          <p:nvPr>
            <p:ph type="subTitle" idx="4"/>
          </p:nvPr>
        </p:nvSpPr>
        <p:spPr>
          <a:xfrm>
            <a:off x="5209309" y="2375538"/>
            <a:ext cx="3097897" cy="1373611"/>
          </a:xfrm>
          <a:prstGeom prst="rect">
            <a:avLst/>
          </a:prstGeom>
        </p:spPr>
        <p:txBody>
          <a:bodyPr spcFirstLastPara="1" wrap="square" lIns="91425" tIns="91425" rIns="91425" bIns="91425" anchor="t" anchorCtr="0">
            <a:noAutofit/>
          </a:bodyPr>
          <a:lstStyle/>
          <a:p>
            <a:pPr marL="0" lvl="0" indent="0" algn="r"/>
            <a:r>
              <a:rPr lang="pt-BR" sz="2000" dirty="0"/>
              <a:t>Vale ressaltar que a conexão é segura, e ambos os dispositivos precisam aceitar o emparelhamento antes da transmissão.</a:t>
            </a:r>
          </a:p>
        </p:txBody>
      </p:sp>
    </p:spTree>
    <p:extLst>
      <p:ext uri="{BB962C8B-B14F-4D97-AF65-F5344CB8AC3E}">
        <p14:creationId xmlns:p14="http://schemas.microsoft.com/office/powerpoint/2010/main" val="1845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Vantagens e desvantagens:</a:t>
            </a:r>
            <a:endParaRPr dirty="0"/>
          </a:p>
        </p:txBody>
      </p:sp>
      <p:sp>
        <p:nvSpPr>
          <p:cNvPr id="289" name="Google Shape;289;p29"/>
          <p:cNvSpPr/>
          <p:nvPr/>
        </p:nvSpPr>
        <p:spPr>
          <a:xfrm>
            <a:off x="8146238" y="2728181"/>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90" name="Google Shape;290;p29"/>
          <p:cNvGrpSpPr/>
          <p:nvPr/>
        </p:nvGrpSpPr>
        <p:grpSpPr>
          <a:xfrm>
            <a:off x="218450" y="-587850"/>
            <a:ext cx="8210450" cy="6484279"/>
            <a:chOff x="218450" y="-587850"/>
            <a:chExt cx="8210450" cy="6308800"/>
          </a:xfrm>
        </p:grpSpPr>
        <p:sp>
          <p:nvSpPr>
            <p:cNvPr id="291" name="Google Shape;291;p29"/>
            <p:cNvSpPr/>
            <p:nvPr/>
          </p:nvSpPr>
          <p:spPr>
            <a:xfrm>
              <a:off x="218450" y="-5878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92" name="Google Shape;292;p29"/>
            <p:cNvSpPr/>
            <p:nvPr/>
          </p:nvSpPr>
          <p:spPr>
            <a:xfrm>
              <a:off x="7435600" y="47276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aphicFrame>
        <p:nvGraphicFramePr>
          <p:cNvPr id="4" name="Tabela 3">
            <a:extLst>
              <a:ext uri="{FF2B5EF4-FFF2-40B4-BE49-F238E27FC236}">
                <a16:creationId xmlns:a16="http://schemas.microsoft.com/office/drawing/2014/main" id="{975499BE-6330-8F01-8844-7DA7653E8537}"/>
              </a:ext>
            </a:extLst>
          </p:cNvPr>
          <p:cNvGraphicFramePr>
            <a:graphicFrameLocks noGrp="1"/>
          </p:cNvGraphicFramePr>
          <p:nvPr>
            <p:extLst>
              <p:ext uri="{D42A27DB-BD31-4B8C-83A1-F6EECF244321}">
                <p14:modId xmlns:p14="http://schemas.microsoft.com/office/powerpoint/2010/main" val="188165045"/>
              </p:ext>
            </p:extLst>
          </p:nvPr>
        </p:nvGraphicFramePr>
        <p:xfrm>
          <a:off x="859892" y="1068753"/>
          <a:ext cx="7072358" cy="3964849"/>
        </p:xfrm>
        <a:graphic>
          <a:graphicData uri="http://schemas.openxmlformats.org/drawingml/2006/table">
            <a:tbl>
              <a:tblPr firstRow="1" bandRow="1">
                <a:tableStyleId>{3C2FFA5D-87B4-456A-9821-1D502468CF0F}</a:tableStyleId>
              </a:tblPr>
              <a:tblGrid>
                <a:gridCol w="3536179">
                  <a:extLst>
                    <a:ext uri="{9D8B030D-6E8A-4147-A177-3AD203B41FA5}">
                      <a16:colId xmlns:a16="http://schemas.microsoft.com/office/drawing/2014/main" val="3456694340"/>
                    </a:ext>
                  </a:extLst>
                </a:gridCol>
                <a:gridCol w="3536179">
                  <a:extLst>
                    <a:ext uri="{9D8B030D-6E8A-4147-A177-3AD203B41FA5}">
                      <a16:colId xmlns:a16="http://schemas.microsoft.com/office/drawing/2014/main" val="1532165184"/>
                    </a:ext>
                  </a:extLst>
                </a:gridCol>
              </a:tblGrid>
              <a:tr h="510665">
                <a:tc>
                  <a:txBody>
                    <a:bodyPr/>
                    <a:lstStyle/>
                    <a:p>
                      <a:r>
                        <a:rPr lang="pt-BR" sz="2800" dirty="0" smtClean="0"/>
                        <a:t>VANTAGENS</a:t>
                      </a:r>
                      <a:endParaRPr lang="pt-BR" sz="2800" dirty="0"/>
                    </a:p>
                  </a:txBody>
                  <a:tcPr/>
                </a:tc>
                <a:tc>
                  <a:txBody>
                    <a:bodyPr/>
                    <a:lstStyle/>
                    <a:p>
                      <a:r>
                        <a:rPr lang="pt-BR" sz="2800" dirty="0" smtClean="0"/>
                        <a:t>DESVANTAGENS</a:t>
                      </a:r>
                      <a:endParaRPr lang="pt-BR" sz="2800" dirty="0"/>
                    </a:p>
                  </a:txBody>
                  <a:tcPr/>
                </a:tc>
                <a:extLst>
                  <a:ext uri="{0D108BD9-81ED-4DB2-BD59-A6C34878D82A}">
                    <a16:rowId xmlns:a16="http://schemas.microsoft.com/office/drawing/2014/main" val="2465709059"/>
                  </a:ext>
                </a:extLst>
              </a:tr>
              <a:tr h="932089">
                <a:tc>
                  <a:txBody>
                    <a:bodyPr/>
                    <a:lstStyle/>
                    <a:p>
                      <a:r>
                        <a:rPr lang="pt-BR" dirty="0" smtClean="0"/>
                        <a:t>Conveniência: Elimina a necessidade de cabos, permitindo uma conexão prática e rápida entre dispositivos.</a:t>
                      </a:r>
                      <a:endParaRPr lang="pt-BR" dirty="0"/>
                    </a:p>
                  </a:txBody>
                  <a:tcPr/>
                </a:tc>
                <a:tc>
                  <a:txBody>
                    <a:bodyPr/>
                    <a:lstStyle/>
                    <a:p>
                      <a:r>
                        <a:rPr lang="pt-BR" sz="1200" dirty="0" smtClean="0"/>
                        <a:t>Alcance: A tecnologia Bluetooth é projetada para curtos alcances, geralmente até 100 metros em sua versão mais avançada. Entretanto, na maioria dos dispositivos domésticos, esse alcance é frequentemente menor, chegando a apenas 10 metros.</a:t>
                      </a:r>
                      <a:endParaRPr lang="pt-BR" sz="1200" dirty="0"/>
                    </a:p>
                  </a:txBody>
                  <a:tcPr/>
                </a:tc>
                <a:extLst>
                  <a:ext uri="{0D108BD9-81ED-4DB2-BD59-A6C34878D82A}">
                    <a16:rowId xmlns:a16="http://schemas.microsoft.com/office/drawing/2014/main" val="82411153"/>
                  </a:ext>
                </a:extLst>
              </a:tr>
              <a:tr h="932089">
                <a:tc>
                  <a:txBody>
                    <a:bodyPr/>
                    <a:lstStyle/>
                    <a:p>
                      <a:r>
                        <a:rPr lang="pt-BR" dirty="0" smtClean="0"/>
                        <a:t>Padronização: A tecnologia é universal, permitindo a conexão entre dispositivos de diferentes fabricantes.</a:t>
                      </a:r>
                      <a:endParaRPr lang="pt-BR" dirty="0"/>
                    </a:p>
                  </a:txBody>
                  <a:tcPr/>
                </a:tc>
                <a:tc>
                  <a:txBody>
                    <a:bodyPr/>
                    <a:lstStyle/>
                    <a:p>
                      <a:r>
                        <a:rPr lang="pt-BR" sz="1350" dirty="0" smtClean="0"/>
                        <a:t>Velocidade de Transferência: A velocidade de transmissão de dados do Bluetooth pode ser menor se comparada a outras tecnologias sem fio, como o Wi-Fi.</a:t>
                      </a:r>
                      <a:endParaRPr lang="pt-BR" sz="1350" dirty="0"/>
                    </a:p>
                  </a:txBody>
                  <a:tcPr/>
                </a:tc>
                <a:extLst>
                  <a:ext uri="{0D108BD9-81ED-4DB2-BD59-A6C34878D82A}">
                    <a16:rowId xmlns:a16="http://schemas.microsoft.com/office/drawing/2014/main" val="3737758980"/>
                  </a:ext>
                </a:extLst>
              </a:tr>
              <a:tr h="932089">
                <a:tc>
                  <a:txBody>
                    <a:bodyPr/>
                    <a:lstStyle/>
                    <a:p>
                      <a:r>
                        <a:rPr lang="pt-BR" dirty="0" smtClean="0"/>
                        <a:t>Mobilidade: Facilita a conexão entre dispositivos em movimento ou em ambientes diferentes.</a:t>
                      </a:r>
                      <a:endParaRPr lang="pt-BR" dirty="0"/>
                    </a:p>
                  </a:txBody>
                  <a:tcPr/>
                </a:tc>
                <a:tc>
                  <a:txBody>
                    <a:bodyPr/>
                    <a:lstStyle/>
                    <a:p>
                      <a:r>
                        <a:rPr lang="pt-BR" sz="1350" dirty="0" smtClean="0"/>
                        <a:t>Segurança: Embora as conexões Bluetooth modernas tenham várias camadas de segurança, elas não são imunes a tentativas de invasão. Portanto, é crucial manter os dispositivos atualizados com as últimas versões de segurança.</a:t>
                      </a:r>
                      <a:endParaRPr lang="pt-BR" sz="1350" dirty="0"/>
                    </a:p>
                  </a:txBody>
                  <a:tcPr/>
                </a:tc>
                <a:extLst>
                  <a:ext uri="{0D108BD9-81ED-4DB2-BD59-A6C34878D82A}">
                    <a16:rowId xmlns:a16="http://schemas.microsoft.com/office/drawing/2014/main" val="2518680762"/>
                  </a:ext>
                </a:extLst>
              </a:tr>
            </a:tbl>
          </a:graphicData>
        </a:graphic>
      </p:graphicFrame>
    </p:spTree>
    <p:extLst>
      <p:ext uri="{BB962C8B-B14F-4D97-AF65-F5344CB8AC3E}">
        <p14:creationId xmlns:p14="http://schemas.microsoft.com/office/powerpoint/2010/main" val="2221150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p:nvPr/>
        </p:nvSpPr>
        <p:spPr>
          <a:xfrm flipH="1">
            <a:off x="7742477" y="446134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2"/>
          <p:cNvSpPr txBox="1">
            <a:spLocks noGrp="1"/>
          </p:cNvSpPr>
          <p:nvPr>
            <p:ph type="title"/>
          </p:nvPr>
        </p:nvSpPr>
        <p:spPr>
          <a:xfrm>
            <a:off x="2211950" y="2598492"/>
            <a:ext cx="4720100" cy="9298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err="1"/>
              <a:t>Wi-fi</a:t>
            </a:r>
            <a:endParaRPr dirty="0"/>
          </a:p>
        </p:txBody>
      </p:sp>
      <p:sp>
        <p:nvSpPr>
          <p:cNvPr id="333" name="Google Shape;333;p32"/>
          <p:cNvSpPr txBox="1">
            <a:spLocks noGrp="1"/>
          </p:cNvSpPr>
          <p:nvPr>
            <p:ph type="title" idx="2"/>
          </p:nvPr>
        </p:nvSpPr>
        <p:spPr>
          <a:xfrm>
            <a:off x="4027050" y="1811772"/>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pt-BR" dirty="0"/>
              <a:t>7</a:t>
            </a:r>
            <a:endParaRPr dirty="0"/>
          </a:p>
        </p:txBody>
      </p:sp>
      <p:sp>
        <p:nvSpPr>
          <p:cNvPr id="336" name="Google Shape;336;p32"/>
          <p:cNvSpPr/>
          <p:nvPr/>
        </p:nvSpPr>
        <p:spPr>
          <a:xfrm flipH="1">
            <a:off x="8023802" y="2035272"/>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37" name="Google Shape;337;p32"/>
          <p:cNvSpPr/>
          <p:nvPr/>
        </p:nvSpPr>
        <p:spPr>
          <a:xfrm flipH="1">
            <a:off x="853142" y="2501956"/>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1494560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7" name="Google Shape;35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Wi-fi</a:t>
            </a:r>
            <a:endParaRPr dirty="0"/>
          </a:p>
        </p:txBody>
      </p:sp>
      <p:sp>
        <p:nvSpPr>
          <p:cNvPr id="358" name="Google Shape;358;p34"/>
          <p:cNvSpPr txBox="1">
            <a:spLocks noGrp="1"/>
          </p:cNvSpPr>
          <p:nvPr>
            <p:ph type="subTitle" idx="2"/>
          </p:nvPr>
        </p:nvSpPr>
        <p:spPr>
          <a:xfrm>
            <a:off x="486371" y="2131812"/>
            <a:ext cx="2464645" cy="1906788"/>
          </a:xfrm>
          <a:prstGeom prst="rect">
            <a:avLst/>
          </a:prstGeom>
        </p:spPr>
        <p:txBody>
          <a:bodyPr spcFirstLastPara="1" wrap="square" lIns="91425" tIns="91425" rIns="91425" bIns="91425" anchor="t" anchorCtr="0">
            <a:noAutofit/>
          </a:bodyPr>
          <a:lstStyle/>
          <a:p>
            <a:pPr marL="0" lvl="0" indent="0"/>
            <a:r>
              <a:rPr lang="pt-BR" sz="1400" dirty="0"/>
              <a:t>Além de fornecer internet, o Wi-Fi é uma tecnologia de transmissão de dados e pode servir para criar uma rede doméstica ou corporativa para compartilhamento de arquivos, transmissão de vídeo, espelhamento de tela e outras atividades que utilizam o protocolo IP.</a:t>
            </a:r>
            <a:endParaRPr sz="1400" dirty="0"/>
          </a:p>
        </p:txBody>
      </p:sp>
      <p:sp>
        <p:nvSpPr>
          <p:cNvPr id="359" name="Google Shape;359;p34"/>
          <p:cNvSpPr txBox="1">
            <a:spLocks noGrp="1"/>
          </p:cNvSpPr>
          <p:nvPr>
            <p:ph type="subTitle" idx="3"/>
          </p:nvPr>
        </p:nvSpPr>
        <p:spPr>
          <a:xfrm>
            <a:off x="3267055" y="2199300"/>
            <a:ext cx="2180400" cy="1839300"/>
          </a:xfrm>
          <a:prstGeom prst="rect">
            <a:avLst/>
          </a:prstGeom>
        </p:spPr>
        <p:txBody>
          <a:bodyPr spcFirstLastPara="1" wrap="square" lIns="91425" tIns="91425" rIns="91425" bIns="91425" anchor="t" anchorCtr="0">
            <a:noAutofit/>
          </a:bodyPr>
          <a:lstStyle/>
          <a:p>
            <a:pPr marL="0" lvl="0" indent="0" algn="ctr"/>
            <a:r>
              <a:rPr lang="pt-BR" sz="1400" dirty="0"/>
              <a:t>O Wi-Fi é uma tecnologia de transmissão de dados baseado em ondas de rádio, nas frequências de 2,4 GHz, 5 GHz e 6 GHz. A tecnologia utiliza o padrão IEEE 802.11 e permite a utilização de internet e transmissão de arquivos sem fio.</a:t>
            </a:r>
            <a:endParaRPr sz="1400" dirty="0"/>
          </a:p>
        </p:txBody>
      </p:sp>
      <p:sp>
        <p:nvSpPr>
          <p:cNvPr id="360" name="Google Shape;360;p34"/>
          <p:cNvSpPr txBox="1">
            <a:spLocks noGrp="1"/>
          </p:cNvSpPr>
          <p:nvPr>
            <p:ph type="subTitle" idx="4"/>
          </p:nvPr>
        </p:nvSpPr>
        <p:spPr>
          <a:xfrm>
            <a:off x="6096063" y="2165556"/>
            <a:ext cx="2180400" cy="1839300"/>
          </a:xfrm>
          <a:prstGeom prst="rect">
            <a:avLst/>
          </a:prstGeom>
        </p:spPr>
        <p:txBody>
          <a:bodyPr spcFirstLastPara="1" wrap="square" lIns="91425" tIns="91425" rIns="91425" bIns="91425" anchor="t" anchorCtr="0">
            <a:noAutofit/>
          </a:bodyPr>
          <a:lstStyle/>
          <a:p>
            <a:pPr marL="0" lvl="0" indent="0" algn="r"/>
            <a:r>
              <a:rPr lang="pt-BR" sz="1350" dirty="0"/>
              <a:t>Para ter uma rede Wi-Fi, é necessário ter um roteador Wi-Fi. Esse equipamento se conecta ao modem da operadora de internet via um cabo de rede e é responsável por dividir a conexão com outros dispositivos, que podem se conectar ao roteador via Wi-Fi ou também via cabo de rede.</a:t>
            </a:r>
            <a:endParaRPr sz="1350" dirty="0"/>
          </a:p>
        </p:txBody>
      </p:sp>
      <p:sp>
        <p:nvSpPr>
          <p:cNvPr id="3" name="Google Shape;321;p31">
            <a:extLst>
              <a:ext uri="{FF2B5EF4-FFF2-40B4-BE49-F238E27FC236}">
                <a16:creationId xmlns:a16="http://schemas.microsoft.com/office/drawing/2014/main" id="{0F7DCEEF-2405-A3C4-B67A-9FCC4B7DEB1E}"/>
              </a:ext>
            </a:extLst>
          </p:cNvPr>
          <p:cNvSpPr txBox="1">
            <a:spLocks/>
          </p:cNvSpPr>
          <p:nvPr/>
        </p:nvSpPr>
        <p:spPr>
          <a:xfrm>
            <a:off x="339437" y="931535"/>
            <a:ext cx="8303956" cy="10175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lgn="ctr"/>
            <a:r>
              <a:rPr lang="pt-BR" b="0" i="1" dirty="0"/>
              <a:t>O Wi-Fi é uma tecnologia de rede sem fio que serve para fornecer acesso à internet para dispositivos como computadores, smartphones, </a:t>
            </a:r>
            <a:r>
              <a:rPr lang="pt-BR" b="0" i="1" dirty="0" err="1"/>
              <a:t>tablets</a:t>
            </a:r>
            <a:r>
              <a:rPr lang="pt-BR" b="0" i="1" dirty="0"/>
              <a:t> e </a:t>
            </a:r>
            <a:r>
              <a:rPr lang="pt-BR" b="0" i="1" dirty="0" err="1"/>
              <a:t>smart</a:t>
            </a:r>
            <a:r>
              <a:rPr lang="pt-BR" b="0" i="1" dirty="0"/>
              <a:t> TVs, dispensando o uso de cabo de rede.</a:t>
            </a:r>
          </a:p>
        </p:txBody>
      </p:sp>
    </p:spTree>
    <p:extLst>
      <p:ext uri="{BB962C8B-B14F-4D97-AF65-F5344CB8AC3E}">
        <p14:creationId xmlns:p14="http://schemas.microsoft.com/office/powerpoint/2010/main" val="1188103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Vantagens e desvantagens:</a:t>
            </a:r>
            <a:endParaRPr dirty="0"/>
          </a:p>
        </p:txBody>
      </p:sp>
      <p:sp>
        <p:nvSpPr>
          <p:cNvPr id="289" name="Google Shape;289;p29"/>
          <p:cNvSpPr/>
          <p:nvPr/>
        </p:nvSpPr>
        <p:spPr>
          <a:xfrm>
            <a:off x="8146238" y="2728181"/>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90" name="Google Shape;290;p29"/>
          <p:cNvGrpSpPr/>
          <p:nvPr/>
        </p:nvGrpSpPr>
        <p:grpSpPr>
          <a:xfrm>
            <a:off x="218450" y="-587850"/>
            <a:ext cx="8210450" cy="6484279"/>
            <a:chOff x="218450" y="-587850"/>
            <a:chExt cx="8210450" cy="6308800"/>
          </a:xfrm>
        </p:grpSpPr>
        <p:sp>
          <p:nvSpPr>
            <p:cNvPr id="291" name="Google Shape;291;p29"/>
            <p:cNvSpPr/>
            <p:nvPr/>
          </p:nvSpPr>
          <p:spPr>
            <a:xfrm>
              <a:off x="218450" y="-5878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92" name="Google Shape;292;p29"/>
            <p:cNvSpPr/>
            <p:nvPr/>
          </p:nvSpPr>
          <p:spPr>
            <a:xfrm>
              <a:off x="7435600" y="47276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aphicFrame>
        <p:nvGraphicFramePr>
          <p:cNvPr id="4" name="Tabela 3">
            <a:extLst>
              <a:ext uri="{FF2B5EF4-FFF2-40B4-BE49-F238E27FC236}">
                <a16:creationId xmlns:a16="http://schemas.microsoft.com/office/drawing/2014/main" id="{975499BE-6330-8F01-8844-7DA7653E8537}"/>
              </a:ext>
            </a:extLst>
          </p:cNvPr>
          <p:cNvGraphicFramePr>
            <a:graphicFrameLocks noGrp="1"/>
          </p:cNvGraphicFramePr>
          <p:nvPr>
            <p:extLst>
              <p:ext uri="{D42A27DB-BD31-4B8C-83A1-F6EECF244321}">
                <p14:modId xmlns:p14="http://schemas.microsoft.com/office/powerpoint/2010/main" val="125948279"/>
              </p:ext>
            </p:extLst>
          </p:nvPr>
        </p:nvGraphicFramePr>
        <p:xfrm>
          <a:off x="859892" y="1068753"/>
          <a:ext cx="7072358" cy="3870960"/>
        </p:xfrm>
        <a:graphic>
          <a:graphicData uri="http://schemas.openxmlformats.org/drawingml/2006/table">
            <a:tbl>
              <a:tblPr firstRow="1" bandRow="1">
                <a:tableStyleId>{3C2FFA5D-87B4-456A-9821-1D502468CF0F}</a:tableStyleId>
              </a:tblPr>
              <a:tblGrid>
                <a:gridCol w="3536179">
                  <a:extLst>
                    <a:ext uri="{9D8B030D-6E8A-4147-A177-3AD203B41FA5}">
                      <a16:colId xmlns:a16="http://schemas.microsoft.com/office/drawing/2014/main" val="3456694340"/>
                    </a:ext>
                  </a:extLst>
                </a:gridCol>
                <a:gridCol w="3536179">
                  <a:extLst>
                    <a:ext uri="{9D8B030D-6E8A-4147-A177-3AD203B41FA5}">
                      <a16:colId xmlns:a16="http://schemas.microsoft.com/office/drawing/2014/main" val="1532165184"/>
                    </a:ext>
                  </a:extLst>
                </a:gridCol>
              </a:tblGrid>
              <a:tr h="510665">
                <a:tc>
                  <a:txBody>
                    <a:bodyPr/>
                    <a:lstStyle/>
                    <a:p>
                      <a:r>
                        <a:rPr lang="pt-BR" sz="2800" dirty="0" smtClean="0"/>
                        <a:t>VANTAGENS</a:t>
                      </a:r>
                      <a:endParaRPr lang="pt-BR" sz="2800" dirty="0"/>
                    </a:p>
                  </a:txBody>
                  <a:tcPr/>
                </a:tc>
                <a:tc>
                  <a:txBody>
                    <a:bodyPr/>
                    <a:lstStyle/>
                    <a:p>
                      <a:r>
                        <a:rPr lang="pt-BR" sz="2800" dirty="0" smtClean="0"/>
                        <a:t>DESVANTAGENS</a:t>
                      </a:r>
                      <a:endParaRPr lang="pt-BR" sz="2800" dirty="0"/>
                    </a:p>
                  </a:txBody>
                  <a:tcPr/>
                </a:tc>
                <a:extLst>
                  <a:ext uri="{0D108BD9-81ED-4DB2-BD59-A6C34878D82A}">
                    <a16:rowId xmlns:a16="http://schemas.microsoft.com/office/drawing/2014/main" val="2465709059"/>
                  </a:ext>
                </a:extLst>
              </a:tr>
              <a:tr h="932089">
                <a:tc>
                  <a:txBody>
                    <a:bodyPr/>
                    <a:lstStyle/>
                    <a:p>
                      <a:r>
                        <a:rPr lang="pt-BR" sz="1200" dirty="0" smtClean="0"/>
                        <a:t>Conveniência: O Wi-Fi não exige cabos para conectar o roteador a outros dispositivos. Isso traz praticidade por não exigir mão-de-obra para fazer cabeamentos e permite portabilidade de dispositivos conectados, como </a:t>
                      </a:r>
                      <a:r>
                        <a:rPr lang="pt-BR" sz="1200" dirty="0" err="1" smtClean="0"/>
                        <a:t>tablets</a:t>
                      </a:r>
                      <a:r>
                        <a:rPr lang="pt-BR" sz="1200" dirty="0" smtClean="0"/>
                        <a:t> e celulares.</a:t>
                      </a:r>
                      <a:endParaRPr lang="pt-BR" sz="1200" dirty="0"/>
                    </a:p>
                  </a:txBody>
                  <a:tcPr/>
                </a:tc>
                <a:tc>
                  <a:txBody>
                    <a:bodyPr/>
                    <a:lstStyle/>
                    <a:p>
                      <a:r>
                        <a:rPr lang="pt-BR" sz="1200" dirty="0" smtClean="0"/>
                        <a:t>Alcance de sinal: o sinal do Wi-Fi pode ser fraco dependendo do equipamento transmissor e do ambiente, prejudicando o desempenho da conexão. A tecnologia está sujeita a perda de sinal em locais com paredes, espelhos e objetos sólidos.</a:t>
                      </a:r>
                      <a:endParaRPr lang="pt-BR" sz="1200" dirty="0"/>
                    </a:p>
                  </a:txBody>
                  <a:tcPr/>
                </a:tc>
                <a:extLst>
                  <a:ext uri="{0D108BD9-81ED-4DB2-BD59-A6C34878D82A}">
                    <a16:rowId xmlns:a16="http://schemas.microsoft.com/office/drawing/2014/main" val="82411153"/>
                  </a:ext>
                </a:extLst>
              </a:tr>
              <a:tr h="932089">
                <a:tc>
                  <a:txBody>
                    <a:bodyPr/>
                    <a:lstStyle/>
                    <a:p>
                      <a:r>
                        <a:rPr lang="pt-BR" dirty="0" smtClean="0"/>
                        <a:t>Compatibilidade: A tecnologia Wi-Fi é praticamente universal e pode ser encontrado em diversos tipos de dispositivos de diferentes fabricantes.</a:t>
                      </a:r>
                      <a:endParaRPr lang="pt-BR" dirty="0"/>
                    </a:p>
                  </a:txBody>
                  <a:tcPr/>
                </a:tc>
                <a:tc>
                  <a:txBody>
                    <a:bodyPr/>
                    <a:lstStyle/>
                    <a:p>
                      <a:r>
                        <a:rPr lang="pt-BR" sz="1200" dirty="0" smtClean="0"/>
                        <a:t>Segurança: o Wi-Fi é uma tecnologia sem fio, e por isso está mais suscetível a ataques de força bruta ou tentativas de acesso indevidas — algo mais difícil de acontecer em uma rede via cabo Ethernet.</a:t>
                      </a:r>
                      <a:endParaRPr lang="pt-BR" sz="1200" dirty="0"/>
                    </a:p>
                  </a:txBody>
                  <a:tcPr/>
                </a:tc>
                <a:extLst>
                  <a:ext uri="{0D108BD9-81ED-4DB2-BD59-A6C34878D82A}">
                    <a16:rowId xmlns:a16="http://schemas.microsoft.com/office/drawing/2014/main" val="3737758980"/>
                  </a:ext>
                </a:extLst>
              </a:tr>
              <a:tr h="932089">
                <a:tc>
                  <a:txBody>
                    <a:bodyPr/>
                    <a:lstStyle/>
                    <a:p>
                      <a:r>
                        <a:rPr lang="pt-BR" dirty="0" smtClean="0"/>
                        <a:t>Velocidade: As velocidades de transmissão do Wi-Fi podem ultrapassar a casa de 1 Gb/s, dependendo do dispositivo utilizado, padrão escolhido e distância até o roteador.</a:t>
                      </a:r>
                      <a:endParaRPr lang="pt-BR" dirty="0"/>
                    </a:p>
                  </a:txBody>
                  <a:tcPr/>
                </a:tc>
                <a:tc>
                  <a:txBody>
                    <a:bodyPr/>
                    <a:lstStyle/>
                    <a:p>
                      <a:r>
                        <a:rPr lang="pt-BR" dirty="0" smtClean="0"/>
                        <a:t>Consumo de energia: o Wi-Fi pode gastar mais energia em comparação com Bluetooth, </a:t>
                      </a:r>
                      <a:r>
                        <a:rPr lang="pt-BR" dirty="0" err="1" smtClean="0"/>
                        <a:t>ZigBee</a:t>
                      </a:r>
                      <a:r>
                        <a:rPr lang="pt-BR" dirty="0" smtClean="0"/>
                        <a:t> e outros padrões de redes sem fio.</a:t>
                      </a:r>
                      <a:endParaRPr lang="pt-BR" dirty="0"/>
                    </a:p>
                  </a:txBody>
                  <a:tcPr/>
                </a:tc>
                <a:extLst>
                  <a:ext uri="{0D108BD9-81ED-4DB2-BD59-A6C34878D82A}">
                    <a16:rowId xmlns:a16="http://schemas.microsoft.com/office/drawing/2014/main" val="2518680762"/>
                  </a:ext>
                </a:extLst>
              </a:tr>
            </a:tbl>
          </a:graphicData>
        </a:graphic>
      </p:graphicFrame>
    </p:spTree>
    <p:extLst>
      <p:ext uri="{BB962C8B-B14F-4D97-AF65-F5344CB8AC3E}">
        <p14:creationId xmlns:p14="http://schemas.microsoft.com/office/powerpoint/2010/main" val="4115271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p:nvPr/>
        </p:nvSpPr>
        <p:spPr>
          <a:xfrm flipH="1">
            <a:off x="7742477" y="446134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2"/>
          <p:cNvSpPr txBox="1">
            <a:spLocks noGrp="1"/>
          </p:cNvSpPr>
          <p:nvPr>
            <p:ph type="title"/>
          </p:nvPr>
        </p:nvSpPr>
        <p:spPr>
          <a:xfrm>
            <a:off x="2211950" y="2854800"/>
            <a:ext cx="4720100" cy="9298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smtClean="0"/>
              <a:t>Redes de telefonia celular</a:t>
            </a:r>
            <a:endParaRPr dirty="0"/>
          </a:p>
        </p:txBody>
      </p:sp>
      <p:sp>
        <p:nvSpPr>
          <p:cNvPr id="333" name="Google Shape;333;p32"/>
          <p:cNvSpPr txBox="1">
            <a:spLocks noGrp="1"/>
          </p:cNvSpPr>
          <p:nvPr>
            <p:ph type="title" idx="2"/>
          </p:nvPr>
        </p:nvSpPr>
        <p:spPr>
          <a:xfrm>
            <a:off x="4027050" y="1474156"/>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pt-BR" dirty="0"/>
              <a:t>8</a:t>
            </a:r>
            <a:endParaRPr dirty="0"/>
          </a:p>
        </p:txBody>
      </p:sp>
      <p:sp>
        <p:nvSpPr>
          <p:cNvPr id="336" name="Google Shape;336;p32"/>
          <p:cNvSpPr/>
          <p:nvPr/>
        </p:nvSpPr>
        <p:spPr>
          <a:xfrm flipH="1">
            <a:off x="8023802" y="2035272"/>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37" name="Google Shape;337;p32"/>
          <p:cNvSpPr/>
          <p:nvPr/>
        </p:nvSpPr>
        <p:spPr>
          <a:xfrm flipH="1">
            <a:off x="853142" y="2501956"/>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2416417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4" name="Retângulo Arredondado 3"/>
          <p:cNvSpPr/>
          <p:nvPr/>
        </p:nvSpPr>
        <p:spPr>
          <a:xfrm>
            <a:off x="581891" y="1004455"/>
            <a:ext cx="4364182" cy="3096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0" name="Google Shape;320;p31"/>
          <p:cNvSpPr txBox="1">
            <a:spLocks noGrp="1"/>
          </p:cNvSpPr>
          <p:nvPr>
            <p:ph type="title"/>
          </p:nvPr>
        </p:nvSpPr>
        <p:spPr>
          <a:xfrm>
            <a:off x="719999" y="445025"/>
            <a:ext cx="5078127" cy="6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Redes de telefonia celular:</a:t>
            </a:r>
            <a:endParaRPr dirty="0"/>
          </a:p>
        </p:txBody>
      </p:sp>
      <p:sp>
        <p:nvSpPr>
          <p:cNvPr id="321" name="Google Shape;321;p31"/>
          <p:cNvSpPr txBox="1">
            <a:spLocks noGrp="1"/>
          </p:cNvSpPr>
          <p:nvPr>
            <p:ph type="body" idx="1"/>
          </p:nvPr>
        </p:nvSpPr>
        <p:spPr>
          <a:xfrm>
            <a:off x="719999" y="1071425"/>
            <a:ext cx="4080601" cy="2664600"/>
          </a:xfrm>
          <a:prstGeom prst="rect">
            <a:avLst/>
          </a:prstGeom>
        </p:spPr>
        <p:txBody>
          <a:bodyPr spcFirstLastPara="1" wrap="square" lIns="91425" tIns="91425" rIns="91425" bIns="91425" anchor="t" anchorCtr="0">
            <a:noAutofit/>
          </a:bodyPr>
          <a:lstStyle/>
          <a:p>
            <a:pPr marL="0" lvl="0" indent="0">
              <a:buNone/>
            </a:pPr>
            <a:r>
              <a:rPr lang="pt-BR" sz="1600" b="1" dirty="0">
                <a:solidFill>
                  <a:schemeClr val="accent4">
                    <a:lumMod val="10000"/>
                    <a:lumOff val="90000"/>
                  </a:schemeClr>
                </a:solidFill>
              </a:rPr>
              <a:t>A rede de telefonia móvel celular é uma rede de telecomunicações projetada para o provisionamento de serviços de telefonia móvel, ou seja, para a comunicação entre uma ou mais estações móveis (telefone celular no Brasil ou </a:t>
            </a:r>
            <a:r>
              <a:rPr lang="pt-BR" sz="1600" b="1" dirty="0" err="1">
                <a:solidFill>
                  <a:schemeClr val="accent4">
                    <a:lumMod val="10000"/>
                    <a:lumOff val="90000"/>
                  </a:schemeClr>
                </a:solidFill>
              </a:rPr>
              <a:t>telemóvel</a:t>
            </a:r>
            <a:r>
              <a:rPr lang="pt-BR" sz="1600" b="1" dirty="0">
                <a:solidFill>
                  <a:schemeClr val="accent4">
                    <a:lumMod val="10000"/>
                    <a:lumOff val="90000"/>
                  </a:schemeClr>
                </a:solidFill>
              </a:rPr>
              <a:t> em Portugal). Historicamente, em 1990 a cidade do Rio de Janeiro é a primeira no Brasil a operar comercialmente o serviço de telefonia móvel celular.</a:t>
            </a:r>
            <a:endParaRPr sz="1600" b="1" dirty="0">
              <a:solidFill>
                <a:schemeClr val="accent4">
                  <a:lumMod val="10000"/>
                  <a:lumOff val="90000"/>
                </a:schemeClr>
              </a:solidFill>
            </a:endParaRPr>
          </a:p>
        </p:txBody>
      </p:sp>
      <p:sp>
        <p:nvSpPr>
          <p:cNvPr id="323" name="Google Shape;323;p31"/>
          <p:cNvSpPr/>
          <p:nvPr/>
        </p:nvSpPr>
        <p:spPr>
          <a:xfrm flipH="1">
            <a:off x="5171063" y="4308825"/>
            <a:ext cx="373800" cy="373800"/>
          </a:xfrm>
          <a:prstGeom prst="blockArc">
            <a:avLst>
              <a:gd name="adj1" fmla="val 10800000"/>
              <a:gd name="adj2" fmla="val 54343"/>
              <a:gd name="adj3" fmla="val 1294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 name="Retângulo 5"/>
          <p:cNvSpPr/>
          <p:nvPr/>
        </p:nvSpPr>
        <p:spPr>
          <a:xfrm>
            <a:off x="5544864" y="1004455"/>
            <a:ext cx="3159254" cy="29990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3"/>
          <a:stretch>
            <a:fillRect/>
          </a:stretch>
        </p:blipFill>
        <p:spPr>
          <a:xfrm>
            <a:off x="5846617" y="1386474"/>
            <a:ext cx="2857500" cy="2857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Vantagens e desvantagens:</a:t>
            </a:r>
            <a:endParaRPr dirty="0"/>
          </a:p>
        </p:txBody>
      </p:sp>
      <p:sp>
        <p:nvSpPr>
          <p:cNvPr id="289" name="Google Shape;289;p29"/>
          <p:cNvSpPr/>
          <p:nvPr/>
        </p:nvSpPr>
        <p:spPr>
          <a:xfrm>
            <a:off x="8146238" y="2728181"/>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90" name="Google Shape;290;p29"/>
          <p:cNvGrpSpPr/>
          <p:nvPr/>
        </p:nvGrpSpPr>
        <p:grpSpPr>
          <a:xfrm>
            <a:off x="218450" y="-587850"/>
            <a:ext cx="8210450" cy="6484279"/>
            <a:chOff x="218450" y="-587850"/>
            <a:chExt cx="8210450" cy="6308800"/>
          </a:xfrm>
        </p:grpSpPr>
        <p:sp>
          <p:nvSpPr>
            <p:cNvPr id="291" name="Google Shape;291;p29"/>
            <p:cNvSpPr/>
            <p:nvPr/>
          </p:nvSpPr>
          <p:spPr>
            <a:xfrm>
              <a:off x="218450" y="-5878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92" name="Google Shape;292;p29"/>
            <p:cNvSpPr/>
            <p:nvPr/>
          </p:nvSpPr>
          <p:spPr>
            <a:xfrm>
              <a:off x="7435600" y="47276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aphicFrame>
        <p:nvGraphicFramePr>
          <p:cNvPr id="4" name="Tabela 3">
            <a:extLst>
              <a:ext uri="{FF2B5EF4-FFF2-40B4-BE49-F238E27FC236}">
                <a16:creationId xmlns:a16="http://schemas.microsoft.com/office/drawing/2014/main" id="{975499BE-6330-8F01-8844-7DA7653E8537}"/>
              </a:ext>
            </a:extLst>
          </p:cNvPr>
          <p:cNvGraphicFramePr>
            <a:graphicFrameLocks noGrp="1"/>
          </p:cNvGraphicFramePr>
          <p:nvPr>
            <p:extLst>
              <p:ext uri="{D42A27DB-BD31-4B8C-83A1-F6EECF244321}">
                <p14:modId xmlns:p14="http://schemas.microsoft.com/office/powerpoint/2010/main" val="3264304459"/>
              </p:ext>
            </p:extLst>
          </p:nvPr>
        </p:nvGraphicFramePr>
        <p:xfrm>
          <a:off x="859892" y="1068753"/>
          <a:ext cx="7072358" cy="3460298"/>
        </p:xfrm>
        <a:graphic>
          <a:graphicData uri="http://schemas.openxmlformats.org/drawingml/2006/table">
            <a:tbl>
              <a:tblPr firstRow="1" bandRow="1">
                <a:tableStyleId>{3C2FFA5D-87B4-456A-9821-1D502468CF0F}</a:tableStyleId>
              </a:tblPr>
              <a:tblGrid>
                <a:gridCol w="3536179">
                  <a:extLst>
                    <a:ext uri="{9D8B030D-6E8A-4147-A177-3AD203B41FA5}">
                      <a16:colId xmlns:a16="http://schemas.microsoft.com/office/drawing/2014/main" val="3456694340"/>
                    </a:ext>
                  </a:extLst>
                </a:gridCol>
                <a:gridCol w="3536179">
                  <a:extLst>
                    <a:ext uri="{9D8B030D-6E8A-4147-A177-3AD203B41FA5}">
                      <a16:colId xmlns:a16="http://schemas.microsoft.com/office/drawing/2014/main" val="1532165184"/>
                    </a:ext>
                  </a:extLst>
                </a:gridCol>
              </a:tblGrid>
              <a:tr h="510665">
                <a:tc>
                  <a:txBody>
                    <a:bodyPr/>
                    <a:lstStyle/>
                    <a:p>
                      <a:r>
                        <a:rPr lang="pt-BR" sz="2800" dirty="0" smtClean="0"/>
                        <a:t>VANTAGENS</a:t>
                      </a:r>
                      <a:endParaRPr lang="pt-BR" sz="2800" dirty="0"/>
                    </a:p>
                  </a:txBody>
                  <a:tcPr/>
                </a:tc>
                <a:tc>
                  <a:txBody>
                    <a:bodyPr/>
                    <a:lstStyle/>
                    <a:p>
                      <a:r>
                        <a:rPr lang="pt-BR" sz="2800" dirty="0" smtClean="0"/>
                        <a:t>DESVANTAGENS</a:t>
                      </a:r>
                      <a:endParaRPr lang="pt-BR" sz="2800" dirty="0"/>
                    </a:p>
                  </a:txBody>
                  <a:tcPr/>
                </a:tc>
                <a:extLst>
                  <a:ext uri="{0D108BD9-81ED-4DB2-BD59-A6C34878D82A}">
                    <a16:rowId xmlns:a16="http://schemas.microsoft.com/office/drawing/2014/main" val="2465709059"/>
                  </a:ext>
                </a:extLst>
              </a:tr>
              <a:tr h="1052378">
                <a:tc>
                  <a:txBody>
                    <a:bodyPr/>
                    <a:lstStyle/>
                    <a:p>
                      <a:r>
                        <a:rPr lang="pt-BR" sz="1400" dirty="0" smtClean="0"/>
                        <a:t>Mobilidade: Você pode fazer e receber chamadas em qualquer lugar onde haja cobertura de rede.</a:t>
                      </a:r>
                      <a:endParaRPr lang="pt-BR" sz="1200" dirty="0"/>
                    </a:p>
                  </a:txBody>
                  <a:tcPr/>
                </a:tc>
                <a:tc>
                  <a:txBody>
                    <a:bodyPr/>
                    <a:lstStyle/>
                    <a:p>
                      <a:r>
                        <a:rPr lang="pt-BR" sz="1400" dirty="0" smtClean="0"/>
                        <a:t>Custo:</a:t>
                      </a:r>
                      <a:r>
                        <a:rPr lang="pt-BR" sz="1400" baseline="0" dirty="0" smtClean="0"/>
                        <a:t> </a:t>
                      </a:r>
                      <a:r>
                        <a:rPr lang="pt-BR" sz="1400" dirty="0" smtClean="0"/>
                        <a:t>Os planos de celular podem ser caros, especialmente para quem usa muitos dados ou faz chamadas internacionais.</a:t>
                      </a:r>
                      <a:endParaRPr lang="pt-BR" sz="1400" dirty="0"/>
                    </a:p>
                  </a:txBody>
                  <a:tcPr/>
                </a:tc>
                <a:extLst>
                  <a:ext uri="{0D108BD9-81ED-4DB2-BD59-A6C34878D82A}">
                    <a16:rowId xmlns:a16="http://schemas.microsoft.com/office/drawing/2014/main" val="82411153"/>
                  </a:ext>
                </a:extLst>
              </a:tr>
              <a:tr h="932089">
                <a:tc>
                  <a:txBody>
                    <a:bodyPr/>
                    <a:lstStyle/>
                    <a:p>
                      <a:r>
                        <a:rPr lang="pt-BR" dirty="0" smtClean="0"/>
                        <a:t>Acessibilidade:</a:t>
                      </a:r>
                      <a:r>
                        <a:rPr lang="pt-BR" baseline="0" dirty="0" smtClean="0"/>
                        <a:t> </a:t>
                      </a:r>
                      <a:r>
                        <a:rPr lang="pt-BR" dirty="0" smtClean="0"/>
                        <a:t>A maioria das pessoas tem um celular, o que facilita a comunicação em larga escala.</a:t>
                      </a:r>
                      <a:endParaRPr lang="pt-BR" dirty="0"/>
                    </a:p>
                  </a:txBody>
                  <a:tcPr/>
                </a:tc>
                <a:tc>
                  <a:txBody>
                    <a:bodyPr/>
                    <a:lstStyle/>
                    <a:p>
                      <a:r>
                        <a:rPr lang="pt-BR" sz="1400" dirty="0" smtClean="0"/>
                        <a:t>Dependência: Muitas pessoas ficam muito dependentes dos seus celulares, o que pode prejudicar interações sociais pessoais.</a:t>
                      </a:r>
                      <a:endParaRPr lang="pt-BR" sz="1400" dirty="0"/>
                    </a:p>
                  </a:txBody>
                  <a:tcPr/>
                </a:tc>
                <a:extLst>
                  <a:ext uri="{0D108BD9-81ED-4DB2-BD59-A6C34878D82A}">
                    <a16:rowId xmlns:a16="http://schemas.microsoft.com/office/drawing/2014/main" val="3737758980"/>
                  </a:ext>
                </a:extLst>
              </a:tr>
              <a:tr h="932089">
                <a:tc>
                  <a:txBody>
                    <a:bodyPr/>
                    <a:lstStyle/>
                    <a:p>
                      <a:r>
                        <a:rPr lang="pt-BR" dirty="0" smtClean="0"/>
                        <a:t>Funcionalidades: Além das chamadas, os celulares oferecem recursos como mensagens de texto, internet, câmeras, aplicativos, entre outros.</a:t>
                      </a:r>
                      <a:endParaRPr lang="pt-BR" dirty="0"/>
                    </a:p>
                  </a:txBody>
                  <a:tcPr/>
                </a:tc>
                <a:tc>
                  <a:txBody>
                    <a:bodyPr/>
                    <a:lstStyle/>
                    <a:p>
                      <a:r>
                        <a:rPr lang="pt-BR" dirty="0" smtClean="0"/>
                        <a:t>Privacidade: Com a constante conexão, a privacidade pode ser comprometida, especialmente com questões de rastreamento e vazamento de dados.</a:t>
                      </a:r>
                      <a:endParaRPr lang="pt-BR" dirty="0"/>
                    </a:p>
                  </a:txBody>
                  <a:tcPr/>
                </a:tc>
                <a:extLst>
                  <a:ext uri="{0D108BD9-81ED-4DB2-BD59-A6C34878D82A}">
                    <a16:rowId xmlns:a16="http://schemas.microsoft.com/office/drawing/2014/main" val="2518680762"/>
                  </a:ext>
                </a:extLst>
              </a:tr>
            </a:tbl>
          </a:graphicData>
        </a:graphic>
      </p:graphicFrame>
    </p:spTree>
    <p:extLst>
      <p:ext uri="{BB962C8B-B14F-4D97-AF65-F5344CB8AC3E}">
        <p14:creationId xmlns:p14="http://schemas.microsoft.com/office/powerpoint/2010/main" val="3337639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6" name="Google Shape;366;p35"/>
          <p:cNvSpPr txBox="1">
            <a:spLocks noGrp="1"/>
          </p:cNvSpPr>
          <p:nvPr>
            <p:ph type="subTitle" idx="3"/>
          </p:nvPr>
        </p:nvSpPr>
        <p:spPr>
          <a:xfrm>
            <a:off x="678654" y="880067"/>
            <a:ext cx="7552253" cy="4105662"/>
          </a:xfrm>
          <a:prstGeom prst="rect">
            <a:avLst/>
          </a:prstGeom>
        </p:spPr>
        <p:txBody>
          <a:bodyPr spcFirstLastPara="1" wrap="square" lIns="91425" tIns="91425" rIns="91425" bIns="91425" anchor="t" anchorCtr="0">
            <a:noAutofit/>
          </a:bodyPr>
          <a:lstStyle/>
          <a:p>
            <a:pPr marL="0" lvl="0" indent="0"/>
            <a:r>
              <a:rPr lang="pt-BR" dirty="0">
                <a:hlinkClick r:id="rId3"/>
              </a:rPr>
              <a:t>https://</a:t>
            </a:r>
            <a:r>
              <a:rPr lang="pt-BR" dirty="0" smtClean="0">
                <a:hlinkClick r:id="rId3"/>
              </a:rPr>
              <a:t>www.oficinadanet.com.br/post/10155-o-que-e-cabo-coaxial</a:t>
            </a:r>
            <a:endParaRPr lang="pt-BR" dirty="0" smtClean="0"/>
          </a:p>
          <a:p>
            <a:pPr marL="0" lvl="0" indent="0"/>
            <a:endParaRPr lang="pt-BR" dirty="0"/>
          </a:p>
          <a:p>
            <a:pPr marL="0" lvl="0" indent="0"/>
            <a:r>
              <a:rPr lang="pt-BR" dirty="0">
                <a:hlinkClick r:id="rId4"/>
              </a:rPr>
              <a:t>https://</a:t>
            </a:r>
            <a:r>
              <a:rPr lang="pt-BR" dirty="0" smtClean="0">
                <a:hlinkClick r:id="rId4"/>
              </a:rPr>
              <a:t>pt.kbs-connector.com/info/advantages-and-disadvantages-of-coaxial-cable-66933087.html</a:t>
            </a:r>
            <a:endParaRPr lang="pt-BR" dirty="0" smtClean="0"/>
          </a:p>
          <a:p>
            <a:pPr marL="0" lvl="0" indent="0"/>
            <a:endParaRPr lang="pt-BR" dirty="0"/>
          </a:p>
          <a:p>
            <a:pPr marL="0" lvl="0" indent="0"/>
            <a:r>
              <a:rPr lang="pt-BR" dirty="0">
                <a:hlinkClick r:id="rId5"/>
              </a:rPr>
              <a:t>https://</a:t>
            </a:r>
            <a:r>
              <a:rPr lang="pt-BR" dirty="0" smtClean="0">
                <a:hlinkClick r:id="rId5"/>
              </a:rPr>
              <a:t>brasilescola.uol.com.br/fisica/fibra-optica.htm</a:t>
            </a:r>
            <a:endParaRPr lang="pt-BR" dirty="0" smtClean="0"/>
          </a:p>
          <a:p>
            <a:pPr marL="0" lvl="0" indent="0"/>
            <a:endParaRPr lang="pt-BR" dirty="0"/>
          </a:p>
          <a:p>
            <a:pPr marL="0" lvl="0" indent="0"/>
            <a:r>
              <a:rPr lang="pt-BR" dirty="0">
                <a:hlinkClick r:id="rId6"/>
              </a:rPr>
              <a:t>https://www.electricity-magnetism.org/pt-br/cabo-de-par-trancado</a:t>
            </a:r>
            <a:r>
              <a:rPr lang="pt-BR" dirty="0" smtClean="0">
                <a:hlinkClick r:id="rId6"/>
              </a:rPr>
              <a:t>/</a:t>
            </a:r>
            <a:endParaRPr lang="pt-BR" dirty="0" smtClean="0"/>
          </a:p>
          <a:p>
            <a:pPr marL="0" lvl="0" indent="0"/>
            <a:endParaRPr lang="pt-BR" dirty="0"/>
          </a:p>
          <a:p>
            <a:pPr marL="0" lvl="0" indent="0"/>
            <a:r>
              <a:rPr lang="pt-BR" dirty="0">
                <a:hlinkClick r:id="rId7"/>
              </a:rPr>
              <a:t>https://investorcp.com/gestao-ativo-imobilizado/tecnologia-rfid</a:t>
            </a:r>
            <a:r>
              <a:rPr lang="pt-BR" dirty="0" smtClean="0">
                <a:hlinkClick r:id="rId7"/>
              </a:rPr>
              <a:t>/</a:t>
            </a:r>
            <a:endParaRPr lang="pt-BR" dirty="0" smtClean="0"/>
          </a:p>
          <a:p>
            <a:pPr marL="0" lvl="0" indent="0"/>
            <a:endParaRPr lang="pt-BR" dirty="0"/>
          </a:p>
          <a:p>
            <a:pPr marL="0" lvl="0" indent="0"/>
            <a:r>
              <a:rPr lang="pt-BR" dirty="0">
                <a:hlinkClick r:id="rId8"/>
              </a:rPr>
              <a:t>https://viaexpressa.com/as-principais-vantagens-e-desvantagens-do-rfid</a:t>
            </a:r>
            <a:r>
              <a:rPr lang="pt-BR" dirty="0" smtClean="0">
                <a:hlinkClick r:id="rId8"/>
              </a:rPr>
              <a:t>/</a:t>
            </a:r>
            <a:endParaRPr lang="pt-BR" dirty="0" smtClean="0"/>
          </a:p>
          <a:p>
            <a:pPr marL="0" lvl="0" indent="0"/>
            <a:endParaRPr lang="pt-BR" dirty="0"/>
          </a:p>
          <a:p>
            <a:pPr marL="0" lvl="0" indent="0"/>
            <a:r>
              <a:rPr lang="pt-BR" u="sng" dirty="0"/>
              <a:t>https://www.autentify.com.br/tecnologia/tecnologia-nfc-o-que-e-e-como-funciona-a-tecnologia-de-comunicacao-por-campo-de-proximidade/#:~:text=Tecnologia%20NFC%3A%20vantagens%20e%20desvantagens&amp;text=Uma%20delas%20%C3%A9%20a%20curta,se%20n%C3%A3o%20for%20utilizada%20corretamente</a:t>
            </a:r>
            <a:r>
              <a:rPr lang="pt-BR" u="sng" dirty="0" smtClean="0"/>
              <a:t>.</a:t>
            </a:r>
          </a:p>
          <a:p>
            <a:pPr marL="0" lvl="0" indent="0"/>
            <a:endParaRPr lang="pt-BR" u="sng" dirty="0"/>
          </a:p>
          <a:p>
            <a:pPr marL="0" lvl="0" indent="0"/>
            <a:r>
              <a:rPr lang="pt-BR" u="sng" dirty="0"/>
              <a:t>https://www.oficinadanet.com.br/tecnologia/49622-tags-nfc-o-que-sao-como-funcionam</a:t>
            </a:r>
          </a:p>
          <a:p>
            <a:pPr marL="0" lvl="0" indent="0"/>
            <a:endParaRPr lang="pt-BR" dirty="0" smtClean="0"/>
          </a:p>
          <a:p>
            <a:pPr marL="0" lvl="0" indent="0"/>
            <a:r>
              <a:rPr lang="pt-BR" u="sng" dirty="0"/>
              <a:t>https://tecnoblog.net/responde/o-que-e-wi-fi-como-funciona/</a:t>
            </a:r>
          </a:p>
          <a:p>
            <a:pPr marL="0" lvl="0" indent="0"/>
            <a:endParaRPr lang="pt-BR" u="sng" dirty="0" smtClean="0"/>
          </a:p>
          <a:p>
            <a:pPr marL="0" lvl="0" indent="0"/>
            <a:r>
              <a:rPr lang="pt-BR" u="sng" dirty="0"/>
              <a:t>https://www.electricity-magnetism.org/pt-br/dispositivos-bluetooth/</a:t>
            </a:r>
          </a:p>
        </p:txBody>
      </p:sp>
      <p:sp>
        <p:nvSpPr>
          <p:cNvPr id="369" name="Google Shape;369;p35"/>
          <p:cNvSpPr txBox="1">
            <a:spLocks noGrp="1"/>
          </p:cNvSpPr>
          <p:nvPr>
            <p:ph type="title"/>
          </p:nvPr>
        </p:nvSpPr>
        <p:spPr>
          <a:xfrm>
            <a:off x="602781" y="30736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Fontes:</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p:nvPr/>
        </p:nvSpPr>
        <p:spPr>
          <a:xfrm flipH="1">
            <a:off x="7742477" y="446134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2"/>
          <p:cNvSpPr txBox="1">
            <a:spLocks noGrp="1"/>
          </p:cNvSpPr>
          <p:nvPr>
            <p:ph type="title"/>
          </p:nvPr>
        </p:nvSpPr>
        <p:spPr>
          <a:xfrm>
            <a:off x="2087258" y="1896181"/>
            <a:ext cx="5193305" cy="14589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5400" dirty="0" smtClean="0"/>
              <a:t>Obrigada pela atenção!!!</a:t>
            </a:r>
            <a:endParaRPr sz="5400" dirty="0"/>
          </a:p>
        </p:txBody>
      </p:sp>
      <p:sp>
        <p:nvSpPr>
          <p:cNvPr id="336" name="Google Shape;336;p32"/>
          <p:cNvSpPr/>
          <p:nvPr/>
        </p:nvSpPr>
        <p:spPr>
          <a:xfrm flipH="1">
            <a:off x="8023802" y="2035272"/>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37" name="Google Shape;337;p32"/>
          <p:cNvSpPr/>
          <p:nvPr/>
        </p:nvSpPr>
        <p:spPr>
          <a:xfrm flipH="1">
            <a:off x="853142" y="2501956"/>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49617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Tópicos:</a:t>
            </a:r>
            <a:endParaRPr dirty="0"/>
          </a:p>
        </p:txBody>
      </p:sp>
      <p:sp>
        <p:nvSpPr>
          <p:cNvPr id="298" name="Google Shape;298;p30"/>
          <p:cNvSpPr txBox="1">
            <a:spLocks noGrp="1"/>
          </p:cNvSpPr>
          <p:nvPr>
            <p:ph type="title" idx="2"/>
          </p:nvPr>
        </p:nvSpPr>
        <p:spPr>
          <a:xfrm>
            <a:off x="2040307" y="2354581"/>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a:t>
            </a:r>
            <a:r>
              <a:rPr lang="pt-BR" dirty="0"/>
              <a:t>7</a:t>
            </a:r>
            <a:endParaRPr dirty="0"/>
          </a:p>
        </p:txBody>
      </p:sp>
      <p:sp>
        <p:nvSpPr>
          <p:cNvPr id="300" name="Google Shape;300;p30"/>
          <p:cNvSpPr txBox="1">
            <a:spLocks noGrp="1"/>
          </p:cNvSpPr>
          <p:nvPr>
            <p:ph type="title" idx="4"/>
          </p:nvPr>
        </p:nvSpPr>
        <p:spPr>
          <a:xfrm>
            <a:off x="5033964" y="2354581"/>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a:t>
            </a:r>
            <a:r>
              <a:rPr lang="pt-BR" dirty="0"/>
              <a:t>8</a:t>
            </a:r>
            <a:endParaRPr dirty="0"/>
          </a:p>
        </p:txBody>
      </p:sp>
      <p:sp>
        <p:nvSpPr>
          <p:cNvPr id="304" name="Google Shape;304;p30"/>
          <p:cNvSpPr txBox="1">
            <a:spLocks noGrp="1"/>
          </p:cNvSpPr>
          <p:nvPr>
            <p:ph type="subTitle" idx="1"/>
          </p:nvPr>
        </p:nvSpPr>
        <p:spPr>
          <a:xfrm>
            <a:off x="2040307" y="2788919"/>
            <a:ext cx="23055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err="1"/>
              <a:t>Wi-fi</a:t>
            </a:r>
            <a:endParaRPr dirty="0"/>
          </a:p>
        </p:txBody>
      </p:sp>
      <p:sp>
        <p:nvSpPr>
          <p:cNvPr id="305" name="Google Shape;305;p30"/>
          <p:cNvSpPr txBox="1">
            <a:spLocks noGrp="1"/>
          </p:cNvSpPr>
          <p:nvPr>
            <p:ph type="subTitle" idx="8"/>
          </p:nvPr>
        </p:nvSpPr>
        <p:spPr>
          <a:xfrm>
            <a:off x="5033964" y="2788919"/>
            <a:ext cx="23055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Telefonia celular</a:t>
            </a:r>
            <a:endParaRPr dirty="0"/>
          </a:p>
        </p:txBody>
      </p:sp>
    </p:spTree>
    <p:extLst>
      <p:ext uri="{BB962C8B-B14F-4D97-AF65-F5344CB8AC3E}">
        <p14:creationId xmlns:p14="http://schemas.microsoft.com/office/powerpoint/2010/main" val="189240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p:nvPr/>
        </p:nvSpPr>
        <p:spPr>
          <a:xfrm flipH="1">
            <a:off x="7742477" y="446134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32"/>
          <p:cNvSpPr/>
          <p:nvPr/>
        </p:nvSpPr>
        <p:spPr>
          <a:xfrm rot="-5400000">
            <a:off x="3451397" y="1174400"/>
            <a:ext cx="2271600" cy="5666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30" name="Google Shape;330;p32"/>
          <p:cNvSpPr/>
          <p:nvPr/>
        </p:nvSpPr>
        <p:spPr>
          <a:xfrm rot="-5400000">
            <a:off x="3490777" y="1145600"/>
            <a:ext cx="2192700" cy="5803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31" name="Google Shape;331;p32"/>
          <p:cNvSpPr/>
          <p:nvPr/>
        </p:nvSpPr>
        <p:spPr>
          <a:xfrm rot="-5400000">
            <a:off x="3575423" y="767879"/>
            <a:ext cx="2100000" cy="5940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32" name="Google Shape;332;p32"/>
          <p:cNvSpPr txBox="1">
            <a:spLocks noGrp="1"/>
          </p:cNvSpPr>
          <p:nvPr>
            <p:ph type="title"/>
          </p:nvPr>
        </p:nvSpPr>
        <p:spPr>
          <a:xfrm>
            <a:off x="2391900" y="1562811"/>
            <a:ext cx="4360200" cy="81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Cabo coaxial</a:t>
            </a:r>
            <a:endParaRPr dirty="0"/>
          </a:p>
        </p:txBody>
      </p:sp>
      <p:sp>
        <p:nvSpPr>
          <p:cNvPr id="333" name="Google Shape;333;p32"/>
          <p:cNvSpPr txBox="1">
            <a:spLocks noGrp="1"/>
          </p:cNvSpPr>
          <p:nvPr>
            <p:ph type="title" idx="2"/>
          </p:nvPr>
        </p:nvSpPr>
        <p:spPr>
          <a:xfrm>
            <a:off x="4027050" y="534995"/>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36" name="Google Shape;336;p32"/>
          <p:cNvSpPr/>
          <p:nvPr/>
        </p:nvSpPr>
        <p:spPr>
          <a:xfrm flipH="1">
            <a:off x="8023802" y="2035272"/>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37" name="Google Shape;337;p32"/>
          <p:cNvSpPr/>
          <p:nvPr/>
        </p:nvSpPr>
        <p:spPr>
          <a:xfrm flipH="1">
            <a:off x="853142" y="2501956"/>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338" name="Google Shape;338;p32"/>
          <p:cNvCxnSpPr>
            <a:cxnSpLocks/>
          </p:cNvCxnSpPr>
          <p:nvPr/>
        </p:nvCxnSpPr>
        <p:spPr>
          <a:xfrm>
            <a:off x="7354063" y="3204529"/>
            <a:ext cx="0" cy="2303567"/>
          </a:xfrm>
          <a:prstGeom prst="straightConnector1">
            <a:avLst/>
          </a:prstGeom>
          <a:noFill/>
          <a:ln w="9525" cap="flat" cmpd="sng">
            <a:solidFill>
              <a:schemeClr val="accent3"/>
            </a:solidFill>
            <a:prstDash val="solid"/>
            <a:round/>
            <a:headEnd type="oval" w="med" len="med"/>
            <a:tailEnd type="oval" w="med" len="med"/>
          </a:ln>
        </p:spPr>
      </p:cxnSp>
      <p:cxnSp>
        <p:nvCxnSpPr>
          <p:cNvPr id="339" name="Google Shape;339;p32"/>
          <p:cNvCxnSpPr>
            <a:cxnSpLocks/>
          </p:cNvCxnSpPr>
          <p:nvPr/>
        </p:nvCxnSpPr>
        <p:spPr>
          <a:xfrm>
            <a:off x="1840200" y="3175935"/>
            <a:ext cx="0" cy="2782721"/>
          </a:xfrm>
          <a:prstGeom prst="straightConnector1">
            <a:avLst/>
          </a:prstGeom>
          <a:noFill/>
          <a:ln w="9525" cap="flat" cmpd="sng">
            <a:solidFill>
              <a:schemeClr val="accent3"/>
            </a:solidFill>
            <a:prstDash val="solid"/>
            <a:round/>
            <a:headEnd type="oval" w="med" len="med"/>
            <a:tailEnd type="oval" w="med" len="med"/>
          </a:ln>
        </p:spPr>
      </p:cxnSp>
      <p:pic>
        <p:nvPicPr>
          <p:cNvPr id="7" name="Imagem 6">
            <a:extLst>
              <a:ext uri="{FF2B5EF4-FFF2-40B4-BE49-F238E27FC236}">
                <a16:creationId xmlns:a16="http://schemas.microsoft.com/office/drawing/2014/main" id="{7FD7C51C-DC2C-2115-ABE2-EF6FC723D1B4}"/>
              </a:ext>
            </a:extLst>
          </p:cNvPr>
          <p:cNvPicPr>
            <a:picLocks noChangeAspect="1"/>
          </p:cNvPicPr>
          <p:nvPr/>
        </p:nvPicPr>
        <p:blipFill>
          <a:blip r:embed="rId3"/>
          <a:stretch>
            <a:fillRect/>
          </a:stretch>
        </p:blipFill>
        <p:spPr>
          <a:xfrm>
            <a:off x="2564478" y="2791280"/>
            <a:ext cx="3685707" cy="23035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3"/>
          <p:cNvSpPr txBox="1">
            <a:spLocks noGrp="1"/>
          </p:cNvSpPr>
          <p:nvPr>
            <p:ph type="title"/>
          </p:nvPr>
        </p:nvSpPr>
        <p:spPr>
          <a:xfrm>
            <a:off x="720000" y="445025"/>
            <a:ext cx="3516357" cy="6178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4000" dirty="0">
                <a:solidFill>
                  <a:schemeClr val="bg1">
                    <a:lumMod val="50000"/>
                  </a:schemeClr>
                </a:solidFill>
              </a:rPr>
              <a:t>Cabo coaxial</a:t>
            </a:r>
            <a:endParaRPr sz="4000" dirty="0">
              <a:solidFill>
                <a:schemeClr val="bg1">
                  <a:lumMod val="50000"/>
                </a:schemeClr>
              </a:solidFill>
            </a:endParaRPr>
          </a:p>
        </p:txBody>
      </p:sp>
      <p:sp>
        <p:nvSpPr>
          <p:cNvPr id="345" name="Google Shape;345;p33"/>
          <p:cNvSpPr txBox="1">
            <a:spLocks noGrp="1"/>
          </p:cNvSpPr>
          <p:nvPr>
            <p:ph type="subTitle" idx="3"/>
          </p:nvPr>
        </p:nvSpPr>
        <p:spPr>
          <a:xfrm>
            <a:off x="1165055" y="2280949"/>
            <a:ext cx="3159000" cy="146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t-BR" dirty="0"/>
          </a:p>
          <a:p>
            <a:pPr marL="0" lvl="0" indent="0" algn="l" rtl="0">
              <a:spcBef>
                <a:spcPts val="0"/>
              </a:spcBef>
              <a:spcAft>
                <a:spcPts val="0"/>
              </a:spcAft>
              <a:buNone/>
            </a:pPr>
            <a:endParaRPr dirty="0"/>
          </a:p>
        </p:txBody>
      </p:sp>
      <p:sp>
        <p:nvSpPr>
          <p:cNvPr id="348" name="Google Shape;348;p33"/>
          <p:cNvSpPr txBox="1">
            <a:spLocks noGrp="1"/>
          </p:cNvSpPr>
          <p:nvPr>
            <p:ph type="subTitle" idx="4"/>
          </p:nvPr>
        </p:nvSpPr>
        <p:spPr>
          <a:xfrm>
            <a:off x="527054" y="1314157"/>
            <a:ext cx="8344803" cy="4520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800" b="1" dirty="0"/>
              <a:t>Cabo coaxial é uma espécie de cabo condutor usado para a transmissão de sinais. </a:t>
            </a:r>
            <a:endParaRPr sz="1800" b="1" dirty="0"/>
          </a:p>
        </p:txBody>
      </p:sp>
      <p:sp>
        <p:nvSpPr>
          <p:cNvPr id="349" name="Google Shape;349;p33"/>
          <p:cNvSpPr/>
          <p:nvPr/>
        </p:nvSpPr>
        <p:spPr>
          <a:xfrm>
            <a:off x="7187600" y="4286872"/>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348;p33">
            <a:extLst>
              <a:ext uri="{FF2B5EF4-FFF2-40B4-BE49-F238E27FC236}">
                <a16:creationId xmlns:a16="http://schemas.microsoft.com/office/drawing/2014/main" id="{5D2B75FD-3B45-407E-95AD-7408FB32F06F}"/>
              </a:ext>
            </a:extLst>
          </p:cNvPr>
          <p:cNvSpPr txBox="1">
            <a:spLocks noGrp="1"/>
          </p:cNvSpPr>
          <p:nvPr>
            <p:ph type="subTitle" idx="4"/>
          </p:nvPr>
        </p:nvSpPr>
        <p:spPr>
          <a:xfrm>
            <a:off x="173924" y="2017533"/>
            <a:ext cx="4760933" cy="12650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dirty="0"/>
              <a:t>Ele recebe tal nome por ser constituído de várias camadas concêntricas de condutores e isolantes.  </a:t>
            </a:r>
            <a:endParaRPr sz="2000" dirty="0"/>
          </a:p>
        </p:txBody>
      </p:sp>
      <p:sp>
        <p:nvSpPr>
          <p:cNvPr id="11" name="Google Shape;348;p33">
            <a:extLst>
              <a:ext uri="{FF2B5EF4-FFF2-40B4-BE49-F238E27FC236}">
                <a16:creationId xmlns:a16="http://schemas.microsoft.com/office/drawing/2014/main" id="{1B23ED0B-E203-5A7C-CFEC-3013E458F77F}"/>
              </a:ext>
            </a:extLst>
          </p:cNvPr>
          <p:cNvSpPr txBox="1">
            <a:spLocks noGrp="1"/>
          </p:cNvSpPr>
          <p:nvPr>
            <p:ph type="subTitle" idx="4"/>
          </p:nvPr>
        </p:nvSpPr>
        <p:spPr>
          <a:xfrm>
            <a:off x="3437732" y="3019210"/>
            <a:ext cx="5264330" cy="137361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sz="2000" dirty="0"/>
              <a:t>O cabo coaxial é basicamente formado por um fio de cobre condutor revestido por um material isolante, e ainda rodeado por uma blindagem.</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Vantagens e desvantagens:</a:t>
            </a:r>
            <a:endParaRPr dirty="0"/>
          </a:p>
        </p:txBody>
      </p:sp>
      <p:sp>
        <p:nvSpPr>
          <p:cNvPr id="289" name="Google Shape;289;p29"/>
          <p:cNvSpPr/>
          <p:nvPr/>
        </p:nvSpPr>
        <p:spPr>
          <a:xfrm>
            <a:off x="8146238" y="2728181"/>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90" name="Google Shape;290;p29"/>
          <p:cNvGrpSpPr/>
          <p:nvPr/>
        </p:nvGrpSpPr>
        <p:grpSpPr>
          <a:xfrm>
            <a:off x="218450" y="-587850"/>
            <a:ext cx="8210450" cy="6484279"/>
            <a:chOff x="218450" y="-587850"/>
            <a:chExt cx="8210450" cy="6308800"/>
          </a:xfrm>
        </p:grpSpPr>
        <p:sp>
          <p:nvSpPr>
            <p:cNvPr id="291" name="Google Shape;291;p29"/>
            <p:cNvSpPr/>
            <p:nvPr/>
          </p:nvSpPr>
          <p:spPr>
            <a:xfrm>
              <a:off x="218450" y="-5878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92" name="Google Shape;292;p29"/>
            <p:cNvSpPr/>
            <p:nvPr/>
          </p:nvSpPr>
          <p:spPr>
            <a:xfrm>
              <a:off x="7435600" y="47276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aphicFrame>
        <p:nvGraphicFramePr>
          <p:cNvPr id="4" name="Tabela 3">
            <a:extLst>
              <a:ext uri="{FF2B5EF4-FFF2-40B4-BE49-F238E27FC236}">
                <a16:creationId xmlns:a16="http://schemas.microsoft.com/office/drawing/2014/main" id="{975499BE-6330-8F01-8844-7DA7653E8537}"/>
              </a:ext>
            </a:extLst>
          </p:cNvPr>
          <p:cNvGraphicFramePr>
            <a:graphicFrameLocks noGrp="1"/>
          </p:cNvGraphicFramePr>
          <p:nvPr>
            <p:extLst>
              <p:ext uri="{D42A27DB-BD31-4B8C-83A1-F6EECF244321}">
                <p14:modId xmlns:p14="http://schemas.microsoft.com/office/powerpoint/2010/main" val="456537842"/>
              </p:ext>
            </p:extLst>
          </p:nvPr>
        </p:nvGraphicFramePr>
        <p:xfrm>
          <a:off x="859892" y="1330047"/>
          <a:ext cx="7072358" cy="2796267"/>
        </p:xfrm>
        <a:graphic>
          <a:graphicData uri="http://schemas.openxmlformats.org/drawingml/2006/table">
            <a:tbl>
              <a:tblPr firstRow="1" bandRow="1">
                <a:tableStyleId>{3C2FFA5D-87B4-456A-9821-1D502468CF0F}</a:tableStyleId>
              </a:tblPr>
              <a:tblGrid>
                <a:gridCol w="3536179">
                  <a:extLst>
                    <a:ext uri="{9D8B030D-6E8A-4147-A177-3AD203B41FA5}">
                      <a16:colId xmlns:a16="http://schemas.microsoft.com/office/drawing/2014/main" val="3456694340"/>
                    </a:ext>
                  </a:extLst>
                </a:gridCol>
                <a:gridCol w="3536179">
                  <a:extLst>
                    <a:ext uri="{9D8B030D-6E8A-4147-A177-3AD203B41FA5}">
                      <a16:colId xmlns:a16="http://schemas.microsoft.com/office/drawing/2014/main" val="1532165184"/>
                    </a:ext>
                  </a:extLst>
                </a:gridCol>
              </a:tblGrid>
              <a:tr h="932089">
                <a:tc>
                  <a:txBody>
                    <a:bodyPr/>
                    <a:lstStyle/>
                    <a:p>
                      <a:r>
                        <a:rPr lang="pt-BR" sz="3200" dirty="0"/>
                        <a:t>VANTAGENS</a:t>
                      </a:r>
                    </a:p>
                  </a:txBody>
                  <a:tcPr/>
                </a:tc>
                <a:tc>
                  <a:txBody>
                    <a:bodyPr/>
                    <a:lstStyle/>
                    <a:p>
                      <a:r>
                        <a:rPr lang="pt-BR" sz="2800" dirty="0"/>
                        <a:t>DESVANTAGENS</a:t>
                      </a:r>
                    </a:p>
                  </a:txBody>
                  <a:tcPr/>
                </a:tc>
                <a:extLst>
                  <a:ext uri="{0D108BD9-81ED-4DB2-BD59-A6C34878D82A}">
                    <a16:rowId xmlns:a16="http://schemas.microsoft.com/office/drawing/2014/main" val="2465709059"/>
                  </a:ext>
                </a:extLst>
              </a:tr>
              <a:tr h="932089">
                <a:tc>
                  <a:txBody>
                    <a:bodyPr/>
                    <a:lstStyle/>
                    <a:p>
                      <a:r>
                        <a:rPr lang="pt-BR" sz="2400" b="1" dirty="0">
                          <a:solidFill>
                            <a:schemeClr val="bg1"/>
                          </a:solidFill>
                        </a:rPr>
                        <a:t>Muito durável</a:t>
                      </a:r>
                    </a:p>
                  </a:txBody>
                  <a:tcPr/>
                </a:tc>
                <a:tc>
                  <a:txBody>
                    <a:bodyPr/>
                    <a:lstStyle/>
                    <a:p>
                      <a:r>
                        <a:rPr lang="pt-BR" sz="1800" b="1" dirty="0">
                          <a:solidFill>
                            <a:schemeClr val="bg1"/>
                          </a:solidFill>
                        </a:rPr>
                        <a:t>Perda de sinal de longa distância</a:t>
                      </a:r>
                    </a:p>
                  </a:txBody>
                  <a:tcPr/>
                </a:tc>
                <a:extLst>
                  <a:ext uri="{0D108BD9-81ED-4DB2-BD59-A6C34878D82A}">
                    <a16:rowId xmlns:a16="http://schemas.microsoft.com/office/drawing/2014/main" val="82411153"/>
                  </a:ext>
                </a:extLst>
              </a:tr>
              <a:tr h="932089">
                <a:tc>
                  <a:txBody>
                    <a:bodyPr/>
                    <a:lstStyle/>
                    <a:p>
                      <a:r>
                        <a:rPr lang="pt-BR" sz="1800" b="1" dirty="0">
                          <a:solidFill>
                            <a:schemeClr val="bg1"/>
                          </a:solidFill>
                        </a:rPr>
                        <a:t>Melhor em distâncias curtas</a:t>
                      </a:r>
                    </a:p>
                    <a:p>
                      <a:endParaRPr lang="pt-BR" dirty="0"/>
                    </a:p>
                  </a:txBody>
                  <a:tcPr/>
                </a:tc>
                <a:tc>
                  <a:txBody>
                    <a:bodyPr/>
                    <a:lstStyle/>
                    <a:p>
                      <a:r>
                        <a:rPr lang="pt-BR" sz="1800" b="1" dirty="0">
                          <a:solidFill>
                            <a:schemeClr val="bg1"/>
                          </a:solidFill>
                        </a:rPr>
                        <a:t>Fuga de sinal na saída</a:t>
                      </a:r>
                    </a:p>
                  </a:txBody>
                  <a:tcPr/>
                </a:tc>
                <a:extLst>
                  <a:ext uri="{0D108BD9-81ED-4DB2-BD59-A6C34878D82A}">
                    <a16:rowId xmlns:a16="http://schemas.microsoft.com/office/drawing/2014/main" val="373775898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p:nvPr/>
        </p:nvSpPr>
        <p:spPr>
          <a:xfrm flipH="1">
            <a:off x="7742477" y="4461347"/>
            <a:ext cx="1028623" cy="211899"/>
          </a:xfrm>
          <a:custGeom>
            <a:avLst/>
            <a:gdLst/>
            <a:ahLst/>
            <a:cxnLst/>
            <a:rect l="l" t="t" r="r" b="b"/>
            <a:pathLst>
              <a:path w="8291" h="1708" extrusionOk="0">
                <a:moveTo>
                  <a:pt x="8291" y="406"/>
                </a:moveTo>
                <a:lnTo>
                  <a:pt x="6957" y="1708"/>
                </a:lnTo>
                <a:lnTo>
                  <a:pt x="6947" y="1698"/>
                </a:lnTo>
                <a:lnTo>
                  <a:pt x="6947" y="1708"/>
                </a:lnTo>
                <a:lnTo>
                  <a:pt x="6009" y="791"/>
                </a:lnTo>
                <a:lnTo>
                  <a:pt x="5072" y="1708"/>
                </a:lnTo>
                <a:lnTo>
                  <a:pt x="5072" y="1698"/>
                </a:lnTo>
                <a:lnTo>
                  <a:pt x="5062" y="1708"/>
                </a:lnTo>
                <a:lnTo>
                  <a:pt x="4145" y="802"/>
                </a:lnTo>
                <a:lnTo>
                  <a:pt x="3219" y="1708"/>
                </a:lnTo>
                <a:lnTo>
                  <a:pt x="3208" y="1698"/>
                </a:lnTo>
                <a:lnTo>
                  <a:pt x="3208" y="1708"/>
                </a:lnTo>
                <a:lnTo>
                  <a:pt x="2271" y="791"/>
                </a:lnTo>
                <a:lnTo>
                  <a:pt x="1333" y="1708"/>
                </a:lnTo>
                <a:lnTo>
                  <a:pt x="1333" y="1698"/>
                </a:lnTo>
                <a:lnTo>
                  <a:pt x="1323" y="1708"/>
                </a:lnTo>
                <a:lnTo>
                  <a:pt x="0" y="406"/>
                </a:lnTo>
                <a:lnTo>
                  <a:pt x="406" y="10"/>
                </a:lnTo>
                <a:lnTo>
                  <a:pt x="1323" y="916"/>
                </a:lnTo>
                <a:lnTo>
                  <a:pt x="2260" y="0"/>
                </a:lnTo>
                <a:lnTo>
                  <a:pt x="2281" y="21"/>
                </a:lnTo>
                <a:lnTo>
                  <a:pt x="2292" y="10"/>
                </a:lnTo>
                <a:lnTo>
                  <a:pt x="3208" y="916"/>
                </a:lnTo>
                <a:lnTo>
                  <a:pt x="4145" y="0"/>
                </a:lnTo>
                <a:lnTo>
                  <a:pt x="4551" y="406"/>
                </a:lnTo>
                <a:lnTo>
                  <a:pt x="4551" y="406"/>
                </a:lnTo>
                <a:lnTo>
                  <a:pt x="5062" y="916"/>
                </a:lnTo>
                <a:lnTo>
                  <a:pt x="5999" y="0"/>
                </a:lnTo>
                <a:lnTo>
                  <a:pt x="6020" y="21"/>
                </a:lnTo>
                <a:lnTo>
                  <a:pt x="6030" y="10"/>
                </a:lnTo>
                <a:lnTo>
                  <a:pt x="6947" y="916"/>
                </a:lnTo>
                <a:lnTo>
                  <a:pt x="7884" y="0"/>
                </a:lnTo>
                <a:lnTo>
                  <a:pt x="8291" y="40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2"/>
          <p:cNvSpPr txBox="1">
            <a:spLocks noGrp="1"/>
          </p:cNvSpPr>
          <p:nvPr>
            <p:ph type="title"/>
          </p:nvPr>
        </p:nvSpPr>
        <p:spPr>
          <a:xfrm>
            <a:off x="2391900" y="2571750"/>
            <a:ext cx="4360200" cy="81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Fibra óptica</a:t>
            </a:r>
            <a:endParaRPr dirty="0"/>
          </a:p>
        </p:txBody>
      </p:sp>
      <p:sp>
        <p:nvSpPr>
          <p:cNvPr id="333" name="Google Shape;333;p32"/>
          <p:cNvSpPr txBox="1">
            <a:spLocks noGrp="1"/>
          </p:cNvSpPr>
          <p:nvPr>
            <p:ph type="title" idx="2"/>
          </p:nvPr>
        </p:nvSpPr>
        <p:spPr>
          <a:xfrm>
            <a:off x="4027050" y="1811772"/>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336" name="Google Shape;336;p32"/>
          <p:cNvSpPr/>
          <p:nvPr/>
        </p:nvSpPr>
        <p:spPr>
          <a:xfrm flipH="1">
            <a:off x="8023802" y="2035272"/>
            <a:ext cx="290400" cy="290400"/>
          </a:xfrm>
          <a:prstGeom prst="donut">
            <a:avLst>
              <a:gd name="adj" fmla="val 12121"/>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37" name="Google Shape;337;p32"/>
          <p:cNvSpPr/>
          <p:nvPr/>
        </p:nvSpPr>
        <p:spPr>
          <a:xfrm flipH="1">
            <a:off x="853142" y="2501956"/>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246448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7" name="Google Shape;35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Fibra óptica:</a:t>
            </a:r>
            <a:endParaRPr dirty="0"/>
          </a:p>
        </p:txBody>
      </p:sp>
      <p:sp>
        <p:nvSpPr>
          <p:cNvPr id="358" name="Google Shape;358;p34"/>
          <p:cNvSpPr txBox="1">
            <a:spLocks noGrp="1"/>
          </p:cNvSpPr>
          <p:nvPr>
            <p:ph type="subTitle" idx="2"/>
          </p:nvPr>
        </p:nvSpPr>
        <p:spPr>
          <a:xfrm>
            <a:off x="832901" y="2395047"/>
            <a:ext cx="2381354" cy="1839300"/>
          </a:xfrm>
          <a:prstGeom prst="rect">
            <a:avLst/>
          </a:prstGeom>
        </p:spPr>
        <p:txBody>
          <a:bodyPr spcFirstLastPara="1" wrap="square" lIns="91425" tIns="91425" rIns="91425" bIns="91425" anchor="t" anchorCtr="0">
            <a:noAutofit/>
          </a:bodyPr>
          <a:lstStyle/>
          <a:p>
            <a:pPr marL="0" lvl="0" indent="0"/>
            <a:r>
              <a:rPr lang="pt-BR" sz="1800" b="1" dirty="0"/>
              <a:t>Transmissão de dados: </a:t>
            </a:r>
            <a:r>
              <a:rPr lang="pt-BR" sz="1400" dirty="0"/>
              <a:t>As fibras ópticas podem ser usadas para transmitir dados de internet, telefone, televisão, redes, rádio etc.</a:t>
            </a:r>
            <a:endParaRPr sz="1400" dirty="0"/>
          </a:p>
        </p:txBody>
      </p:sp>
      <p:sp>
        <p:nvSpPr>
          <p:cNvPr id="359" name="Google Shape;359;p34"/>
          <p:cNvSpPr txBox="1">
            <a:spLocks noGrp="1"/>
          </p:cNvSpPr>
          <p:nvPr>
            <p:ph type="subTitle" idx="3"/>
          </p:nvPr>
        </p:nvSpPr>
        <p:spPr>
          <a:xfrm>
            <a:off x="3481799" y="2395047"/>
            <a:ext cx="2586491" cy="1839300"/>
          </a:xfrm>
          <a:prstGeom prst="rect">
            <a:avLst/>
          </a:prstGeom>
        </p:spPr>
        <p:txBody>
          <a:bodyPr spcFirstLastPara="1" wrap="square" lIns="91425" tIns="91425" rIns="91425" bIns="91425" anchor="t" anchorCtr="0">
            <a:noAutofit/>
          </a:bodyPr>
          <a:lstStyle/>
          <a:p>
            <a:pPr marL="0" lvl="0" indent="0"/>
            <a:r>
              <a:rPr lang="pt-BR" sz="1600" b="1" dirty="0"/>
              <a:t>Obtenção de imagens: </a:t>
            </a:r>
            <a:r>
              <a:rPr lang="pt-BR" sz="1400" dirty="0"/>
              <a:t>As fibras ópticas podem ser usadas para obter imagens de lugares de difícil acesso, uma vez que a luz pode ser refletida em seu interior por grandes distâncias.</a:t>
            </a:r>
            <a:endParaRPr sz="1400" dirty="0"/>
          </a:p>
        </p:txBody>
      </p:sp>
      <p:sp>
        <p:nvSpPr>
          <p:cNvPr id="360" name="Google Shape;360;p34"/>
          <p:cNvSpPr txBox="1">
            <a:spLocks noGrp="1"/>
          </p:cNvSpPr>
          <p:nvPr>
            <p:ph type="subTitle" idx="4"/>
          </p:nvPr>
        </p:nvSpPr>
        <p:spPr>
          <a:xfrm>
            <a:off x="6068290" y="2395047"/>
            <a:ext cx="2784764" cy="1742318"/>
          </a:xfrm>
          <a:prstGeom prst="rect">
            <a:avLst/>
          </a:prstGeom>
        </p:spPr>
        <p:txBody>
          <a:bodyPr spcFirstLastPara="1" wrap="square" lIns="91425" tIns="91425" rIns="91425" bIns="91425" anchor="t" anchorCtr="0">
            <a:noAutofit/>
          </a:bodyPr>
          <a:lstStyle/>
          <a:p>
            <a:pPr marL="0" lvl="0" indent="0"/>
            <a:r>
              <a:rPr lang="pt-BR" sz="1800" b="1" dirty="0"/>
              <a:t>Sensores: </a:t>
            </a:r>
            <a:r>
              <a:rPr lang="pt-BR" sz="1400" dirty="0"/>
              <a:t>Por meio das fibras ópticas, é possível construir uma grande variedade de sensores capazes de variações sensíveis de temperatura, pequenas deformações em sólidos, frequências de luz, polarização da luz etc."</a:t>
            </a:r>
            <a:endParaRPr sz="1400" dirty="0"/>
          </a:p>
        </p:txBody>
      </p:sp>
      <p:sp>
        <p:nvSpPr>
          <p:cNvPr id="3" name="Google Shape;321;p31">
            <a:extLst>
              <a:ext uri="{FF2B5EF4-FFF2-40B4-BE49-F238E27FC236}">
                <a16:creationId xmlns:a16="http://schemas.microsoft.com/office/drawing/2014/main" id="{0F7DCEEF-2405-A3C4-B67A-9FCC4B7DEB1E}"/>
              </a:ext>
            </a:extLst>
          </p:cNvPr>
          <p:cNvSpPr txBox="1">
            <a:spLocks/>
          </p:cNvSpPr>
          <p:nvPr/>
        </p:nvSpPr>
        <p:spPr>
          <a:xfrm>
            <a:off x="964404" y="1000798"/>
            <a:ext cx="7616643" cy="10175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pt-BR" b="0" dirty="0"/>
              <a:t>As fibras ópticas são filamentos transparentes capazes de refletir a luz por diversas vezes em seu interior.</a:t>
            </a:r>
          </a:p>
          <a:p>
            <a:pPr marL="0" indent="0"/>
            <a:r>
              <a:rPr lang="pt-BR" sz="2000" dirty="0"/>
              <a:t>*Confira alguns dos principais usos das fibras ópticas:</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Vantagens e desvantagens:</a:t>
            </a:r>
            <a:endParaRPr dirty="0"/>
          </a:p>
        </p:txBody>
      </p:sp>
      <p:sp>
        <p:nvSpPr>
          <p:cNvPr id="289" name="Google Shape;289;p29"/>
          <p:cNvSpPr/>
          <p:nvPr/>
        </p:nvSpPr>
        <p:spPr>
          <a:xfrm>
            <a:off x="8146238" y="2728181"/>
            <a:ext cx="565308" cy="409500"/>
          </a:xfrm>
          <a:custGeom>
            <a:avLst/>
            <a:gdLst/>
            <a:ahLst/>
            <a:cxnLst/>
            <a:rect l="l" t="t" r="r" b="b"/>
            <a:pathLst>
              <a:path w="4187" h="3033" extrusionOk="0">
                <a:moveTo>
                  <a:pt x="4177" y="836"/>
                </a:moveTo>
                <a:lnTo>
                  <a:pt x="4177" y="836"/>
                </a:lnTo>
                <a:cubicBezTo>
                  <a:pt x="4156" y="972"/>
                  <a:pt x="4104" y="1097"/>
                  <a:pt x="4020" y="1201"/>
                </a:cubicBezTo>
                <a:cubicBezTo>
                  <a:pt x="3885" y="1357"/>
                  <a:pt x="3718" y="1451"/>
                  <a:pt x="3520" y="1472"/>
                </a:cubicBezTo>
                <a:cubicBezTo>
                  <a:pt x="3385" y="1493"/>
                  <a:pt x="3260" y="1534"/>
                  <a:pt x="3135" y="1586"/>
                </a:cubicBezTo>
                <a:cubicBezTo>
                  <a:pt x="2999" y="1659"/>
                  <a:pt x="2906" y="1763"/>
                  <a:pt x="2843" y="1899"/>
                </a:cubicBezTo>
                <a:cubicBezTo>
                  <a:pt x="2812" y="1993"/>
                  <a:pt x="2791" y="2086"/>
                  <a:pt x="2781" y="2190"/>
                </a:cubicBezTo>
                <a:cubicBezTo>
                  <a:pt x="2770" y="2243"/>
                  <a:pt x="2760" y="2305"/>
                  <a:pt x="2760" y="2357"/>
                </a:cubicBezTo>
                <a:cubicBezTo>
                  <a:pt x="2749" y="2472"/>
                  <a:pt x="2718" y="2586"/>
                  <a:pt x="2656" y="2680"/>
                </a:cubicBezTo>
                <a:cubicBezTo>
                  <a:pt x="2531" y="2868"/>
                  <a:pt x="2355" y="2993"/>
                  <a:pt x="2125" y="3024"/>
                </a:cubicBezTo>
                <a:cubicBezTo>
                  <a:pt x="1740" y="3086"/>
                  <a:pt x="1365" y="2826"/>
                  <a:pt x="1282" y="2451"/>
                </a:cubicBezTo>
                <a:cubicBezTo>
                  <a:pt x="1198" y="2034"/>
                  <a:pt x="1469" y="1638"/>
                  <a:pt x="1896" y="1565"/>
                </a:cubicBezTo>
                <a:cubicBezTo>
                  <a:pt x="2042" y="1534"/>
                  <a:pt x="2188" y="1493"/>
                  <a:pt x="2323" y="1420"/>
                </a:cubicBezTo>
                <a:cubicBezTo>
                  <a:pt x="2489" y="1336"/>
                  <a:pt x="2593" y="1201"/>
                  <a:pt x="2645" y="1034"/>
                </a:cubicBezTo>
                <a:cubicBezTo>
                  <a:pt x="2677" y="930"/>
                  <a:pt x="2687" y="826"/>
                  <a:pt x="2687" y="711"/>
                </a:cubicBezTo>
                <a:cubicBezTo>
                  <a:pt x="2697" y="545"/>
                  <a:pt x="2749" y="399"/>
                  <a:pt x="2854" y="274"/>
                </a:cubicBezTo>
                <a:cubicBezTo>
                  <a:pt x="3031" y="76"/>
                  <a:pt x="3249" y="-18"/>
                  <a:pt x="3510" y="3"/>
                </a:cubicBezTo>
                <a:cubicBezTo>
                  <a:pt x="3822" y="34"/>
                  <a:pt x="4093" y="263"/>
                  <a:pt x="4166" y="565"/>
                </a:cubicBezTo>
                <a:cubicBezTo>
                  <a:pt x="4177" y="607"/>
                  <a:pt x="4177" y="649"/>
                  <a:pt x="4187" y="690"/>
                </a:cubicBezTo>
                <a:cubicBezTo>
                  <a:pt x="4187" y="701"/>
                  <a:pt x="4187" y="701"/>
                  <a:pt x="4187" y="701"/>
                </a:cubicBezTo>
                <a:cubicBezTo>
                  <a:pt x="4187" y="732"/>
                  <a:pt x="4187" y="753"/>
                  <a:pt x="4187" y="774"/>
                </a:cubicBezTo>
                <a:cubicBezTo>
                  <a:pt x="4187" y="795"/>
                  <a:pt x="4187" y="815"/>
                  <a:pt x="4177" y="836"/>
                </a:cubicBezTo>
                <a:moveTo>
                  <a:pt x="719" y="1555"/>
                </a:moveTo>
                <a:lnTo>
                  <a:pt x="719" y="1555"/>
                </a:lnTo>
                <a:cubicBezTo>
                  <a:pt x="323" y="1555"/>
                  <a:pt x="0" y="1232"/>
                  <a:pt x="0" y="847"/>
                </a:cubicBezTo>
                <a:cubicBezTo>
                  <a:pt x="0" y="451"/>
                  <a:pt x="323" y="138"/>
                  <a:pt x="719" y="138"/>
                </a:cubicBezTo>
                <a:cubicBezTo>
                  <a:pt x="1115" y="138"/>
                  <a:pt x="1438" y="451"/>
                  <a:pt x="1438" y="847"/>
                </a:cubicBezTo>
                <a:cubicBezTo>
                  <a:pt x="1438" y="1232"/>
                  <a:pt x="1115" y="1555"/>
                  <a:pt x="719" y="15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90" name="Google Shape;290;p29"/>
          <p:cNvGrpSpPr/>
          <p:nvPr/>
        </p:nvGrpSpPr>
        <p:grpSpPr>
          <a:xfrm>
            <a:off x="218450" y="-587850"/>
            <a:ext cx="8210450" cy="6484279"/>
            <a:chOff x="218450" y="-587850"/>
            <a:chExt cx="8210450" cy="6308800"/>
          </a:xfrm>
        </p:grpSpPr>
        <p:sp>
          <p:nvSpPr>
            <p:cNvPr id="291" name="Google Shape;291;p29"/>
            <p:cNvSpPr/>
            <p:nvPr/>
          </p:nvSpPr>
          <p:spPr>
            <a:xfrm>
              <a:off x="218450" y="-5878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92" name="Google Shape;292;p29"/>
            <p:cNvSpPr/>
            <p:nvPr/>
          </p:nvSpPr>
          <p:spPr>
            <a:xfrm>
              <a:off x="7435600" y="4727650"/>
              <a:ext cx="993300" cy="9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aphicFrame>
        <p:nvGraphicFramePr>
          <p:cNvPr id="4" name="Tabela 3">
            <a:extLst>
              <a:ext uri="{FF2B5EF4-FFF2-40B4-BE49-F238E27FC236}">
                <a16:creationId xmlns:a16="http://schemas.microsoft.com/office/drawing/2014/main" id="{975499BE-6330-8F01-8844-7DA7653E8537}"/>
              </a:ext>
            </a:extLst>
          </p:cNvPr>
          <p:cNvGraphicFramePr>
            <a:graphicFrameLocks noGrp="1"/>
          </p:cNvGraphicFramePr>
          <p:nvPr>
            <p:extLst>
              <p:ext uri="{D42A27DB-BD31-4B8C-83A1-F6EECF244321}">
                <p14:modId xmlns:p14="http://schemas.microsoft.com/office/powerpoint/2010/main" val="534555491"/>
              </p:ext>
            </p:extLst>
          </p:nvPr>
        </p:nvGraphicFramePr>
        <p:xfrm>
          <a:off x="859892" y="1068753"/>
          <a:ext cx="7072358" cy="3571058"/>
        </p:xfrm>
        <a:graphic>
          <a:graphicData uri="http://schemas.openxmlformats.org/drawingml/2006/table">
            <a:tbl>
              <a:tblPr firstRow="1" bandRow="1">
                <a:tableStyleId>{3C2FFA5D-87B4-456A-9821-1D502468CF0F}</a:tableStyleId>
              </a:tblPr>
              <a:tblGrid>
                <a:gridCol w="3536179">
                  <a:extLst>
                    <a:ext uri="{9D8B030D-6E8A-4147-A177-3AD203B41FA5}">
                      <a16:colId xmlns:a16="http://schemas.microsoft.com/office/drawing/2014/main" val="3456694340"/>
                    </a:ext>
                  </a:extLst>
                </a:gridCol>
                <a:gridCol w="3536179">
                  <a:extLst>
                    <a:ext uri="{9D8B030D-6E8A-4147-A177-3AD203B41FA5}">
                      <a16:colId xmlns:a16="http://schemas.microsoft.com/office/drawing/2014/main" val="1532165184"/>
                    </a:ext>
                  </a:extLst>
                </a:gridCol>
              </a:tblGrid>
              <a:tr h="510665">
                <a:tc>
                  <a:txBody>
                    <a:bodyPr/>
                    <a:lstStyle/>
                    <a:p>
                      <a:r>
                        <a:rPr lang="pt-BR" sz="2800" dirty="0" smtClean="0"/>
                        <a:t>VANTAGENS</a:t>
                      </a:r>
                      <a:endParaRPr lang="pt-BR" sz="2800" dirty="0"/>
                    </a:p>
                  </a:txBody>
                  <a:tcPr/>
                </a:tc>
                <a:tc>
                  <a:txBody>
                    <a:bodyPr/>
                    <a:lstStyle/>
                    <a:p>
                      <a:r>
                        <a:rPr lang="pt-BR" sz="2800" dirty="0" smtClean="0"/>
                        <a:t>DESVANTAGENS</a:t>
                      </a:r>
                      <a:endParaRPr lang="pt-BR" sz="2800" dirty="0"/>
                    </a:p>
                  </a:txBody>
                  <a:tcPr/>
                </a:tc>
                <a:extLst>
                  <a:ext uri="{0D108BD9-81ED-4DB2-BD59-A6C34878D82A}">
                    <a16:rowId xmlns:a16="http://schemas.microsoft.com/office/drawing/2014/main" val="2465709059"/>
                  </a:ext>
                </a:extLst>
              </a:tr>
              <a:tr h="932089">
                <a:tc>
                  <a:txBody>
                    <a:bodyPr/>
                    <a:lstStyle/>
                    <a:p>
                      <a:r>
                        <a:rPr lang="pt-BR" sz="1200" b="1" dirty="0" smtClean="0"/>
                        <a:t>Velocidade de transmissão: </a:t>
                      </a:r>
                      <a:r>
                        <a:rPr lang="pt-BR" sz="1200" dirty="0" smtClean="0"/>
                        <a:t>A maior parte dos cabos de fibra óptica usados no mundo é capaz de transmitir 40 </a:t>
                      </a:r>
                      <a:r>
                        <a:rPr lang="pt-BR" sz="1200" dirty="0" err="1" smtClean="0"/>
                        <a:t>Gbit</a:t>
                      </a:r>
                      <a:r>
                        <a:rPr lang="pt-BR" sz="1200" dirty="0" smtClean="0"/>
                        <a:t>/s (Gigabits por segundo – 109 bits/s), entretanto, atualmente existem tecnologias que são capazes de transferir até 1 </a:t>
                      </a:r>
                      <a:r>
                        <a:rPr lang="pt-BR" sz="1200" dirty="0" err="1" smtClean="0"/>
                        <a:t>Pbit</a:t>
                      </a:r>
                      <a:r>
                        <a:rPr lang="pt-BR" sz="1200" dirty="0" smtClean="0"/>
                        <a:t>/s (</a:t>
                      </a:r>
                      <a:r>
                        <a:rPr lang="pt-BR" sz="1200" dirty="0" err="1" smtClean="0"/>
                        <a:t>Petabit</a:t>
                      </a:r>
                      <a:r>
                        <a:rPr lang="pt-BR" sz="1200" dirty="0" smtClean="0"/>
                        <a:t> por segundo – 1015 bits/s).</a:t>
                      </a:r>
                      <a:endParaRPr lang="pt-BR" sz="1200" dirty="0"/>
                    </a:p>
                  </a:txBody>
                  <a:tcPr/>
                </a:tc>
                <a:tc>
                  <a:txBody>
                    <a:bodyPr/>
                    <a:lstStyle/>
                    <a:p>
                      <a:r>
                        <a:rPr lang="pt-BR" sz="1200" b="1" dirty="0" smtClean="0"/>
                        <a:t>Distâncias: </a:t>
                      </a:r>
                      <a:r>
                        <a:rPr lang="pt-BR" sz="1200" b="0" dirty="0" smtClean="0"/>
                        <a:t>Apesar de absorverem pouca luz, os cabos de fibra óptica que cobrem grandes distâncias, como aqueles que são submarinos, precisam de muitos repetidores de sinais para reforçar as perdas da intensidade da luz.</a:t>
                      </a:r>
                      <a:endParaRPr lang="pt-BR" sz="1200" b="0" dirty="0"/>
                    </a:p>
                  </a:txBody>
                  <a:tcPr/>
                </a:tc>
                <a:extLst>
                  <a:ext uri="{0D108BD9-81ED-4DB2-BD59-A6C34878D82A}">
                    <a16:rowId xmlns:a16="http://schemas.microsoft.com/office/drawing/2014/main" val="82411153"/>
                  </a:ext>
                </a:extLst>
              </a:tr>
              <a:tr h="932089">
                <a:tc>
                  <a:txBody>
                    <a:bodyPr/>
                    <a:lstStyle/>
                    <a:p>
                      <a:r>
                        <a:rPr lang="pt-BR" sz="1200" b="1" dirty="0" smtClean="0"/>
                        <a:t>Custo:</a:t>
                      </a:r>
                      <a:r>
                        <a:rPr lang="pt-BR" sz="1200" dirty="0" smtClean="0"/>
                        <a:t> Os cabos de fibra óptica são mais baratos que os cabos condutores de cobre.</a:t>
                      </a:r>
                      <a:endParaRPr lang="pt-BR" sz="1200" dirty="0"/>
                    </a:p>
                  </a:txBody>
                  <a:tcPr/>
                </a:tc>
                <a:tc>
                  <a:txBody>
                    <a:bodyPr/>
                    <a:lstStyle/>
                    <a:p>
                      <a:r>
                        <a:rPr lang="pt-BR" sz="1200" b="1" dirty="0" smtClean="0"/>
                        <a:t>Fragilidade: </a:t>
                      </a:r>
                      <a:r>
                        <a:rPr lang="pt-BR" sz="1200" dirty="0" smtClean="0"/>
                        <a:t>Os cabos de fibra óptica são sensíveis e podem se romper mais facilmente que os cabos de cobre, além disso, não são tão maleáveis quanto cabos metálicos.</a:t>
                      </a:r>
                      <a:endParaRPr lang="pt-BR" sz="1200" dirty="0"/>
                    </a:p>
                  </a:txBody>
                  <a:tcPr/>
                </a:tc>
                <a:extLst>
                  <a:ext uri="{0D108BD9-81ED-4DB2-BD59-A6C34878D82A}">
                    <a16:rowId xmlns:a16="http://schemas.microsoft.com/office/drawing/2014/main" val="3737758980"/>
                  </a:ext>
                </a:extLst>
              </a:tr>
              <a:tr h="932089">
                <a:tc>
                  <a:txBody>
                    <a:bodyPr/>
                    <a:lstStyle/>
                    <a:p>
                      <a:r>
                        <a:rPr lang="pt-BR" sz="1200" b="1" dirty="0" smtClean="0"/>
                        <a:t>Espaço: </a:t>
                      </a:r>
                      <a:r>
                        <a:rPr lang="pt-BR" sz="1200" dirty="0" smtClean="0"/>
                        <a:t>Em razão da sua taxa de transferência de dados, os cabos de fibra óptica ocupam espaços muito menores do que os cabos convencionais.</a:t>
                      </a:r>
                      <a:endParaRPr lang="pt-BR" sz="1200" dirty="0"/>
                    </a:p>
                  </a:txBody>
                  <a:tcPr/>
                </a:tc>
                <a:tc>
                  <a:txBody>
                    <a:bodyPr/>
                    <a:lstStyle/>
                    <a:p>
                      <a:r>
                        <a:rPr lang="pt-BR" sz="1200" b="1" dirty="0" smtClean="0"/>
                        <a:t>Aplicação: </a:t>
                      </a:r>
                      <a:r>
                        <a:rPr lang="pt-BR" sz="1200" dirty="0" smtClean="0"/>
                        <a:t>Os cabos de fibra óptica são subterrâneos ou sempre conectados ao chão.</a:t>
                      </a:r>
                      <a:endParaRPr lang="pt-BR" sz="1200" dirty="0"/>
                    </a:p>
                  </a:txBody>
                  <a:tcPr/>
                </a:tc>
                <a:extLst>
                  <a:ext uri="{0D108BD9-81ED-4DB2-BD59-A6C34878D82A}">
                    <a16:rowId xmlns:a16="http://schemas.microsoft.com/office/drawing/2014/main" val="2518680762"/>
                  </a:ext>
                </a:extLst>
              </a:tr>
            </a:tbl>
          </a:graphicData>
        </a:graphic>
      </p:graphicFrame>
    </p:spTree>
    <p:extLst>
      <p:ext uri="{BB962C8B-B14F-4D97-AF65-F5344CB8AC3E}">
        <p14:creationId xmlns:p14="http://schemas.microsoft.com/office/powerpoint/2010/main" val="702777430"/>
      </p:ext>
    </p:extLst>
  </p:cSld>
  <p:clrMapOvr>
    <a:masterClrMapping/>
  </p:clrMapOvr>
</p:sld>
</file>

<file path=ppt/theme/theme1.xml><?xml version="1.0" encoding="utf-8"?>
<a:theme xmlns:a="http://schemas.openxmlformats.org/drawingml/2006/main" name="Residential Area Social Media Strategy by Slidesgo">
  <a:themeElements>
    <a:clrScheme name="Simple Light">
      <a:dk1>
        <a:srgbClr val="61243C"/>
      </a:dk1>
      <a:lt1>
        <a:srgbClr val="FCF8F9"/>
      </a:lt1>
      <a:dk2>
        <a:srgbClr val="872F50"/>
      </a:dk2>
      <a:lt2>
        <a:srgbClr val="924360"/>
      </a:lt2>
      <a:accent1>
        <a:srgbClr val="B47D91"/>
      </a:accent1>
      <a:accent2>
        <a:srgbClr val="E1CBD3"/>
      </a:accent2>
      <a:accent3>
        <a:srgbClr val="FAE7EC"/>
      </a:accent3>
      <a:accent4>
        <a:srgbClr val="191919"/>
      </a:accent4>
      <a:accent5>
        <a:srgbClr val="FFFFFF"/>
      </a:accent5>
      <a:accent6>
        <a:srgbClr val="FFFFFF"/>
      </a:accent6>
      <a:hlink>
        <a:srgbClr val="61243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1968</Words>
  <Application>Microsoft Office PowerPoint</Application>
  <PresentationFormat>Apresentação na tela (16:9)</PresentationFormat>
  <Paragraphs>157</Paragraphs>
  <Slides>29</Slides>
  <Notes>29</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29</vt:i4>
      </vt:variant>
    </vt:vector>
  </HeadingPairs>
  <TitlesOfParts>
    <vt:vector size="35" baseType="lpstr">
      <vt:lpstr>Arial</vt:lpstr>
      <vt:lpstr>Inter</vt:lpstr>
      <vt:lpstr>Nunito Light</vt:lpstr>
      <vt:lpstr>Poppins</vt:lpstr>
      <vt:lpstr>Raleway</vt:lpstr>
      <vt:lpstr>Residential Area Social Media Strategy by Slidesgo</vt:lpstr>
      <vt:lpstr>MEIOS DE TRANMISSÃO</vt:lpstr>
      <vt:lpstr>Tópicos:</vt:lpstr>
      <vt:lpstr>Tópicos:</vt:lpstr>
      <vt:lpstr>Cabo coaxial</vt:lpstr>
      <vt:lpstr>Cabo coaxial</vt:lpstr>
      <vt:lpstr>Vantagens e desvantagens:</vt:lpstr>
      <vt:lpstr>Fibra óptica</vt:lpstr>
      <vt:lpstr>Fibra óptica:</vt:lpstr>
      <vt:lpstr>Vantagens e desvantagens:</vt:lpstr>
      <vt:lpstr>Cabo par trançado</vt:lpstr>
      <vt:lpstr>Cabo par trançado:</vt:lpstr>
      <vt:lpstr>Vantagens e desvantagens:</vt:lpstr>
      <vt:lpstr>RFID</vt:lpstr>
      <vt:lpstr>RFID</vt:lpstr>
      <vt:lpstr>Vantagens e desvantagens:</vt:lpstr>
      <vt:lpstr>NFC</vt:lpstr>
      <vt:lpstr>NFC:</vt:lpstr>
      <vt:lpstr>Vantagens e desvantagens:</vt:lpstr>
      <vt:lpstr>Bluetooth</vt:lpstr>
      <vt:lpstr>Bluetooth</vt:lpstr>
      <vt:lpstr>Vantagens e desvantagens:</vt:lpstr>
      <vt:lpstr>Wi-fi</vt:lpstr>
      <vt:lpstr>Wi-fi</vt:lpstr>
      <vt:lpstr>Vantagens e desvantagens:</vt:lpstr>
      <vt:lpstr>Redes de telefonia celular</vt:lpstr>
      <vt:lpstr>Redes de telefonia celular:</vt:lpstr>
      <vt:lpstr>Vantagens e desvantagens:</vt:lpstr>
      <vt:lpstr>Fontes:</vt:lpstr>
      <vt:lpstr>Obrigada pela atenção!!!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MEIOS DE TRANMISSÃO</dc:title>
  <dc:creator>DEV-1D</dc:creator>
  <cp:lastModifiedBy>DEV-1D</cp:lastModifiedBy>
  <cp:revision>12</cp:revision>
  <dcterms:modified xsi:type="dcterms:W3CDTF">2024-03-05T16:15:32Z</dcterms:modified>
</cp:coreProperties>
</file>