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aret" charset="1" panose="00000000000000000000"/>
      <p:regular r:id="rId14"/>
    </p:embeddedFont>
    <p:embeddedFont>
      <p:font typeface="Garet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A0182"/>
        </a:solidFill>
      </p:bgPr>
    </p:bg>
    <p:spTree>
      <p:nvGrpSpPr>
        <p:cNvPr id="1" name=""/>
        <p:cNvGrpSpPr/>
        <p:nvPr/>
      </p:nvGrpSpPr>
      <p:grpSpPr>
        <a:xfrm>
          <a:off x="0" y="0"/>
          <a:ext cx="0" cy="0"/>
          <a:chOff x="0" y="0"/>
          <a:chExt cx="0" cy="0"/>
        </a:xfrm>
      </p:grpSpPr>
      <p:sp>
        <p:nvSpPr>
          <p:cNvPr name="Freeform 2" id="2"/>
          <p:cNvSpPr/>
          <p:nvPr/>
        </p:nvSpPr>
        <p:spPr>
          <a:xfrm flipH="false" flipV="false" rot="0">
            <a:off x="3695471" y="-1094206"/>
            <a:ext cx="20225614" cy="12475411"/>
          </a:xfrm>
          <a:custGeom>
            <a:avLst/>
            <a:gdLst/>
            <a:ahLst/>
            <a:cxnLst/>
            <a:rect r="r" b="b" t="t" l="l"/>
            <a:pathLst>
              <a:path h="12475411" w="20225614">
                <a:moveTo>
                  <a:pt x="0" y="0"/>
                </a:moveTo>
                <a:lnTo>
                  <a:pt x="20225613" y="0"/>
                </a:lnTo>
                <a:lnTo>
                  <a:pt x="20225613" y="12475412"/>
                </a:lnTo>
                <a:lnTo>
                  <a:pt x="0" y="12475412"/>
                </a:lnTo>
                <a:lnTo>
                  <a:pt x="0" y="0"/>
                </a:lnTo>
                <a:close/>
              </a:path>
            </a:pathLst>
          </a:custGeom>
          <a:blipFill>
            <a:blip r:embed="rId2">
              <a:alphaModFix amt="53000"/>
            </a:blip>
            <a:stretch>
              <a:fillRect l="0" t="0" r="0" b="-1363"/>
            </a:stretch>
          </a:blipFill>
        </p:spPr>
      </p:sp>
      <p:sp>
        <p:nvSpPr>
          <p:cNvPr name="Freeform 3" id="3"/>
          <p:cNvSpPr/>
          <p:nvPr/>
        </p:nvSpPr>
        <p:spPr>
          <a:xfrm flipH="false" flipV="false" rot="0">
            <a:off x="-16530143" y="-822533"/>
            <a:ext cx="20225614" cy="12475411"/>
          </a:xfrm>
          <a:custGeom>
            <a:avLst/>
            <a:gdLst/>
            <a:ahLst/>
            <a:cxnLst/>
            <a:rect r="r" b="b" t="t" l="l"/>
            <a:pathLst>
              <a:path h="12475411" w="20225614">
                <a:moveTo>
                  <a:pt x="0" y="0"/>
                </a:moveTo>
                <a:lnTo>
                  <a:pt x="20225614" y="0"/>
                </a:lnTo>
                <a:lnTo>
                  <a:pt x="20225614" y="12475411"/>
                </a:lnTo>
                <a:lnTo>
                  <a:pt x="0" y="12475411"/>
                </a:lnTo>
                <a:lnTo>
                  <a:pt x="0" y="0"/>
                </a:lnTo>
                <a:close/>
              </a:path>
            </a:pathLst>
          </a:custGeom>
          <a:blipFill>
            <a:blip r:embed="rId2">
              <a:alphaModFix amt="53000"/>
            </a:blip>
            <a:stretch>
              <a:fillRect l="0" t="0" r="0" b="-1363"/>
            </a:stretch>
          </a:blipFill>
        </p:spPr>
      </p:sp>
      <p:grpSp>
        <p:nvGrpSpPr>
          <p:cNvPr name="Group 4" id="4"/>
          <p:cNvGrpSpPr/>
          <p:nvPr/>
        </p:nvGrpSpPr>
        <p:grpSpPr>
          <a:xfrm rot="0">
            <a:off x="859051" y="8068208"/>
            <a:ext cx="11466685" cy="1190092"/>
            <a:chOff x="0" y="0"/>
            <a:chExt cx="2778015" cy="288321"/>
          </a:xfrm>
        </p:grpSpPr>
        <p:sp>
          <p:nvSpPr>
            <p:cNvPr name="Freeform 5" id="5"/>
            <p:cNvSpPr/>
            <p:nvPr/>
          </p:nvSpPr>
          <p:spPr>
            <a:xfrm flipH="false" flipV="false" rot="0">
              <a:off x="0" y="0"/>
              <a:ext cx="2778015" cy="288321"/>
            </a:xfrm>
            <a:custGeom>
              <a:avLst/>
              <a:gdLst/>
              <a:ahLst/>
              <a:cxnLst/>
              <a:rect r="r" b="b" t="t" l="l"/>
              <a:pathLst>
                <a:path h="288321" w="2778015">
                  <a:moveTo>
                    <a:pt x="67517" y="0"/>
                  </a:moveTo>
                  <a:lnTo>
                    <a:pt x="2710498" y="0"/>
                  </a:lnTo>
                  <a:cubicBezTo>
                    <a:pt x="2728405" y="0"/>
                    <a:pt x="2745578" y="7113"/>
                    <a:pt x="2758240" y="19775"/>
                  </a:cubicBezTo>
                  <a:cubicBezTo>
                    <a:pt x="2770901" y="32437"/>
                    <a:pt x="2778015" y="49610"/>
                    <a:pt x="2778015" y="67517"/>
                  </a:cubicBezTo>
                  <a:lnTo>
                    <a:pt x="2778015" y="220805"/>
                  </a:lnTo>
                  <a:cubicBezTo>
                    <a:pt x="2778015" y="238711"/>
                    <a:pt x="2770901" y="255884"/>
                    <a:pt x="2758240" y="268546"/>
                  </a:cubicBezTo>
                  <a:cubicBezTo>
                    <a:pt x="2745578" y="281208"/>
                    <a:pt x="2728405" y="288321"/>
                    <a:pt x="2710498" y="288321"/>
                  </a:cubicBezTo>
                  <a:lnTo>
                    <a:pt x="67517" y="288321"/>
                  </a:lnTo>
                  <a:cubicBezTo>
                    <a:pt x="30228" y="288321"/>
                    <a:pt x="0" y="258093"/>
                    <a:pt x="0" y="220805"/>
                  </a:cubicBezTo>
                  <a:lnTo>
                    <a:pt x="0" y="67517"/>
                  </a:lnTo>
                  <a:cubicBezTo>
                    <a:pt x="0" y="49610"/>
                    <a:pt x="7113" y="32437"/>
                    <a:pt x="19775" y="19775"/>
                  </a:cubicBezTo>
                  <a:cubicBezTo>
                    <a:pt x="32437" y="7113"/>
                    <a:pt x="49610" y="0"/>
                    <a:pt x="67517" y="0"/>
                  </a:cubicBezTo>
                  <a:close/>
                </a:path>
              </a:pathLst>
            </a:custGeom>
            <a:solidFill>
              <a:srgbClr val="000000">
                <a:alpha val="0"/>
              </a:srgbClr>
            </a:solidFill>
            <a:ln w="47625" cap="rnd">
              <a:solidFill>
                <a:srgbClr val="FFFFFF"/>
              </a:solidFill>
              <a:prstDash val="solid"/>
              <a:round/>
            </a:ln>
          </p:spPr>
        </p:sp>
        <p:sp>
          <p:nvSpPr>
            <p:cNvPr name="TextBox 6" id="6"/>
            <p:cNvSpPr txBox="true"/>
            <p:nvPr/>
          </p:nvSpPr>
          <p:spPr>
            <a:xfrm>
              <a:off x="0" y="28575"/>
              <a:ext cx="2778015" cy="259746"/>
            </a:xfrm>
            <a:prstGeom prst="rect">
              <a:avLst/>
            </a:prstGeom>
          </p:spPr>
          <p:txBody>
            <a:bodyPr anchor="ctr" rtlCol="false" tIns="50800" lIns="50800" bIns="50800" rIns="50800"/>
            <a:lstStyle/>
            <a:p>
              <a:pPr algn="ctr">
                <a:lnSpc>
                  <a:spcPts val="2592"/>
                </a:lnSpc>
              </a:pPr>
            </a:p>
          </p:txBody>
        </p:sp>
      </p:grpSp>
      <p:grpSp>
        <p:nvGrpSpPr>
          <p:cNvPr name="Group 7" id="7"/>
          <p:cNvGrpSpPr/>
          <p:nvPr/>
        </p:nvGrpSpPr>
        <p:grpSpPr>
          <a:xfrm rot="0">
            <a:off x="12543187" y="8068208"/>
            <a:ext cx="3674077" cy="1190092"/>
            <a:chOff x="0" y="0"/>
            <a:chExt cx="1163060" cy="376733"/>
          </a:xfrm>
        </p:grpSpPr>
        <p:sp>
          <p:nvSpPr>
            <p:cNvPr name="Freeform 8" id="8"/>
            <p:cNvSpPr/>
            <p:nvPr/>
          </p:nvSpPr>
          <p:spPr>
            <a:xfrm flipH="false" flipV="false" rot="0">
              <a:off x="0" y="0"/>
              <a:ext cx="1163060" cy="376733"/>
            </a:xfrm>
            <a:custGeom>
              <a:avLst/>
              <a:gdLst/>
              <a:ahLst/>
              <a:cxnLst/>
              <a:rect r="r" b="b" t="t" l="l"/>
              <a:pathLst>
                <a:path h="376733" w="1163060">
                  <a:moveTo>
                    <a:pt x="188367" y="0"/>
                  </a:moveTo>
                  <a:lnTo>
                    <a:pt x="974693" y="0"/>
                  </a:lnTo>
                  <a:cubicBezTo>
                    <a:pt x="1078725" y="0"/>
                    <a:pt x="1163060" y="84335"/>
                    <a:pt x="1163060" y="188367"/>
                  </a:cubicBezTo>
                  <a:lnTo>
                    <a:pt x="1163060" y="188367"/>
                  </a:lnTo>
                  <a:cubicBezTo>
                    <a:pt x="1163060" y="238325"/>
                    <a:pt x="1143214" y="286237"/>
                    <a:pt x="1107888" y="321562"/>
                  </a:cubicBezTo>
                  <a:cubicBezTo>
                    <a:pt x="1072563" y="356888"/>
                    <a:pt x="1024651" y="376733"/>
                    <a:pt x="974693" y="376733"/>
                  </a:cubicBezTo>
                  <a:lnTo>
                    <a:pt x="188367" y="376733"/>
                  </a:lnTo>
                  <a:cubicBezTo>
                    <a:pt x="84335" y="376733"/>
                    <a:pt x="0" y="292399"/>
                    <a:pt x="0" y="188367"/>
                  </a:cubicBezTo>
                  <a:lnTo>
                    <a:pt x="0" y="188367"/>
                  </a:lnTo>
                  <a:cubicBezTo>
                    <a:pt x="0" y="84335"/>
                    <a:pt x="84335" y="0"/>
                    <a:pt x="188367" y="0"/>
                  </a:cubicBezTo>
                  <a:close/>
                </a:path>
              </a:pathLst>
            </a:custGeom>
            <a:solidFill>
              <a:srgbClr val="FFFFFF"/>
            </a:solidFill>
            <a:ln w="47625" cap="rnd">
              <a:solidFill>
                <a:srgbClr val="FFFFFF"/>
              </a:solidFill>
              <a:prstDash val="solid"/>
              <a:round/>
            </a:ln>
          </p:spPr>
        </p:sp>
        <p:sp>
          <p:nvSpPr>
            <p:cNvPr name="TextBox 9" id="9"/>
            <p:cNvSpPr txBox="true"/>
            <p:nvPr/>
          </p:nvSpPr>
          <p:spPr>
            <a:xfrm>
              <a:off x="0" y="28575"/>
              <a:ext cx="1163060" cy="348158"/>
            </a:xfrm>
            <a:prstGeom prst="rect">
              <a:avLst/>
            </a:prstGeom>
          </p:spPr>
          <p:txBody>
            <a:bodyPr anchor="ctr" rtlCol="false" tIns="50800" lIns="50800" bIns="50800" rIns="50800"/>
            <a:lstStyle/>
            <a:p>
              <a:pPr algn="ctr">
                <a:lnSpc>
                  <a:spcPts val="2592"/>
                </a:lnSpc>
              </a:pPr>
            </a:p>
          </p:txBody>
        </p:sp>
      </p:grpSp>
      <p:sp>
        <p:nvSpPr>
          <p:cNvPr name="Freeform 10" id="10"/>
          <p:cNvSpPr/>
          <p:nvPr/>
        </p:nvSpPr>
        <p:spPr>
          <a:xfrm flipH="false" flipV="false" rot="0">
            <a:off x="16439491" y="8253350"/>
            <a:ext cx="819809" cy="819809"/>
          </a:xfrm>
          <a:custGeom>
            <a:avLst/>
            <a:gdLst/>
            <a:ahLst/>
            <a:cxnLst/>
            <a:rect r="r" b="b" t="t" l="l"/>
            <a:pathLst>
              <a:path h="819809" w="819809">
                <a:moveTo>
                  <a:pt x="0" y="0"/>
                </a:moveTo>
                <a:lnTo>
                  <a:pt x="819809" y="0"/>
                </a:lnTo>
                <a:lnTo>
                  <a:pt x="819809" y="819809"/>
                </a:lnTo>
                <a:lnTo>
                  <a:pt x="0" y="8198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376088" y="2935197"/>
            <a:ext cx="11514487" cy="995548"/>
          </a:xfrm>
          <a:prstGeom prst="rect">
            <a:avLst/>
          </a:prstGeom>
        </p:spPr>
        <p:txBody>
          <a:bodyPr anchor="t" rtlCol="false" tIns="0" lIns="0" bIns="0" rIns="0">
            <a:spAutoFit/>
          </a:bodyPr>
          <a:lstStyle/>
          <a:p>
            <a:pPr algn="l">
              <a:lnSpc>
                <a:spcPts val="7775"/>
              </a:lnSpc>
            </a:pPr>
            <a:r>
              <a:rPr lang="en-US" sz="7199">
                <a:solidFill>
                  <a:srgbClr val="FFFFFF"/>
                </a:solidFill>
                <a:latin typeface="Garet"/>
              </a:rPr>
              <a:t>NUVEM HÍBRIDA</a:t>
            </a:r>
          </a:p>
        </p:txBody>
      </p:sp>
      <p:sp>
        <p:nvSpPr>
          <p:cNvPr name="TextBox 12" id="12"/>
          <p:cNvSpPr txBox="true"/>
          <p:nvPr/>
        </p:nvSpPr>
        <p:spPr>
          <a:xfrm rot="0">
            <a:off x="376088" y="4006945"/>
            <a:ext cx="10250492" cy="2892655"/>
          </a:xfrm>
          <a:prstGeom prst="rect">
            <a:avLst/>
          </a:prstGeom>
        </p:spPr>
        <p:txBody>
          <a:bodyPr anchor="t" rtlCol="false" tIns="0" lIns="0" bIns="0" rIns="0">
            <a:spAutoFit/>
          </a:bodyPr>
          <a:lstStyle/>
          <a:p>
            <a:pPr algn="l">
              <a:lnSpc>
                <a:spcPts val="7565"/>
              </a:lnSpc>
            </a:pPr>
            <a:r>
              <a:rPr lang="en-US" sz="7005">
                <a:solidFill>
                  <a:srgbClr val="FFFFFF"/>
                </a:solidFill>
                <a:latin typeface="Garet Bold"/>
              </a:rPr>
              <a:t>O MELHOR DOS DOIS MUNDOS EM UNIÃO ESTRATÉGICA</a:t>
            </a:r>
          </a:p>
        </p:txBody>
      </p:sp>
      <p:sp>
        <p:nvSpPr>
          <p:cNvPr name="TextBox 13" id="13"/>
          <p:cNvSpPr txBox="true"/>
          <p:nvPr/>
        </p:nvSpPr>
        <p:spPr>
          <a:xfrm rot="0">
            <a:off x="1629044" y="8459169"/>
            <a:ext cx="9926699" cy="417195"/>
          </a:xfrm>
          <a:prstGeom prst="rect">
            <a:avLst/>
          </a:prstGeom>
        </p:spPr>
        <p:txBody>
          <a:bodyPr anchor="t" rtlCol="false" tIns="0" lIns="0" bIns="0" rIns="0">
            <a:spAutoFit/>
          </a:bodyPr>
          <a:lstStyle/>
          <a:p>
            <a:pPr algn="l">
              <a:lnSpc>
                <a:spcPts val="3240"/>
              </a:lnSpc>
            </a:pPr>
            <a:r>
              <a:rPr lang="en-US" sz="3000">
                <a:solidFill>
                  <a:srgbClr val="FFFFFF"/>
                </a:solidFill>
                <a:latin typeface="Garet"/>
              </a:rPr>
              <a:t>Por: Gustavo Leme, Laís Arlindo e Nathália Venega</a:t>
            </a:r>
          </a:p>
        </p:txBody>
      </p:sp>
      <p:sp>
        <p:nvSpPr>
          <p:cNvPr name="TextBox 14" id="14"/>
          <p:cNvSpPr txBox="true"/>
          <p:nvPr/>
        </p:nvSpPr>
        <p:spPr>
          <a:xfrm rot="0">
            <a:off x="13059685" y="8473707"/>
            <a:ext cx="2580273" cy="417195"/>
          </a:xfrm>
          <a:prstGeom prst="rect">
            <a:avLst/>
          </a:prstGeom>
        </p:spPr>
        <p:txBody>
          <a:bodyPr anchor="t" rtlCol="false" tIns="0" lIns="0" bIns="0" rIns="0">
            <a:spAutoFit/>
          </a:bodyPr>
          <a:lstStyle/>
          <a:p>
            <a:pPr algn="l">
              <a:lnSpc>
                <a:spcPts val="3240"/>
              </a:lnSpc>
            </a:pPr>
            <a:r>
              <a:rPr lang="en-US" sz="3000">
                <a:solidFill>
                  <a:srgbClr val="2A0182"/>
                </a:solidFill>
                <a:latin typeface="Garet Bold"/>
              </a:rPr>
              <a:t>Vamos lá?</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608012"/>
            <a:ext cx="8018301" cy="73576"/>
            <a:chOff x="0" y="0"/>
            <a:chExt cx="10691068" cy="98101"/>
          </a:xfrm>
        </p:grpSpPr>
        <p:grpSp>
          <p:nvGrpSpPr>
            <p:cNvPr name="Group 3" id="3"/>
            <p:cNvGrpSpPr/>
            <p:nvPr/>
          </p:nvGrpSpPr>
          <p:grpSpPr>
            <a:xfrm rot="-10800000">
              <a:off x="0" y="0"/>
              <a:ext cx="2484966" cy="98101"/>
              <a:chOff x="0" y="0"/>
              <a:chExt cx="393327" cy="15528"/>
            </a:xfrm>
          </p:grpSpPr>
          <p:sp>
            <p:nvSpPr>
              <p:cNvPr name="Freeform 4" id="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name="TextBox 5" id="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6" id="6"/>
            <p:cNvGrpSpPr/>
            <p:nvPr/>
          </p:nvGrpSpPr>
          <p:grpSpPr>
            <a:xfrm rot="-10800000">
              <a:off x="2735367"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5470735"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8206102"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grpSp>
        <p:nvGrpSpPr>
          <p:cNvPr name="Group 15" id="15"/>
          <p:cNvGrpSpPr/>
          <p:nvPr/>
        </p:nvGrpSpPr>
        <p:grpSpPr>
          <a:xfrm rot="0">
            <a:off x="9144000" y="0"/>
            <a:ext cx="9144000" cy="10287000"/>
            <a:chOff x="0" y="0"/>
            <a:chExt cx="2408296" cy="2709333"/>
          </a:xfrm>
        </p:grpSpPr>
        <p:sp>
          <p:nvSpPr>
            <p:cNvPr name="Freeform 16" id="16"/>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311C61"/>
            </a:solidFill>
          </p:spPr>
        </p:sp>
        <p:sp>
          <p:nvSpPr>
            <p:cNvPr name="TextBox 17" id="17"/>
            <p:cNvSpPr txBox="true"/>
            <p:nvPr/>
          </p:nvSpPr>
          <p:spPr>
            <a:xfrm>
              <a:off x="0" y="28575"/>
              <a:ext cx="2408296" cy="2680758"/>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9234802" y="9028457"/>
            <a:ext cx="1863724" cy="73576"/>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1286327" y="9028457"/>
            <a:ext cx="1863724" cy="73576"/>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4" id="24"/>
          <p:cNvGrpSpPr/>
          <p:nvPr/>
        </p:nvGrpSpPr>
        <p:grpSpPr>
          <a:xfrm rot="-10800000">
            <a:off x="13337853" y="9028457"/>
            <a:ext cx="1863724" cy="73576"/>
            <a:chOff x="0" y="0"/>
            <a:chExt cx="393327" cy="15528"/>
          </a:xfrm>
        </p:grpSpPr>
        <p:sp>
          <p:nvSpPr>
            <p:cNvPr name="Freeform 25" id="25"/>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6" id="26"/>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7" id="27"/>
          <p:cNvGrpSpPr/>
          <p:nvPr/>
        </p:nvGrpSpPr>
        <p:grpSpPr>
          <a:xfrm rot="-10800000">
            <a:off x="15395576" y="9028457"/>
            <a:ext cx="1863724" cy="73576"/>
            <a:chOff x="0" y="0"/>
            <a:chExt cx="393327" cy="15528"/>
          </a:xfrm>
        </p:grpSpPr>
        <p:sp>
          <p:nvSpPr>
            <p:cNvPr name="Freeform 28" id="28"/>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9" id="29"/>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sp>
        <p:nvSpPr>
          <p:cNvPr name="Freeform 30" id="30"/>
          <p:cNvSpPr/>
          <p:nvPr/>
        </p:nvSpPr>
        <p:spPr>
          <a:xfrm flipH="false" flipV="false" rot="0">
            <a:off x="9481929" y="1878013"/>
            <a:ext cx="8806071" cy="8951534"/>
          </a:xfrm>
          <a:custGeom>
            <a:avLst/>
            <a:gdLst/>
            <a:ahLst/>
            <a:cxnLst/>
            <a:rect r="r" b="b" t="t" l="l"/>
            <a:pathLst>
              <a:path h="8951534" w="8806071">
                <a:moveTo>
                  <a:pt x="0" y="0"/>
                </a:moveTo>
                <a:lnTo>
                  <a:pt x="8806071" y="0"/>
                </a:lnTo>
                <a:lnTo>
                  <a:pt x="8806071" y="8951534"/>
                </a:lnTo>
                <a:lnTo>
                  <a:pt x="0" y="8951534"/>
                </a:lnTo>
                <a:lnTo>
                  <a:pt x="0" y="0"/>
                </a:lnTo>
                <a:close/>
              </a:path>
            </a:pathLst>
          </a:custGeom>
          <a:blipFill>
            <a:blip r:embed="rId2"/>
            <a:stretch>
              <a:fillRect l="0" t="0" r="0" b="0"/>
            </a:stretch>
          </a:blipFill>
        </p:spPr>
      </p:sp>
      <p:sp>
        <p:nvSpPr>
          <p:cNvPr name="TextBox 31" id="31"/>
          <p:cNvSpPr txBox="true"/>
          <p:nvPr/>
        </p:nvSpPr>
        <p:spPr>
          <a:xfrm rot="0">
            <a:off x="1028700" y="1754188"/>
            <a:ext cx="6352339" cy="7223606"/>
          </a:xfrm>
          <a:prstGeom prst="rect">
            <a:avLst/>
          </a:prstGeom>
        </p:spPr>
        <p:txBody>
          <a:bodyPr anchor="t" rtlCol="false" tIns="0" lIns="0" bIns="0" rIns="0">
            <a:spAutoFit/>
          </a:bodyPr>
          <a:lstStyle/>
          <a:p>
            <a:pPr algn="l">
              <a:lnSpc>
                <a:spcPts val="5204"/>
              </a:lnSpc>
            </a:pPr>
            <a:r>
              <a:rPr lang="en-US" sz="3357">
                <a:solidFill>
                  <a:srgbClr val="311C61"/>
                </a:solidFill>
                <a:latin typeface="Garet Bold"/>
              </a:rPr>
              <a:t>Ele é uma forma de aplicativos são executados em diferentes ambientes da computação permitindo migrar e gerenciar cargas de trabalho permitindo a criação de configurações mais versáteis com base nas necessidades da empresa podendo minimizar custos e riscos</a:t>
            </a:r>
          </a:p>
        </p:txBody>
      </p:sp>
      <p:sp>
        <p:nvSpPr>
          <p:cNvPr name="TextBox 32" id="32"/>
          <p:cNvSpPr txBox="true"/>
          <p:nvPr/>
        </p:nvSpPr>
        <p:spPr>
          <a:xfrm rot="0">
            <a:off x="576233" y="553724"/>
            <a:ext cx="4632383" cy="1026152"/>
          </a:xfrm>
          <a:prstGeom prst="rect">
            <a:avLst/>
          </a:prstGeom>
        </p:spPr>
        <p:txBody>
          <a:bodyPr anchor="t" rtlCol="false" tIns="0" lIns="0" bIns="0" rIns="0">
            <a:spAutoFit/>
          </a:bodyPr>
          <a:lstStyle/>
          <a:p>
            <a:pPr algn="l">
              <a:lnSpc>
                <a:spcPts val="7835"/>
              </a:lnSpc>
            </a:pPr>
            <a:r>
              <a:rPr lang="en-US" sz="7255">
                <a:solidFill>
                  <a:srgbClr val="311C61"/>
                </a:solidFill>
                <a:latin typeface="Garet Bold"/>
              </a:rPr>
              <a:t>O QUE É?</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57561" y="9728753"/>
            <a:ext cx="14172877" cy="73576"/>
            <a:chOff x="0" y="0"/>
            <a:chExt cx="18897170" cy="98101"/>
          </a:xfrm>
        </p:grpSpPr>
        <p:grpSp>
          <p:nvGrpSpPr>
            <p:cNvPr name="Group 3" id="3"/>
            <p:cNvGrpSpPr/>
            <p:nvPr/>
          </p:nvGrpSpPr>
          <p:grpSpPr>
            <a:xfrm rot="-10800000">
              <a:off x="0" y="0"/>
              <a:ext cx="2484966" cy="98101"/>
              <a:chOff x="0" y="0"/>
              <a:chExt cx="393327" cy="15528"/>
            </a:xfrm>
          </p:grpSpPr>
          <p:sp>
            <p:nvSpPr>
              <p:cNvPr name="Freeform 4" id="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5" id="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6" id="6"/>
            <p:cNvGrpSpPr/>
            <p:nvPr/>
          </p:nvGrpSpPr>
          <p:grpSpPr>
            <a:xfrm rot="-10800000">
              <a:off x="2735367"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5470735"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8206102"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5" id="15"/>
            <p:cNvGrpSpPr/>
            <p:nvPr/>
          </p:nvGrpSpPr>
          <p:grpSpPr>
            <a:xfrm rot="-10800000">
              <a:off x="10941469" y="0"/>
              <a:ext cx="2484966" cy="98101"/>
              <a:chOff x="0" y="0"/>
              <a:chExt cx="393327" cy="15528"/>
            </a:xfrm>
          </p:grpSpPr>
          <p:sp>
            <p:nvSpPr>
              <p:cNvPr name="Freeform 16" id="16"/>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7" id="17"/>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13676836" y="0"/>
              <a:ext cx="2484966" cy="98101"/>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6412204" y="0"/>
              <a:ext cx="2484966" cy="98101"/>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sp>
        <p:nvSpPr>
          <p:cNvPr name="Freeform 24" id="24"/>
          <p:cNvSpPr/>
          <p:nvPr/>
        </p:nvSpPr>
        <p:spPr>
          <a:xfrm flipH="false" flipV="false" rot="0">
            <a:off x="11072965" y="2787410"/>
            <a:ext cx="6942439" cy="4712181"/>
          </a:xfrm>
          <a:custGeom>
            <a:avLst/>
            <a:gdLst/>
            <a:ahLst/>
            <a:cxnLst/>
            <a:rect r="r" b="b" t="t" l="l"/>
            <a:pathLst>
              <a:path h="4712181" w="6942439">
                <a:moveTo>
                  <a:pt x="0" y="0"/>
                </a:moveTo>
                <a:lnTo>
                  <a:pt x="6942439" y="0"/>
                </a:lnTo>
                <a:lnTo>
                  <a:pt x="6942439" y="4712180"/>
                </a:lnTo>
                <a:lnTo>
                  <a:pt x="0" y="4712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668356" y="757128"/>
            <a:ext cx="6687464" cy="1076516"/>
          </a:xfrm>
          <a:prstGeom prst="rect">
            <a:avLst/>
          </a:prstGeom>
        </p:spPr>
        <p:txBody>
          <a:bodyPr anchor="t" rtlCol="false" tIns="0" lIns="0" bIns="0" rIns="0">
            <a:spAutoFit/>
          </a:bodyPr>
          <a:lstStyle/>
          <a:p>
            <a:pPr algn="just">
              <a:lnSpc>
                <a:spcPts val="8261"/>
              </a:lnSpc>
            </a:pPr>
            <a:r>
              <a:rPr lang="en-US" sz="7649">
                <a:solidFill>
                  <a:srgbClr val="311C61"/>
                </a:solidFill>
                <a:latin typeface="Garet Bold"/>
              </a:rPr>
              <a:t>EXEMPLOS:</a:t>
            </a:r>
          </a:p>
        </p:txBody>
      </p:sp>
      <p:sp>
        <p:nvSpPr>
          <p:cNvPr name="TextBox 26" id="26"/>
          <p:cNvSpPr txBox="true"/>
          <p:nvPr/>
        </p:nvSpPr>
        <p:spPr>
          <a:xfrm rot="0">
            <a:off x="1028700" y="1944588"/>
            <a:ext cx="7704781" cy="7072230"/>
          </a:xfrm>
          <a:prstGeom prst="rect">
            <a:avLst/>
          </a:prstGeom>
        </p:spPr>
        <p:txBody>
          <a:bodyPr anchor="t" rtlCol="false" tIns="0" lIns="0" bIns="0" rIns="0">
            <a:spAutoFit/>
          </a:bodyPr>
          <a:lstStyle/>
          <a:p>
            <a:pPr algn="l">
              <a:lnSpc>
                <a:spcPts val="5100"/>
              </a:lnSpc>
            </a:pPr>
            <a:r>
              <a:rPr lang="en-US" sz="3290">
                <a:solidFill>
                  <a:srgbClr val="311C61"/>
                </a:solidFill>
                <a:latin typeface="Garet Bold"/>
              </a:rPr>
              <a:t>O exemplo mais comum é usar a nuvem publica nos serviços de nuvem privada, podendo haver mais de uma nuvem em único lugar usado principalmente nos setores altamente regulamentados que tem requisitos rígidos de privacidade de dados como a forma de armazenar, processar e interagir com eles.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1C61"/>
        </a:solidFill>
      </p:bgPr>
    </p:bg>
    <p:spTree>
      <p:nvGrpSpPr>
        <p:cNvPr id="1" name=""/>
        <p:cNvGrpSpPr/>
        <p:nvPr/>
      </p:nvGrpSpPr>
      <p:grpSpPr>
        <a:xfrm>
          <a:off x="0" y="0"/>
          <a:ext cx="0" cy="0"/>
          <a:chOff x="0" y="0"/>
          <a:chExt cx="0" cy="0"/>
        </a:xfrm>
      </p:grpSpPr>
      <p:grpSp>
        <p:nvGrpSpPr>
          <p:cNvPr name="Group 2" id="2"/>
          <p:cNvGrpSpPr/>
          <p:nvPr/>
        </p:nvGrpSpPr>
        <p:grpSpPr>
          <a:xfrm rot="0">
            <a:off x="2057561" y="9689901"/>
            <a:ext cx="14172877" cy="73576"/>
            <a:chOff x="0" y="0"/>
            <a:chExt cx="18897170" cy="98101"/>
          </a:xfrm>
        </p:grpSpPr>
        <p:grpSp>
          <p:nvGrpSpPr>
            <p:cNvPr name="Group 3" id="3"/>
            <p:cNvGrpSpPr/>
            <p:nvPr/>
          </p:nvGrpSpPr>
          <p:grpSpPr>
            <a:xfrm rot="-10800000">
              <a:off x="0" y="0"/>
              <a:ext cx="2484966" cy="98101"/>
              <a:chOff x="0" y="0"/>
              <a:chExt cx="393327" cy="15528"/>
            </a:xfrm>
          </p:grpSpPr>
          <p:sp>
            <p:nvSpPr>
              <p:cNvPr name="Freeform 4" id="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5" id="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6" id="6"/>
            <p:cNvGrpSpPr/>
            <p:nvPr/>
          </p:nvGrpSpPr>
          <p:grpSpPr>
            <a:xfrm rot="-10800000">
              <a:off x="2735367"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5470735"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8206102"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5" id="15"/>
            <p:cNvGrpSpPr/>
            <p:nvPr/>
          </p:nvGrpSpPr>
          <p:grpSpPr>
            <a:xfrm rot="-10800000">
              <a:off x="10941469" y="0"/>
              <a:ext cx="2484966" cy="98101"/>
              <a:chOff x="0" y="0"/>
              <a:chExt cx="393327" cy="15528"/>
            </a:xfrm>
          </p:grpSpPr>
          <p:sp>
            <p:nvSpPr>
              <p:cNvPr name="Freeform 16" id="16"/>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17" id="17"/>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13676836" y="0"/>
              <a:ext cx="2484966" cy="98101"/>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6412204" y="0"/>
              <a:ext cx="2484966" cy="98101"/>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sp>
        <p:nvSpPr>
          <p:cNvPr name="Freeform 24" id="24"/>
          <p:cNvSpPr/>
          <p:nvPr/>
        </p:nvSpPr>
        <p:spPr>
          <a:xfrm flipH="false" flipV="false" rot="0">
            <a:off x="9929515" y="4909314"/>
            <a:ext cx="1024917" cy="1364901"/>
          </a:xfrm>
          <a:custGeom>
            <a:avLst/>
            <a:gdLst/>
            <a:ahLst/>
            <a:cxnLst/>
            <a:rect r="r" b="b" t="t" l="l"/>
            <a:pathLst>
              <a:path h="1364901" w="1024917">
                <a:moveTo>
                  <a:pt x="0" y="0"/>
                </a:moveTo>
                <a:lnTo>
                  <a:pt x="1024917" y="0"/>
                </a:lnTo>
                <a:lnTo>
                  <a:pt x="1024917" y="1364902"/>
                </a:lnTo>
                <a:lnTo>
                  <a:pt x="0" y="1364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245223" y="175358"/>
            <a:ext cx="2496928" cy="2525339"/>
          </a:xfrm>
          <a:custGeom>
            <a:avLst/>
            <a:gdLst/>
            <a:ahLst/>
            <a:cxnLst/>
            <a:rect r="r" b="b" t="t" l="l"/>
            <a:pathLst>
              <a:path h="2525339" w="2496928">
                <a:moveTo>
                  <a:pt x="0" y="0"/>
                </a:moveTo>
                <a:lnTo>
                  <a:pt x="2496928" y="0"/>
                </a:lnTo>
                <a:lnTo>
                  <a:pt x="2496928" y="2525339"/>
                </a:lnTo>
                <a:lnTo>
                  <a:pt x="0" y="2525339"/>
                </a:lnTo>
                <a:lnTo>
                  <a:pt x="0" y="0"/>
                </a:lnTo>
                <a:close/>
              </a:path>
            </a:pathLst>
          </a:custGeom>
          <a:blipFill>
            <a:blip r:embed="rId4"/>
            <a:stretch>
              <a:fillRect l="0" t="0" r="0" b="0"/>
            </a:stretch>
          </a:blipFill>
        </p:spPr>
      </p:sp>
      <p:grpSp>
        <p:nvGrpSpPr>
          <p:cNvPr name="Group 26" id="26"/>
          <p:cNvGrpSpPr/>
          <p:nvPr/>
        </p:nvGrpSpPr>
        <p:grpSpPr>
          <a:xfrm rot="0">
            <a:off x="0" y="2700697"/>
            <a:ext cx="18432889" cy="6110891"/>
            <a:chOff x="0" y="0"/>
            <a:chExt cx="4854753" cy="1609453"/>
          </a:xfrm>
        </p:grpSpPr>
        <p:sp>
          <p:nvSpPr>
            <p:cNvPr name="Freeform 27" id="27"/>
            <p:cNvSpPr/>
            <p:nvPr/>
          </p:nvSpPr>
          <p:spPr>
            <a:xfrm flipH="false" flipV="false" rot="0">
              <a:off x="0" y="0"/>
              <a:ext cx="4854753" cy="1609453"/>
            </a:xfrm>
            <a:custGeom>
              <a:avLst/>
              <a:gdLst/>
              <a:ahLst/>
              <a:cxnLst/>
              <a:rect r="r" b="b" t="t" l="l"/>
              <a:pathLst>
                <a:path h="1609453" w="4854753">
                  <a:moveTo>
                    <a:pt x="0" y="0"/>
                  </a:moveTo>
                  <a:lnTo>
                    <a:pt x="4854753" y="0"/>
                  </a:lnTo>
                  <a:lnTo>
                    <a:pt x="4854753" y="1609453"/>
                  </a:lnTo>
                  <a:lnTo>
                    <a:pt x="0" y="1609453"/>
                  </a:lnTo>
                  <a:close/>
                </a:path>
              </a:pathLst>
            </a:custGeom>
            <a:solidFill>
              <a:srgbClr val="FFFFFF"/>
            </a:solidFill>
          </p:spPr>
        </p:sp>
        <p:sp>
          <p:nvSpPr>
            <p:cNvPr name="TextBox 28" id="28"/>
            <p:cNvSpPr txBox="true"/>
            <p:nvPr/>
          </p:nvSpPr>
          <p:spPr>
            <a:xfrm>
              <a:off x="0" y="28575"/>
              <a:ext cx="4854753" cy="1580878"/>
            </a:xfrm>
            <a:prstGeom prst="rect">
              <a:avLst/>
            </a:prstGeom>
          </p:spPr>
          <p:txBody>
            <a:bodyPr anchor="ctr" rtlCol="false" tIns="50800" lIns="50800" bIns="50800" rIns="50800"/>
            <a:lstStyle/>
            <a:p>
              <a:pPr algn="ctr">
                <a:lnSpc>
                  <a:spcPts val="2592"/>
                </a:lnSpc>
              </a:pPr>
            </a:p>
          </p:txBody>
        </p:sp>
      </p:grpSp>
      <p:sp>
        <p:nvSpPr>
          <p:cNvPr name="TextBox 29" id="29"/>
          <p:cNvSpPr txBox="true"/>
          <p:nvPr/>
        </p:nvSpPr>
        <p:spPr>
          <a:xfrm rot="0">
            <a:off x="2501269" y="586176"/>
            <a:ext cx="11768446" cy="1379191"/>
          </a:xfrm>
          <a:prstGeom prst="rect">
            <a:avLst/>
          </a:prstGeom>
        </p:spPr>
        <p:txBody>
          <a:bodyPr anchor="t" rtlCol="false" tIns="0" lIns="0" bIns="0" rIns="0">
            <a:spAutoFit/>
          </a:bodyPr>
          <a:lstStyle/>
          <a:p>
            <a:pPr algn="r">
              <a:lnSpc>
                <a:spcPts val="10594"/>
              </a:lnSpc>
            </a:pPr>
            <a:r>
              <a:rPr lang="en-US" sz="9810">
                <a:solidFill>
                  <a:srgbClr val="FFFFFF"/>
                </a:solidFill>
                <a:latin typeface="Garet Bold"/>
              </a:rPr>
              <a:t>COMO FUNCIONA</a:t>
            </a:r>
          </a:p>
        </p:txBody>
      </p:sp>
      <p:sp>
        <p:nvSpPr>
          <p:cNvPr name="TextBox 30" id="30"/>
          <p:cNvSpPr txBox="true"/>
          <p:nvPr/>
        </p:nvSpPr>
        <p:spPr>
          <a:xfrm rot="0">
            <a:off x="8385492" y="3010653"/>
            <a:ext cx="9696036" cy="5386202"/>
          </a:xfrm>
          <a:prstGeom prst="rect">
            <a:avLst/>
          </a:prstGeom>
        </p:spPr>
        <p:txBody>
          <a:bodyPr anchor="t" rtlCol="false" tIns="0" lIns="0" bIns="0" rIns="0">
            <a:spAutoFit/>
          </a:bodyPr>
          <a:lstStyle/>
          <a:p>
            <a:pPr algn="r">
              <a:lnSpc>
                <a:spcPts val="4808"/>
              </a:lnSpc>
            </a:pPr>
            <a:r>
              <a:rPr lang="en-US" sz="3102">
                <a:solidFill>
                  <a:srgbClr val="2A0182"/>
                </a:solidFill>
                <a:latin typeface="Garet Bold"/>
              </a:rPr>
              <a:t>Esta rede necessita para uma implementação correta da interconectividade entre ambientes usando uma rede local(LAN), uma rede longa(WAN), rede privada virtual(VPN) e interfaces de programação do aplicativo(APIs), aproveitando de tecnologias virtualização, conteinerização e armazenamento e rede definida por software para abstrair e agregar recursos.</a:t>
            </a:r>
          </a:p>
        </p:txBody>
      </p:sp>
      <p:sp>
        <p:nvSpPr>
          <p:cNvPr name="TextBox 31" id="31"/>
          <p:cNvSpPr txBox="true"/>
          <p:nvPr/>
        </p:nvSpPr>
        <p:spPr>
          <a:xfrm rot="0">
            <a:off x="709644" y="2877878"/>
            <a:ext cx="7214690" cy="5322999"/>
          </a:xfrm>
          <a:prstGeom prst="rect">
            <a:avLst/>
          </a:prstGeom>
        </p:spPr>
        <p:txBody>
          <a:bodyPr anchor="t" rtlCol="false" tIns="0" lIns="0" bIns="0" rIns="0">
            <a:spAutoFit/>
          </a:bodyPr>
          <a:lstStyle/>
          <a:p>
            <a:pPr algn="l">
              <a:lnSpc>
                <a:spcPts val="5362"/>
              </a:lnSpc>
            </a:pPr>
            <a:r>
              <a:rPr lang="en-US" sz="3459">
                <a:solidFill>
                  <a:srgbClr val="2A0182"/>
                </a:solidFill>
                <a:latin typeface="Garet Bold"/>
              </a:rPr>
              <a:t>Elas combinam recursos e serviços de dois ou mais ambientes de computação separados, porém requerem integração e coordenação para poder compartilhar e sincronizar informações rapidamente.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83027" y="1514116"/>
            <a:ext cx="6928698" cy="6859412"/>
          </a:xfrm>
          <a:custGeom>
            <a:avLst/>
            <a:gdLst/>
            <a:ahLst/>
            <a:cxnLst/>
            <a:rect r="r" b="b" t="t" l="l"/>
            <a:pathLst>
              <a:path h="6859412" w="6928698">
                <a:moveTo>
                  <a:pt x="0" y="0"/>
                </a:moveTo>
                <a:lnTo>
                  <a:pt x="6928698" y="0"/>
                </a:lnTo>
                <a:lnTo>
                  <a:pt x="6928698" y="6859411"/>
                </a:lnTo>
                <a:lnTo>
                  <a:pt x="0" y="6859411"/>
                </a:lnTo>
                <a:lnTo>
                  <a:pt x="0" y="0"/>
                </a:lnTo>
                <a:close/>
              </a:path>
            </a:pathLst>
          </a:custGeom>
          <a:blipFill>
            <a:blip r:embed="rId2"/>
            <a:stretch>
              <a:fillRect l="0" t="0" r="0" b="0"/>
            </a:stretch>
          </a:blipFill>
        </p:spPr>
      </p:sp>
      <p:sp>
        <p:nvSpPr>
          <p:cNvPr name="TextBox 3" id="3"/>
          <p:cNvSpPr txBox="true"/>
          <p:nvPr/>
        </p:nvSpPr>
        <p:spPr>
          <a:xfrm rot="0">
            <a:off x="1028700" y="674052"/>
            <a:ext cx="11107660" cy="1340164"/>
          </a:xfrm>
          <a:prstGeom prst="rect">
            <a:avLst/>
          </a:prstGeom>
        </p:spPr>
        <p:txBody>
          <a:bodyPr anchor="t" rtlCol="false" tIns="0" lIns="0" bIns="0" rIns="0">
            <a:spAutoFit/>
          </a:bodyPr>
          <a:lstStyle/>
          <a:p>
            <a:pPr algn="l">
              <a:lnSpc>
                <a:spcPts val="10338"/>
              </a:lnSpc>
            </a:pPr>
            <a:r>
              <a:rPr lang="en-US" sz="9572">
                <a:solidFill>
                  <a:srgbClr val="311C61"/>
                </a:solidFill>
                <a:latin typeface="Garet Bold"/>
              </a:rPr>
              <a:t>PARA QUE SERVE</a:t>
            </a:r>
          </a:p>
        </p:txBody>
      </p:sp>
      <p:sp>
        <p:nvSpPr>
          <p:cNvPr name="TextBox 4" id="4"/>
          <p:cNvSpPr txBox="true"/>
          <p:nvPr/>
        </p:nvSpPr>
        <p:spPr>
          <a:xfrm rot="0">
            <a:off x="1028700" y="1909441"/>
            <a:ext cx="9789964" cy="7394437"/>
          </a:xfrm>
          <a:prstGeom prst="rect">
            <a:avLst/>
          </a:prstGeom>
        </p:spPr>
        <p:txBody>
          <a:bodyPr anchor="t" rtlCol="false" tIns="0" lIns="0" bIns="0" rIns="0">
            <a:spAutoFit/>
          </a:bodyPr>
          <a:lstStyle/>
          <a:p>
            <a:pPr algn="l">
              <a:lnSpc>
                <a:spcPts val="4876"/>
              </a:lnSpc>
            </a:pPr>
            <a:r>
              <a:rPr lang="en-US" sz="3145">
                <a:solidFill>
                  <a:srgbClr val="311C61"/>
                </a:solidFill>
                <a:latin typeface="Garet Bold"/>
              </a:rPr>
              <a:t>Uma abordagem de nuvem híbrida é adequada para aproveitar a escala e a segurança de uma nuvem pública, como o Google Cloud, mantendo seus dados no local para obedecer às leis de residência de dados ou suprindo as necessidades de computação de maneira mais próxima aos clientes. Essa abordagem apresenta alguns benefícios como; Modernização que segue seu ritmo; manter a conformidade regulamentar; como executar apps no local; como executar apps em locais de borda remotos.</a:t>
            </a:r>
          </a:p>
        </p:txBody>
      </p:sp>
      <p:grpSp>
        <p:nvGrpSpPr>
          <p:cNvPr name="Group 5" id="5"/>
          <p:cNvGrpSpPr/>
          <p:nvPr/>
        </p:nvGrpSpPr>
        <p:grpSpPr>
          <a:xfrm rot="0">
            <a:off x="2057561" y="9804582"/>
            <a:ext cx="14172877" cy="73576"/>
            <a:chOff x="0" y="0"/>
            <a:chExt cx="18897170" cy="98101"/>
          </a:xfrm>
        </p:grpSpPr>
        <p:grpSp>
          <p:nvGrpSpPr>
            <p:cNvPr name="Group 6" id="6"/>
            <p:cNvGrpSpPr/>
            <p:nvPr/>
          </p:nvGrpSpPr>
          <p:grpSpPr>
            <a:xfrm rot="-10800000">
              <a:off x="0"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2735367"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5470735"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5" id="15"/>
            <p:cNvGrpSpPr/>
            <p:nvPr/>
          </p:nvGrpSpPr>
          <p:grpSpPr>
            <a:xfrm rot="-10800000">
              <a:off x="8206102" y="0"/>
              <a:ext cx="2484966" cy="98101"/>
              <a:chOff x="0" y="0"/>
              <a:chExt cx="393327" cy="15528"/>
            </a:xfrm>
          </p:grpSpPr>
          <p:sp>
            <p:nvSpPr>
              <p:cNvPr name="Freeform 16" id="16"/>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name="TextBox 17" id="17"/>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10941469" y="0"/>
              <a:ext cx="2484966" cy="98101"/>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3676836" y="0"/>
              <a:ext cx="2484966" cy="98101"/>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4" id="24"/>
            <p:cNvGrpSpPr/>
            <p:nvPr/>
          </p:nvGrpSpPr>
          <p:grpSpPr>
            <a:xfrm rot="-10800000">
              <a:off x="16412204" y="0"/>
              <a:ext cx="2484966" cy="98101"/>
              <a:chOff x="0" y="0"/>
              <a:chExt cx="393327" cy="15528"/>
            </a:xfrm>
          </p:grpSpPr>
          <p:sp>
            <p:nvSpPr>
              <p:cNvPr name="Freeform 25" id="25"/>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6" id="26"/>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11C61"/>
        </a:solidFill>
      </p:bgPr>
    </p:bg>
    <p:spTree>
      <p:nvGrpSpPr>
        <p:cNvPr id="1" name=""/>
        <p:cNvGrpSpPr/>
        <p:nvPr/>
      </p:nvGrpSpPr>
      <p:grpSpPr>
        <a:xfrm>
          <a:off x="0" y="0"/>
          <a:ext cx="0" cy="0"/>
          <a:chOff x="0" y="0"/>
          <a:chExt cx="0" cy="0"/>
        </a:xfrm>
      </p:grpSpPr>
      <p:sp>
        <p:nvSpPr>
          <p:cNvPr name="Freeform 2" id="2"/>
          <p:cNvSpPr/>
          <p:nvPr/>
        </p:nvSpPr>
        <p:spPr>
          <a:xfrm flipH="false" flipV="false" rot="0">
            <a:off x="16429513" y="-166393"/>
            <a:ext cx="2390185" cy="2390185"/>
          </a:xfrm>
          <a:custGeom>
            <a:avLst/>
            <a:gdLst/>
            <a:ahLst/>
            <a:cxnLst/>
            <a:rect r="r" b="b" t="t" l="l"/>
            <a:pathLst>
              <a:path h="2390185" w="2390185">
                <a:moveTo>
                  <a:pt x="0" y="0"/>
                </a:moveTo>
                <a:lnTo>
                  <a:pt x="2390186" y="0"/>
                </a:lnTo>
                <a:lnTo>
                  <a:pt x="2390186" y="2390186"/>
                </a:lnTo>
                <a:lnTo>
                  <a:pt x="0" y="2390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26168" y="253399"/>
            <a:ext cx="929222" cy="929222"/>
          </a:xfrm>
          <a:custGeom>
            <a:avLst/>
            <a:gdLst/>
            <a:ahLst/>
            <a:cxnLst/>
            <a:rect r="r" b="b" t="t" l="l"/>
            <a:pathLst>
              <a:path h="929222" w="929222">
                <a:moveTo>
                  <a:pt x="0" y="0"/>
                </a:moveTo>
                <a:lnTo>
                  <a:pt x="929222" y="0"/>
                </a:lnTo>
                <a:lnTo>
                  <a:pt x="929222" y="929222"/>
                </a:lnTo>
                <a:lnTo>
                  <a:pt x="0" y="9292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85293" y="538958"/>
            <a:ext cx="8129477" cy="1413824"/>
          </a:xfrm>
          <a:prstGeom prst="rect">
            <a:avLst/>
          </a:prstGeom>
        </p:spPr>
        <p:txBody>
          <a:bodyPr anchor="t" rtlCol="false" tIns="0" lIns="0" bIns="0" rIns="0">
            <a:spAutoFit/>
          </a:bodyPr>
          <a:lstStyle/>
          <a:p>
            <a:pPr algn="just">
              <a:lnSpc>
                <a:spcPts val="10861"/>
              </a:lnSpc>
            </a:pPr>
            <a:r>
              <a:rPr lang="en-US" sz="10057">
                <a:solidFill>
                  <a:srgbClr val="FFFFFF"/>
                </a:solidFill>
                <a:latin typeface="Garet Bold"/>
              </a:rPr>
              <a:t>BENEFÍCIOS</a:t>
            </a:r>
          </a:p>
        </p:txBody>
      </p:sp>
      <p:grpSp>
        <p:nvGrpSpPr>
          <p:cNvPr name="Group 5" id="5"/>
          <p:cNvGrpSpPr/>
          <p:nvPr/>
        </p:nvGrpSpPr>
        <p:grpSpPr>
          <a:xfrm rot="0">
            <a:off x="549792" y="2253320"/>
            <a:ext cx="7890002" cy="3261292"/>
            <a:chOff x="0" y="0"/>
            <a:chExt cx="10520003" cy="4348389"/>
          </a:xfrm>
        </p:grpSpPr>
        <p:sp>
          <p:nvSpPr>
            <p:cNvPr name="TextBox 6" id="6"/>
            <p:cNvSpPr txBox="true"/>
            <p:nvPr/>
          </p:nvSpPr>
          <p:spPr>
            <a:xfrm rot="0">
              <a:off x="0" y="1821169"/>
              <a:ext cx="10520003" cy="2527220"/>
            </a:xfrm>
            <a:prstGeom prst="rect">
              <a:avLst/>
            </a:prstGeom>
          </p:spPr>
          <p:txBody>
            <a:bodyPr anchor="t" rtlCol="false" tIns="0" lIns="0" bIns="0" rIns="0">
              <a:spAutoFit/>
            </a:bodyPr>
            <a:lstStyle/>
            <a:p>
              <a:pPr algn="l">
                <a:lnSpc>
                  <a:spcPts val="3007"/>
                </a:lnSpc>
              </a:pPr>
              <a:r>
                <a:rPr lang="en-US" sz="2349">
                  <a:solidFill>
                    <a:srgbClr val="FFFFFF"/>
                  </a:solidFill>
                  <a:latin typeface="Garet Bold"/>
                </a:rPr>
                <a:t>Uma abordagem híbrida permite que você decida onde seu aplicativo ficará e onde ocorrerá a computação. Isso pode ajudar a melhorar a privacidade e garantir conformidade para seus aplicativos regulamentados.</a:t>
              </a:r>
            </a:p>
          </p:txBody>
        </p:sp>
        <p:sp>
          <p:nvSpPr>
            <p:cNvPr name="TextBox 7" id="7"/>
            <p:cNvSpPr txBox="true"/>
            <p:nvPr/>
          </p:nvSpPr>
          <p:spPr>
            <a:xfrm rot="0">
              <a:off x="0" y="921228"/>
              <a:ext cx="10520003" cy="545855"/>
            </a:xfrm>
            <a:prstGeom prst="rect">
              <a:avLst/>
            </a:prstGeom>
          </p:spPr>
          <p:txBody>
            <a:bodyPr anchor="t" rtlCol="false" tIns="0" lIns="0" bIns="0" rIns="0">
              <a:spAutoFit/>
            </a:bodyPr>
            <a:lstStyle/>
            <a:p>
              <a:pPr algn="l">
                <a:lnSpc>
                  <a:spcPts val="3063"/>
                </a:lnSpc>
              </a:pPr>
              <a:r>
                <a:rPr lang="en-US" sz="2836">
                  <a:solidFill>
                    <a:srgbClr val="FFFFFF"/>
                  </a:solidFill>
                  <a:latin typeface="Garet Bold"/>
                </a:rPr>
                <a:t>GOVERNANÇA EFICAZ DE APLICATIVOS</a:t>
              </a:r>
            </a:p>
          </p:txBody>
        </p:sp>
        <p:sp>
          <p:nvSpPr>
            <p:cNvPr name="TextBox 8" id="8"/>
            <p:cNvSpPr txBox="true"/>
            <p:nvPr/>
          </p:nvSpPr>
          <p:spPr>
            <a:xfrm rot="0">
              <a:off x="0" y="38100"/>
              <a:ext cx="10520003" cy="554496"/>
            </a:xfrm>
            <a:prstGeom prst="rect">
              <a:avLst/>
            </a:prstGeom>
          </p:spPr>
          <p:txBody>
            <a:bodyPr anchor="t" rtlCol="false" tIns="0" lIns="0" bIns="0" rIns="0">
              <a:spAutoFit/>
            </a:bodyPr>
            <a:lstStyle/>
            <a:p>
              <a:pPr algn="l">
                <a:lnSpc>
                  <a:spcPts val="3196"/>
                </a:lnSpc>
              </a:pPr>
              <a:r>
                <a:rPr lang="en-US" sz="2959">
                  <a:solidFill>
                    <a:srgbClr val="FFFFFF"/>
                  </a:solidFill>
                  <a:latin typeface="Garet"/>
                </a:rPr>
                <a:t>01</a:t>
              </a:r>
            </a:p>
          </p:txBody>
        </p:sp>
      </p:grpSp>
      <p:grpSp>
        <p:nvGrpSpPr>
          <p:cNvPr name="Group 9" id="9"/>
          <p:cNvGrpSpPr/>
          <p:nvPr/>
        </p:nvGrpSpPr>
        <p:grpSpPr>
          <a:xfrm rot="0">
            <a:off x="9976051" y="2031076"/>
            <a:ext cx="7987689" cy="3652021"/>
            <a:chOff x="0" y="0"/>
            <a:chExt cx="10650253" cy="4869362"/>
          </a:xfrm>
        </p:grpSpPr>
        <p:sp>
          <p:nvSpPr>
            <p:cNvPr name="TextBox 10" id="10"/>
            <p:cNvSpPr txBox="true"/>
            <p:nvPr/>
          </p:nvSpPr>
          <p:spPr>
            <a:xfrm rot="0">
              <a:off x="0" y="2279583"/>
              <a:ext cx="10650253" cy="2589779"/>
            </a:xfrm>
            <a:prstGeom prst="rect">
              <a:avLst/>
            </a:prstGeom>
          </p:spPr>
          <p:txBody>
            <a:bodyPr anchor="t" rtlCol="false" tIns="0" lIns="0" bIns="0" rIns="0">
              <a:spAutoFit/>
            </a:bodyPr>
            <a:lstStyle/>
            <a:p>
              <a:pPr algn="r">
                <a:lnSpc>
                  <a:spcPts val="3096"/>
                </a:lnSpc>
              </a:pPr>
              <a:r>
                <a:rPr lang="en-US" sz="2419">
                  <a:solidFill>
                    <a:srgbClr val="FFFFFF"/>
                  </a:solidFill>
                  <a:latin typeface="Garet Bold"/>
                </a:rPr>
                <a:t>Às vezes, apps distribuídos em locais remotos se beneficiam de uma solução de nuvem híbrida. Para aplicativos com requisitos de baixa latência, a computação híbrida acontece perto dos usuários finais.</a:t>
              </a:r>
            </a:p>
          </p:txBody>
        </p:sp>
        <p:sp>
          <p:nvSpPr>
            <p:cNvPr name="TextBox 11" id="11"/>
            <p:cNvSpPr txBox="true"/>
            <p:nvPr/>
          </p:nvSpPr>
          <p:spPr>
            <a:xfrm rot="0">
              <a:off x="0" y="905573"/>
              <a:ext cx="10650253" cy="1026084"/>
            </a:xfrm>
            <a:prstGeom prst="rect">
              <a:avLst/>
            </a:prstGeom>
          </p:spPr>
          <p:txBody>
            <a:bodyPr anchor="t" rtlCol="false" tIns="0" lIns="0" bIns="0" rIns="0">
              <a:spAutoFit/>
            </a:bodyPr>
            <a:lstStyle/>
            <a:p>
              <a:pPr algn="r">
                <a:lnSpc>
                  <a:spcPts val="3012"/>
                </a:lnSpc>
              </a:pPr>
              <a:r>
                <a:rPr lang="en-US" sz="2789">
                  <a:solidFill>
                    <a:srgbClr val="FFFFFF"/>
                  </a:solidFill>
                  <a:latin typeface="Garet Bold"/>
                </a:rPr>
                <a:t>DESEMPENHO APRIMORADO E LATÊNCIA REDUZIDA</a:t>
              </a:r>
            </a:p>
          </p:txBody>
        </p:sp>
        <p:sp>
          <p:nvSpPr>
            <p:cNvPr name="TextBox 12" id="12"/>
            <p:cNvSpPr txBox="true"/>
            <p:nvPr/>
          </p:nvSpPr>
          <p:spPr>
            <a:xfrm rot="0">
              <a:off x="0" y="38100"/>
              <a:ext cx="10650253" cy="543795"/>
            </a:xfrm>
            <a:prstGeom prst="rect">
              <a:avLst/>
            </a:prstGeom>
          </p:spPr>
          <p:txBody>
            <a:bodyPr anchor="t" rtlCol="false" tIns="0" lIns="0" bIns="0" rIns="0">
              <a:spAutoFit/>
            </a:bodyPr>
            <a:lstStyle/>
            <a:p>
              <a:pPr algn="r">
                <a:lnSpc>
                  <a:spcPts val="3143"/>
                </a:lnSpc>
              </a:pPr>
              <a:r>
                <a:rPr lang="en-US" sz="2910">
                  <a:solidFill>
                    <a:srgbClr val="FFFFFF"/>
                  </a:solidFill>
                  <a:latin typeface="Garet"/>
                </a:rPr>
                <a:t>02</a:t>
              </a:r>
            </a:p>
          </p:txBody>
        </p:sp>
      </p:grpSp>
      <p:grpSp>
        <p:nvGrpSpPr>
          <p:cNvPr name="Group 13" id="13"/>
          <p:cNvGrpSpPr/>
          <p:nvPr/>
        </p:nvGrpSpPr>
        <p:grpSpPr>
          <a:xfrm rot="0">
            <a:off x="549792" y="6239420"/>
            <a:ext cx="7890002" cy="3167058"/>
            <a:chOff x="0" y="0"/>
            <a:chExt cx="10520003" cy="4222744"/>
          </a:xfrm>
        </p:grpSpPr>
        <p:sp>
          <p:nvSpPr>
            <p:cNvPr name="TextBox 14" id="14"/>
            <p:cNvSpPr txBox="true"/>
            <p:nvPr/>
          </p:nvSpPr>
          <p:spPr>
            <a:xfrm rot="0">
              <a:off x="0" y="1830694"/>
              <a:ext cx="10520003" cy="2392050"/>
            </a:xfrm>
            <a:prstGeom prst="rect">
              <a:avLst/>
            </a:prstGeom>
          </p:spPr>
          <p:txBody>
            <a:bodyPr anchor="t" rtlCol="false" tIns="0" lIns="0" bIns="0" rIns="0">
              <a:spAutoFit/>
            </a:bodyPr>
            <a:lstStyle/>
            <a:p>
              <a:pPr algn="l">
                <a:lnSpc>
                  <a:spcPts val="2879"/>
                </a:lnSpc>
              </a:pPr>
              <a:r>
                <a:rPr lang="en-US" sz="2249">
                  <a:solidFill>
                    <a:srgbClr val="FFFFFF"/>
                  </a:solidFill>
                  <a:latin typeface="Garet Bold"/>
                </a:rPr>
                <a:t>A computação híbrida oferece flexibilidade para operar no ambiente que for melhor para você. Por exemplo, ao criar com contêineres, você pode criar aplicativos portáteis e se mover facilmente entre nuvens públicas e privadas.</a:t>
              </a:r>
            </a:p>
          </p:txBody>
        </p:sp>
        <p:sp>
          <p:nvSpPr>
            <p:cNvPr name="TextBox 15" id="15"/>
            <p:cNvSpPr txBox="true"/>
            <p:nvPr/>
          </p:nvSpPr>
          <p:spPr>
            <a:xfrm rot="0">
              <a:off x="0" y="921228"/>
              <a:ext cx="10520003" cy="545855"/>
            </a:xfrm>
            <a:prstGeom prst="rect">
              <a:avLst/>
            </a:prstGeom>
          </p:spPr>
          <p:txBody>
            <a:bodyPr anchor="t" rtlCol="false" tIns="0" lIns="0" bIns="0" rIns="0">
              <a:spAutoFit/>
            </a:bodyPr>
            <a:lstStyle/>
            <a:p>
              <a:pPr algn="l">
                <a:lnSpc>
                  <a:spcPts val="3063"/>
                </a:lnSpc>
              </a:pPr>
              <a:r>
                <a:rPr lang="en-US" sz="2836">
                  <a:solidFill>
                    <a:srgbClr val="FFFFFF"/>
                  </a:solidFill>
                  <a:latin typeface="Garet Bold"/>
                </a:rPr>
                <a:t>OPERAÇÕES FLEXÍVEIS</a:t>
              </a:r>
            </a:p>
          </p:txBody>
        </p:sp>
        <p:sp>
          <p:nvSpPr>
            <p:cNvPr name="TextBox 16" id="16"/>
            <p:cNvSpPr txBox="true"/>
            <p:nvPr/>
          </p:nvSpPr>
          <p:spPr>
            <a:xfrm rot="0">
              <a:off x="0" y="38100"/>
              <a:ext cx="10520003" cy="554496"/>
            </a:xfrm>
            <a:prstGeom prst="rect">
              <a:avLst/>
            </a:prstGeom>
          </p:spPr>
          <p:txBody>
            <a:bodyPr anchor="t" rtlCol="false" tIns="0" lIns="0" bIns="0" rIns="0">
              <a:spAutoFit/>
            </a:bodyPr>
            <a:lstStyle/>
            <a:p>
              <a:pPr algn="l">
                <a:lnSpc>
                  <a:spcPts val="3196"/>
                </a:lnSpc>
              </a:pPr>
              <a:r>
                <a:rPr lang="en-US" sz="2959">
                  <a:solidFill>
                    <a:srgbClr val="FFFFFF"/>
                  </a:solidFill>
                  <a:latin typeface="Garet"/>
                </a:rPr>
                <a:t>03</a:t>
              </a:r>
            </a:p>
          </p:txBody>
        </p:sp>
      </p:grpSp>
      <p:grpSp>
        <p:nvGrpSpPr>
          <p:cNvPr name="Group 17" id="17"/>
          <p:cNvGrpSpPr/>
          <p:nvPr/>
        </p:nvGrpSpPr>
        <p:grpSpPr>
          <a:xfrm rot="0">
            <a:off x="9594007" y="5911698"/>
            <a:ext cx="8369734" cy="4110490"/>
            <a:chOff x="0" y="0"/>
            <a:chExt cx="11159645" cy="5480654"/>
          </a:xfrm>
        </p:grpSpPr>
        <p:sp>
          <p:nvSpPr>
            <p:cNvPr name="TextBox 18" id="18"/>
            <p:cNvSpPr txBox="true"/>
            <p:nvPr/>
          </p:nvSpPr>
          <p:spPr>
            <a:xfrm rot="0">
              <a:off x="0" y="1937603"/>
              <a:ext cx="11159645" cy="3543051"/>
            </a:xfrm>
            <a:prstGeom prst="rect">
              <a:avLst/>
            </a:prstGeom>
          </p:spPr>
          <p:txBody>
            <a:bodyPr anchor="t" rtlCol="false" tIns="0" lIns="0" bIns="0" rIns="0">
              <a:spAutoFit/>
            </a:bodyPr>
            <a:lstStyle/>
            <a:p>
              <a:pPr algn="r">
                <a:lnSpc>
                  <a:spcPts val="3023"/>
                </a:lnSpc>
              </a:pPr>
              <a:r>
                <a:rPr lang="en-US" sz="2362">
                  <a:solidFill>
                    <a:srgbClr val="FFFFFF"/>
                  </a:solidFill>
                  <a:latin typeface="Garet Bold"/>
                </a:rPr>
                <a:t>Os modelos de nuvem híbrida oferecem acesso às tecnologias mais recentes, como IA e machine learning, sem precisar estender ou substituir a infraestrutura atual. É possível maximizar os recursos e aumentar a produtividade para acelerar o desenvolvimento e a entrega de apps.</a:t>
              </a:r>
            </a:p>
            <a:p>
              <a:pPr algn="r">
                <a:lnSpc>
                  <a:spcPts val="3023"/>
                </a:lnSpc>
              </a:pPr>
            </a:p>
          </p:txBody>
        </p:sp>
        <p:sp>
          <p:nvSpPr>
            <p:cNvPr name="TextBox 19" id="19"/>
            <p:cNvSpPr txBox="true"/>
            <p:nvPr/>
          </p:nvSpPr>
          <p:spPr>
            <a:xfrm rot="0">
              <a:off x="0" y="991694"/>
              <a:ext cx="11159645" cy="569135"/>
            </a:xfrm>
            <a:prstGeom prst="rect">
              <a:avLst/>
            </a:prstGeom>
          </p:spPr>
          <p:txBody>
            <a:bodyPr anchor="t" rtlCol="false" tIns="0" lIns="0" bIns="0" rIns="0">
              <a:spAutoFit/>
            </a:bodyPr>
            <a:lstStyle/>
            <a:p>
              <a:pPr algn="r">
                <a:lnSpc>
                  <a:spcPts val="3249"/>
                </a:lnSpc>
              </a:pPr>
              <a:r>
                <a:rPr lang="en-US" sz="3008">
                  <a:solidFill>
                    <a:srgbClr val="FFFFFF"/>
                  </a:solidFill>
                  <a:latin typeface="Garet Bold"/>
                </a:rPr>
                <a:t>INOVAÇÃO MAIS RÁPIDA</a:t>
              </a:r>
            </a:p>
          </p:txBody>
        </p:sp>
        <p:sp>
          <p:nvSpPr>
            <p:cNvPr name="TextBox 20" id="20"/>
            <p:cNvSpPr txBox="true"/>
            <p:nvPr/>
          </p:nvSpPr>
          <p:spPr>
            <a:xfrm rot="0">
              <a:off x="0" y="38100"/>
              <a:ext cx="11159645" cy="597193"/>
            </a:xfrm>
            <a:prstGeom prst="rect">
              <a:avLst/>
            </a:prstGeom>
          </p:spPr>
          <p:txBody>
            <a:bodyPr anchor="t" rtlCol="false" tIns="0" lIns="0" bIns="0" rIns="0">
              <a:spAutoFit/>
            </a:bodyPr>
            <a:lstStyle/>
            <a:p>
              <a:pPr algn="r">
                <a:lnSpc>
                  <a:spcPts val="3390"/>
                </a:lnSpc>
              </a:pPr>
              <a:r>
                <a:rPr lang="en-US" sz="3139">
                  <a:solidFill>
                    <a:srgbClr val="FFFFFF"/>
                  </a:solidFill>
                  <a:latin typeface="Garet"/>
                </a:rPr>
                <a:t>04</a:t>
              </a:r>
            </a:p>
          </p:txBody>
        </p:sp>
      </p:grpSp>
      <p:sp>
        <p:nvSpPr>
          <p:cNvPr name="Freeform 21" id="21"/>
          <p:cNvSpPr/>
          <p:nvPr/>
        </p:nvSpPr>
        <p:spPr>
          <a:xfrm flipH="false" flipV="false" rot="0">
            <a:off x="15658016" y="1268346"/>
            <a:ext cx="597375" cy="597375"/>
          </a:xfrm>
          <a:custGeom>
            <a:avLst/>
            <a:gdLst/>
            <a:ahLst/>
            <a:cxnLst/>
            <a:rect r="r" b="b" t="t" l="l"/>
            <a:pathLst>
              <a:path h="597375" w="597375">
                <a:moveTo>
                  <a:pt x="0" y="0"/>
                </a:moveTo>
                <a:lnTo>
                  <a:pt x="597374" y="0"/>
                </a:lnTo>
                <a:lnTo>
                  <a:pt x="597374" y="597375"/>
                </a:lnTo>
                <a:lnTo>
                  <a:pt x="0" y="597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6429513" y="1567034"/>
            <a:ext cx="771498" cy="771498"/>
          </a:xfrm>
          <a:custGeom>
            <a:avLst/>
            <a:gdLst/>
            <a:ahLst/>
            <a:cxnLst/>
            <a:rect r="r" b="b" t="t" l="l"/>
            <a:pathLst>
              <a:path h="771498" w="771498">
                <a:moveTo>
                  <a:pt x="0" y="0"/>
                </a:moveTo>
                <a:lnTo>
                  <a:pt x="771498" y="0"/>
                </a:lnTo>
                <a:lnTo>
                  <a:pt x="771498" y="771497"/>
                </a:lnTo>
                <a:lnTo>
                  <a:pt x="0" y="771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2057561" y="9767107"/>
            <a:ext cx="14172877" cy="73576"/>
            <a:chOff x="0" y="0"/>
            <a:chExt cx="18897170" cy="98101"/>
          </a:xfrm>
        </p:grpSpPr>
        <p:grpSp>
          <p:nvGrpSpPr>
            <p:cNvPr name="Group 24" id="24"/>
            <p:cNvGrpSpPr/>
            <p:nvPr/>
          </p:nvGrpSpPr>
          <p:grpSpPr>
            <a:xfrm rot="-10800000">
              <a:off x="0" y="0"/>
              <a:ext cx="2484966" cy="98101"/>
              <a:chOff x="0" y="0"/>
              <a:chExt cx="393327" cy="15528"/>
            </a:xfrm>
          </p:grpSpPr>
          <p:sp>
            <p:nvSpPr>
              <p:cNvPr name="Freeform 25" id="25"/>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26" id="26"/>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7" id="27"/>
            <p:cNvGrpSpPr/>
            <p:nvPr/>
          </p:nvGrpSpPr>
          <p:grpSpPr>
            <a:xfrm rot="-10800000">
              <a:off x="2735367" y="0"/>
              <a:ext cx="2484966" cy="98101"/>
              <a:chOff x="0" y="0"/>
              <a:chExt cx="393327" cy="15528"/>
            </a:xfrm>
          </p:grpSpPr>
          <p:sp>
            <p:nvSpPr>
              <p:cNvPr name="Freeform 28" id="28"/>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29" id="29"/>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30" id="30"/>
            <p:cNvGrpSpPr/>
            <p:nvPr/>
          </p:nvGrpSpPr>
          <p:grpSpPr>
            <a:xfrm rot="-10800000">
              <a:off x="5470735" y="0"/>
              <a:ext cx="2484966" cy="98101"/>
              <a:chOff x="0" y="0"/>
              <a:chExt cx="393327" cy="15528"/>
            </a:xfrm>
          </p:grpSpPr>
          <p:sp>
            <p:nvSpPr>
              <p:cNvPr name="Freeform 31" id="31"/>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32" id="32"/>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33" id="33"/>
            <p:cNvGrpSpPr/>
            <p:nvPr/>
          </p:nvGrpSpPr>
          <p:grpSpPr>
            <a:xfrm rot="-10800000">
              <a:off x="8206102" y="0"/>
              <a:ext cx="2484966" cy="98101"/>
              <a:chOff x="0" y="0"/>
              <a:chExt cx="393327" cy="15528"/>
            </a:xfrm>
          </p:grpSpPr>
          <p:sp>
            <p:nvSpPr>
              <p:cNvPr name="Freeform 34" id="3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35" id="3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36" id="36"/>
            <p:cNvGrpSpPr/>
            <p:nvPr/>
          </p:nvGrpSpPr>
          <p:grpSpPr>
            <a:xfrm rot="-10800000">
              <a:off x="10941469" y="0"/>
              <a:ext cx="2484966" cy="98101"/>
              <a:chOff x="0" y="0"/>
              <a:chExt cx="393327" cy="15528"/>
            </a:xfrm>
          </p:grpSpPr>
          <p:sp>
            <p:nvSpPr>
              <p:cNvPr name="Freeform 37" id="3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name="TextBox 38" id="3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39" id="39"/>
            <p:cNvGrpSpPr/>
            <p:nvPr/>
          </p:nvGrpSpPr>
          <p:grpSpPr>
            <a:xfrm rot="-10800000">
              <a:off x="13676836" y="0"/>
              <a:ext cx="2484966" cy="98101"/>
              <a:chOff x="0" y="0"/>
              <a:chExt cx="393327" cy="15528"/>
            </a:xfrm>
          </p:grpSpPr>
          <p:sp>
            <p:nvSpPr>
              <p:cNvPr name="Freeform 40" id="4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41" id="4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42" id="42"/>
            <p:cNvGrpSpPr/>
            <p:nvPr/>
          </p:nvGrpSpPr>
          <p:grpSpPr>
            <a:xfrm rot="-10800000">
              <a:off x="16412204" y="0"/>
              <a:ext cx="2484966" cy="98101"/>
              <a:chOff x="0" y="0"/>
              <a:chExt cx="393327" cy="15528"/>
            </a:xfrm>
          </p:grpSpPr>
          <p:sp>
            <p:nvSpPr>
              <p:cNvPr name="Freeform 43" id="4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44" id="4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57561" y="9691836"/>
            <a:ext cx="14172877" cy="73576"/>
            <a:chOff x="0" y="0"/>
            <a:chExt cx="18897170" cy="98101"/>
          </a:xfrm>
        </p:grpSpPr>
        <p:grpSp>
          <p:nvGrpSpPr>
            <p:cNvPr name="Group 3" id="3"/>
            <p:cNvGrpSpPr/>
            <p:nvPr/>
          </p:nvGrpSpPr>
          <p:grpSpPr>
            <a:xfrm rot="-10800000">
              <a:off x="0" y="0"/>
              <a:ext cx="2484966" cy="98101"/>
              <a:chOff x="0" y="0"/>
              <a:chExt cx="393327" cy="15528"/>
            </a:xfrm>
          </p:grpSpPr>
          <p:sp>
            <p:nvSpPr>
              <p:cNvPr name="Freeform 4" id="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5" id="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6" id="6"/>
            <p:cNvGrpSpPr/>
            <p:nvPr/>
          </p:nvGrpSpPr>
          <p:grpSpPr>
            <a:xfrm rot="-10800000">
              <a:off x="2735367"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5470735"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8206102"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5" id="15"/>
            <p:cNvGrpSpPr/>
            <p:nvPr/>
          </p:nvGrpSpPr>
          <p:grpSpPr>
            <a:xfrm rot="-10800000">
              <a:off x="10941469" y="0"/>
              <a:ext cx="2484966" cy="98101"/>
              <a:chOff x="0" y="0"/>
              <a:chExt cx="393327" cy="15528"/>
            </a:xfrm>
          </p:grpSpPr>
          <p:sp>
            <p:nvSpPr>
              <p:cNvPr name="Freeform 16" id="16"/>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17" id="17"/>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13676836" y="0"/>
              <a:ext cx="2484966" cy="98101"/>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6412204" y="0"/>
              <a:ext cx="2484966" cy="98101"/>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311C61">
                  <a:alpha val="49804"/>
                </a:srgbClr>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sp>
        <p:nvSpPr>
          <p:cNvPr name="Freeform 24" id="24"/>
          <p:cNvSpPr/>
          <p:nvPr/>
        </p:nvSpPr>
        <p:spPr>
          <a:xfrm flipH="false" flipV="false" rot="0">
            <a:off x="13304856" y="6968215"/>
            <a:ext cx="4737775" cy="3121009"/>
          </a:xfrm>
          <a:custGeom>
            <a:avLst/>
            <a:gdLst/>
            <a:ahLst/>
            <a:cxnLst/>
            <a:rect r="r" b="b" t="t" l="l"/>
            <a:pathLst>
              <a:path h="3121009" w="4737775">
                <a:moveTo>
                  <a:pt x="0" y="0"/>
                </a:moveTo>
                <a:lnTo>
                  <a:pt x="4737776" y="0"/>
                </a:lnTo>
                <a:lnTo>
                  <a:pt x="4737776" y="3121010"/>
                </a:lnTo>
                <a:lnTo>
                  <a:pt x="0" y="3121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570999" y="429747"/>
            <a:ext cx="2154399" cy="2154399"/>
          </a:xfrm>
          <a:custGeom>
            <a:avLst/>
            <a:gdLst/>
            <a:ahLst/>
            <a:cxnLst/>
            <a:rect r="r" b="b" t="t" l="l"/>
            <a:pathLst>
              <a:path h="2154399" w="2154399">
                <a:moveTo>
                  <a:pt x="0" y="0"/>
                </a:moveTo>
                <a:lnTo>
                  <a:pt x="2154399" y="0"/>
                </a:lnTo>
                <a:lnTo>
                  <a:pt x="2154399" y="2154399"/>
                </a:lnTo>
                <a:lnTo>
                  <a:pt x="0" y="2154399"/>
                </a:lnTo>
                <a:lnTo>
                  <a:pt x="0" y="0"/>
                </a:lnTo>
                <a:close/>
              </a:path>
            </a:pathLst>
          </a:custGeom>
          <a:blipFill>
            <a:blip r:embed="rId4"/>
            <a:stretch>
              <a:fillRect l="0" t="0" r="0" b="0"/>
            </a:stretch>
          </a:blipFill>
        </p:spPr>
      </p:sp>
      <p:sp>
        <p:nvSpPr>
          <p:cNvPr name="TextBox 26" id="26"/>
          <p:cNvSpPr txBox="true"/>
          <p:nvPr/>
        </p:nvSpPr>
        <p:spPr>
          <a:xfrm rot="0">
            <a:off x="2892424" y="745319"/>
            <a:ext cx="9779952" cy="1266081"/>
          </a:xfrm>
          <a:prstGeom prst="rect">
            <a:avLst/>
          </a:prstGeom>
        </p:spPr>
        <p:txBody>
          <a:bodyPr anchor="t" rtlCol="false" tIns="0" lIns="0" bIns="0" rIns="0">
            <a:spAutoFit/>
          </a:bodyPr>
          <a:lstStyle/>
          <a:p>
            <a:pPr algn="l">
              <a:lnSpc>
                <a:spcPts val="9743"/>
              </a:lnSpc>
            </a:pPr>
            <a:r>
              <a:rPr lang="en-US" sz="9022">
                <a:solidFill>
                  <a:srgbClr val="311C61"/>
                </a:solidFill>
                <a:latin typeface="Garet Bold"/>
              </a:rPr>
              <a:t>DESVANTAGENS</a:t>
            </a:r>
          </a:p>
        </p:txBody>
      </p:sp>
      <p:sp>
        <p:nvSpPr>
          <p:cNvPr name="TextBox 27" id="27"/>
          <p:cNvSpPr txBox="true"/>
          <p:nvPr/>
        </p:nvSpPr>
        <p:spPr>
          <a:xfrm rot="0">
            <a:off x="1648199" y="2703073"/>
            <a:ext cx="12814950" cy="6039915"/>
          </a:xfrm>
          <a:prstGeom prst="rect">
            <a:avLst/>
          </a:prstGeom>
        </p:spPr>
        <p:txBody>
          <a:bodyPr anchor="t" rtlCol="false" tIns="0" lIns="0" bIns="0" rIns="0">
            <a:spAutoFit/>
          </a:bodyPr>
          <a:lstStyle/>
          <a:p>
            <a:pPr algn="l">
              <a:lnSpc>
                <a:spcPts val="5370"/>
              </a:lnSpc>
            </a:pPr>
            <a:r>
              <a:rPr lang="en-US" sz="3465">
                <a:solidFill>
                  <a:srgbClr val="311C61"/>
                </a:solidFill>
                <a:latin typeface="Garet Bold"/>
              </a:rPr>
              <a:t>Como os modelos de nuvem híbrida incluem o uso de nuvem privada e infraestrutura no local é necessário investir e manter hardware interno e qualquer outro software e ferramentas necessários. Ambientes de nuvem híbrida muitas vezes podem ser complexos, o que torna difícil estabelecer visibilidade em todos os sistemas, aplicativos, plataformas e processos contidos na nuvem híbrida, o que pode fazer perder problemas ou oportunidades importantes.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11C61"/>
        </a:solidFill>
      </p:bgPr>
    </p:bg>
    <p:spTree>
      <p:nvGrpSpPr>
        <p:cNvPr id="1" name=""/>
        <p:cNvGrpSpPr/>
        <p:nvPr/>
      </p:nvGrpSpPr>
      <p:grpSpPr>
        <a:xfrm>
          <a:off x="0" y="0"/>
          <a:ext cx="0" cy="0"/>
          <a:chOff x="0" y="0"/>
          <a:chExt cx="0" cy="0"/>
        </a:xfrm>
      </p:grpSpPr>
      <p:grpSp>
        <p:nvGrpSpPr>
          <p:cNvPr name="Group 2" id="2"/>
          <p:cNvGrpSpPr/>
          <p:nvPr/>
        </p:nvGrpSpPr>
        <p:grpSpPr>
          <a:xfrm rot="0">
            <a:off x="2057561" y="9535568"/>
            <a:ext cx="14172877" cy="73576"/>
            <a:chOff x="0" y="0"/>
            <a:chExt cx="18897170" cy="98101"/>
          </a:xfrm>
        </p:grpSpPr>
        <p:grpSp>
          <p:nvGrpSpPr>
            <p:cNvPr name="Group 3" id="3"/>
            <p:cNvGrpSpPr/>
            <p:nvPr/>
          </p:nvGrpSpPr>
          <p:grpSpPr>
            <a:xfrm rot="-10800000">
              <a:off x="0" y="0"/>
              <a:ext cx="2484966" cy="98101"/>
              <a:chOff x="0" y="0"/>
              <a:chExt cx="393327" cy="15528"/>
            </a:xfrm>
          </p:grpSpPr>
          <p:sp>
            <p:nvSpPr>
              <p:cNvPr name="Freeform 4" id="4"/>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5" id="5"/>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6" id="6"/>
            <p:cNvGrpSpPr/>
            <p:nvPr/>
          </p:nvGrpSpPr>
          <p:grpSpPr>
            <a:xfrm rot="-10800000">
              <a:off x="2735367" y="0"/>
              <a:ext cx="2484966" cy="98101"/>
              <a:chOff x="0" y="0"/>
              <a:chExt cx="393327" cy="15528"/>
            </a:xfrm>
          </p:grpSpPr>
          <p:sp>
            <p:nvSpPr>
              <p:cNvPr name="Freeform 7" id="7"/>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8" id="8"/>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9" id="9"/>
            <p:cNvGrpSpPr/>
            <p:nvPr/>
          </p:nvGrpSpPr>
          <p:grpSpPr>
            <a:xfrm rot="-10800000">
              <a:off x="5470735" y="0"/>
              <a:ext cx="2484966" cy="98101"/>
              <a:chOff x="0" y="0"/>
              <a:chExt cx="393327" cy="15528"/>
            </a:xfrm>
          </p:grpSpPr>
          <p:sp>
            <p:nvSpPr>
              <p:cNvPr name="Freeform 10" id="10"/>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11" id="11"/>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2" id="12"/>
            <p:cNvGrpSpPr/>
            <p:nvPr/>
          </p:nvGrpSpPr>
          <p:grpSpPr>
            <a:xfrm rot="-10800000">
              <a:off x="8206102" y="0"/>
              <a:ext cx="2484966" cy="98101"/>
              <a:chOff x="0" y="0"/>
              <a:chExt cx="393327" cy="15528"/>
            </a:xfrm>
          </p:grpSpPr>
          <p:sp>
            <p:nvSpPr>
              <p:cNvPr name="Freeform 13" id="13"/>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14" id="14"/>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5" id="15"/>
            <p:cNvGrpSpPr/>
            <p:nvPr/>
          </p:nvGrpSpPr>
          <p:grpSpPr>
            <a:xfrm rot="-10800000">
              <a:off x="10941469" y="0"/>
              <a:ext cx="2484966" cy="98101"/>
              <a:chOff x="0" y="0"/>
              <a:chExt cx="393327" cy="15528"/>
            </a:xfrm>
          </p:grpSpPr>
          <p:sp>
            <p:nvSpPr>
              <p:cNvPr name="Freeform 16" id="16"/>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17" id="17"/>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18" id="18"/>
            <p:cNvGrpSpPr/>
            <p:nvPr/>
          </p:nvGrpSpPr>
          <p:grpSpPr>
            <a:xfrm rot="-10800000">
              <a:off x="13676836" y="0"/>
              <a:ext cx="2484966" cy="98101"/>
              <a:chOff x="0" y="0"/>
              <a:chExt cx="393327" cy="15528"/>
            </a:xfrm>
          </p:grpSpPr>
          <p:sp>
            <p:nvSpPr>
              <p:cNvPr name="Freeform 19" id="19"/>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alpha val="49804"/>
                </a:srgbClr>
              </a:solidFill>
            </p:spPr>
          </p:sp>
          <p:sp>
            <p:nvSpPr>
              <p:cNvPr name="TextBox 20" id="20"/>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nvGrpSpPr>
            <p:cNvPr name="Group 21" id="21"/>
            <p:cNvGrpSpPr/>
            <p:nvPr/>
          </p:nvGrpSpPr>
          <p:grpSpPr>
            <a:xfrm rot="-10800000">
              <a:off x="16412204" y="0"/>
              <a:ext cx="2484966" cy="98101"/>
              <a:chOff x="0" y="0"/>
              <a:chExt cx="393327" cy="15528"/>
            </a:xfrm>
          </p:grpSpPr>
          <p:sp>
            <p:nvSpPr>
              <p:cNvPr name="Freeform 22" id="22"/>
              <p:cNvSpPr/>
              <p:nvPr/>
            </p:nvSpPr>
            <p:spPr>
              <a:xfrm flipH="false" flipV="false" rot="0">
                <a:off x="0" y="0"/>
                <a:ext cx="393327" cy="15528"/>
              </a:xfrm>
              <a:custGeom>
                <a:avLst/>
                <a:gdLst/>
                <a:ahLst/>
                <a:cxnLst/>
                <a:rect r="r" b="b" t="t" l="l"/>
                <a:pathLst>
                  <a:path h="15528" w="393327">
                    <a:moveTo>
                      <a:pt x="7764" y="0"/>
                    </a:moveTo>
                    <a:lnTo>
                      <a:pt x="385563" y="0"/>
                    </a:lnTo>
                    <a:cubicBezTo>
                      <a:pt x="387622" y="0"/>
                      <a:pt x="389597" y="818"/>
                      <a:pt x="391053" y="2274"/>
                    </a:cubicBezTo>
                    <a:cubicBezTo>
                      <a:pt x="392509" y="3730"/>
                      <a:pt x="393327" y="5705"/>
                      <a:pt x="393327" y="7764"/>
                    </a:cubicBezTo>
                    <a:lnTo>
                      <a:pt x="393327" y="7764"/>
                    </a:lnTo>
                    <a:cubicBezTo>
                      <a:pt x="393327" y="9823"/>
                      <a:pt x="392509" y="11798"/>
                      <a:pt x="391053" y="13254"/>
                    </a:cubicBezTo>
                    <a:cubicBezTo>
                      <a:pt x="389597" y="14710"/>
                      <a:pt x="387622" y="15528"/>
                      <a:pt x="385563" y="15528"/>
                    </a:cubicBezTo>
                    <a:lnTo>
                      <a:pt x="7764" y="15528"/>
                    </a:lnTo>
                    <a:cubicBezTo>
                      <a:pt x="5705" y="15528"/>
                      <a:pt x="3730" y="14710"/>
                      <a:pt x="2274" y="13254"/>
                    </a:cubicBezTo>
                    <a:cubicBezTo>
                      <a:pt x="818" y="11798"/>
                      <a:pt x="0" y="9823"/>
                      <a:pt x="0" y="7764"/>
                    </a:cubicBezTo>
                    <a:lnTo>
                      <a:pt x="0" y="7764"/>
                    </a:lnTo>
                    <a:cubicBezTo>
                      <a:pt x="0" y="5705"/>
                      <a:pt x="818" y="3730"/>
                      <a:pt x="2274" y="2274"/>
                    </a:cubicBezTo>
                    <a:cubicBezTo>
                      <a:pt x="3730" y="818"/>
                      <a:pt x="5705" y="0"/>
                      <a:pt x="7764" y="0"/>
                    </a:cubicBezTo>
                    <a:close/>
                  </a:path>
                </a:pathLst>
              </a:custGeom>
              <a:solidFill>
                <a:srgbClr val="FFFFFF"/>
              </a:solidFill>
            </p:spPr>
          </p:sp>
          <p:sp>
            <p:nvSpPr>
              <p:cNvPr name="TextBox 23" id="23"/>
              <p:cNvSpPr txBox="true"/>
              <p:nvPr/>
            </p:nvSpPr>
            <p:spPr>
              <a:xfrm>
                <a:off x="0" y="28575"/>
                <a:ext cx="393327" cy="-13047"/>
              </a:xfrm>
              <a:prstGeom prst="rect">
                <a:avLst/>
              </a:prstGeom>
            </p:spPr>
            <p:txBody>
              <a:bodyPr anchor="ctr" rtlCol="false" tIns="50800" lIns="50800" bIns="50800" rIns="50800"/>
              <a:lstStyle/>
              <a:p>
                <a:pPr algn="ctr">
                  <a:lnSpc>
                    <a:spcPts val="2592"/>
                  </a:lnSpc>
                </a:pPr>
              </a:p>
            </p:txBody>
          </p:sp>
        </p:grpSp>
      </p:grpSp>
      <p:grpSp>
        <p:nvGrpSpPr>
          <p:cNvPr name="Group 24" id="24"/>
          <p:cNvGrpSpPr/>
          <p:nvPr/>
        </p:nvGrpSpPr>
        <p:grpSpPr>
          <a:xfrm rot="-10800000">
            <a:off x="0" y="0"/>
            <a:ext cx="18288000" cy="4178710"/>
            <a:chOff x="0" y="0"/>
            <a:chExt cx="4379928" cy="1000790"/>
          </a:xfrm>
        </p:grpSpPr>
        <p:sp>
          <p:nvSpPr>
            <p:cNvPr name="Freeform 25" id="25"/>
            <p:cNvSpPr/>
            <p:nvPr/>
          </p:nvSpPr>
          <p:spPr>
            <a:xfrm flipH="false" flipV="false" rot="0">
              <a:off x="0" y="0"/>
              <a:ext cx="4379928" cy="1000790"/>
            </a:xfrm>
            <a:custGeom>
              <a:avLst/>
              <a:gdLst/>
              <a:ahLst/>
              <a:cxnLst/>
              <a:rect r="r" b="b" t="t" l="l"/>
              <a:pathLst>
                <a:path h="1000790" w="4379928">
                  <a:moveTo>
                    <a:pt x="0" y="0"/>
                  </a:moveTo>
                  <a:lnTo>
                    <a:pt x="4379928" y="0"/>
                  </a:lnTo>
                  <a:lnTo>
                    <a:pt x="4379928" y="1000790"/>
                  </a:lnTo>
                  <a:lnTo>
                    <a:pt x="0" y="1000790"/>
                  </a:lnTo>
                  <a:close/>
                </a:path>
              </a:pathLst>
            </a:custGeom>
            <a:solidFill>
              <a:srgbClr val="FFFFFF"/>
            </a:solidFill>
          </p:spPr>
        </p:sp>
        <p:sp>
          <p:nvSpPr>
            <p:cNvPr name="TextBox 26" id="26"/>
            <p:cNvSpPr txBox="true"/>
            <p:nvPr/>
          </p:nvSpPr>
          <p:spPr>
            <a:xfrm>
              <a:off x="0" y="28575"/>
              <a:ext cx="4379928" cy="972215"/>
            </a:xfrm>
            <a:prstGeom prst="rect">
              <a:avLst/>
            </a:prstGeom>
          </p:spPr>
          <p:txBody>
            <a:bodyPr anchor="ctr" rtlCol="false" tIns="50800" lIns="50800" bIns="50800" rIns="50800"/>
            <a:lstStyle/>
            <a:p>
              <a:pPr algn="ctr">
                <a:lnSpc>
                  <a:spcPts val="2592"/>
                </a:lnSpc>
              </a:pPr>
            </a:p>
          </p:txBody>
        </p:sp>
      </p:grpSp>
      <p:sp>
        <p:nvSpPr>
          <p:cNvPr name="Freeform 27" id="27"/>
          <p:cNvSpPr/>
          <p:nvPr/>
        </p:nvSpPr>
        <p:spPr>
          <a:xfrm flipH="false" flipV="false" rot="0">
            <a:off x="12650248" y="448732"/>
            <a:ext cx="5243004" cy="3281247"/>
          </a:xfrm>
          <a:custGeom>
            <a:avLst/>
            <a:gdLst/>
            <a:ahLst/>
            <a:cxnLst/>
            <a:rect r="r" b="b" t="t" l="l"/>
            <a:pathLst>
              <a:path h="3281247" w="5243004">
                <a:moveTo>
                  <a:pt x="0" y="0"/>
                </a:moveTo>
                <a:lnTo>
                  <a:pt x="5243005" y="0"/>
                </a:lnTo>
                <a:lnTo>
                  <a:pt x="5243005" y="3281247"/>
                </a:lnTo>
                <a:lnTo>
                  <a:pt x="0" y="3281247"/>
                </a:lnTo>
                <a:lnTo>
                  <a:pt x="0" y="0"/>
                </a:lnTo>
                <a:close/>
              </a:path>
            </a:pathLst>
          </a:custGeom>
          <a:blipFill>
            <a:blip r:embed="rId2"/>
            <a:stretch>
              <a:fillRect l="0" t="0" r="0" b="0"/>
            </a:stretch>
          </a:blipFill>
        </p:spPr>
      </p:sp>
      <p:sp>
        <p:nvSpPr>
          <p:cNvPr name="TextBox 28" id="28"/>
          <p:cNvSpPr txBox="true"/>
          <p:nvPr/>
        </p:nvSpPr>
        <p:spPr>
          <a:xfrm rot="0">
            <a:off x="927395" y="1798725"/>
            <a:ext cx="11599312" cy="967915"/>
          </a:xfrm>
          <a:prstGeom prst="rect">
            <a:avLst/>
          </a:prstGeom>
        </p:spPr>
        <p:txBody>
          <a:bodyPr anchor="t" rtlCol="false" tIns="0" lIns="0" bIns="0" rIns="0">
            <a:spAutoFit/>
          </a:bodyPr>
          <a:lstStyle/>
          <a:p>
            <a:pPr algn="just">
              <a:lnSpc>
                <a:spcPts val="7353"/>
              </a:lnSpc>
            </a:pPr>
            <a:r>
              <a:rPr lang="en-US" sz="6809">
                <a:solidFill>
                  <a:srgbClr val="311C61"/>
                </a:solidFill>
                <a:latin typeface="Garet Bold"/>
              </a:rPr>
              <a:t>FONTE: GOOGLE CLOUD</a:t>
            </a:r>
          </a:p>
        </p:txBody>
      </p:sp>
      <p:sp>
        <p:nvSpPr>
          <p:cNvPr name="TextBox 29" id="29"/>
          <p:cNvSpPr txBox="true"/>
          <p:nvPr/>
        </p:nvSpPr>
        <p:spPr>
          <a:xfrm rot="0">
            <a:off x="1529772" y="4715655"/>
            <a:ext cx="15034458" cy="2459036"/>
          </a:xfrm>
          <a:prstGeom prst="rect">
            <a:avLst/>
          </a:prstGeom>
        </p:spPr>
        <p:txBody>
          <a:bodyPr anchor="t" rtlCol="false" tIns="0" lIns="0" bIns="0" rIns="0">
            <a:spAutoFit/>
          </a:bodyPr>
          <a:lstStyle/>
          <a:p>
            <a:pPr algn="ctr">
              <a:lnSpc>
                <a:spcPts val="9531"/>
              </a:lnSpc>
            </a:pPr>
            <a:r>
              <a:rPr lang="en-US" sz="8825">
                <a:solidFill>
                  <a:srgbClr val="FFFFFF"/>
                </a:solidFill>
                <a:latin typeface="Garet Bold"/>
              </a:rPr>
              <a:t>OBRIGADA PELA ATENÇÃO!!!</a:t>
            </a:r>
          </a:p>
        </p:txBody>
      </p:sp>
      <p:sp>
        <p:nvSpPr>
          <p:cNvPr name="TextBox 30" id="30"/>
          <p:cNvSpPr txBox="true"/>
          <p:nvPr/>
        </p:nvSpPr>
        <p:spPr>
          <a:xfrm rot="0">
            <a:off x="6871327" y="7872001"/>
            <a:ext cx="4545346" cy="486817"/>
          </a:xfrm>
          <a:prstGeom prst="rect">
            <a:avLst/>
          </a:prstGeom>
        </p:spPr>
        <p:txBody>
          <a:bodyPr anchor="t" rtlCol="false" tIns="0" lIns="0" bIns="0" rIns="0">
            <a:spAutoFit/>
          </a:bodyPr>
          <a:lstStyle/>
          <a:p>
            <a:pPr algn="l">
              <a:lnSpc>
                <a:spcPts val="3799"/>
              </a:lnSpc>
            </a:pPr>
            <a:r>
              <a:rPr lang="en-US" sz="3518">
                <a:solidFill>
                  <a:srgbClr val="FFFFFF"/>
                </a:solidFill>
                <a:latin typeface="Garet Bold"/>
              </a:rPr>
              <a:t>ALGUMA DÚVIDA??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DAGEwbN2IoM</dc:identifier>
  <dcterms:modified xsi:type="dcterms:W3CDTF">2011-08-01T06:04:30Z</dcterms:modified>
  <cp:revision>1</cp:revision>
  <dc:title>Nuvem híbrida</dc:title>
</cp:coreProperties>
</file>