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8288000" cy="10287000"/>
  <p:notesSz cx="6858000" cy="9144000"/>
  <p:embeddedFontLst>
    <p:embeddedFont>
      <p:font typeface="Intro Rust" charset="1" panose="00000500000000000000"/>
      <p:regular r:id="rId29"/>
    </p:embeddedFont>
    <p:embeddedFont>
      <p:font typeface="Montserrat Bold" charset="1" panose="00000800000000000000"/>
      <p:regular r:id="rId30"/>
    </p:embeddedFont>
    <p:embeddedFont>
      <p:font typeface="Montserrat Bold Italics" charset="1" panose="00000800000000000000"/>
      <p:regular r:id="rId31"/>
    </p:embeddedFont>
    <p:embeddedFont>
      <p:font typeface="Montserrat" charset="1" panose="00000500000000000000"/>
      <p:regular r:id="rId32"/>
    </p:embeddedFont>
    <p:embeddedFont>
      <p:font typeface="Arimo" charset="1" panose="020B0604020202020204"/>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https://www.devmedia.com.br/artigo-engenharia-de-software-10-documento-de-requisitos/11909" TargetMode="External" Type="http://schemas.openxmlformats.org/officeDocument/2006/relationships/hyperlink"/><Relationship Id="rId5" Target="https://www.devmedia.com.br/artigo-engenharia-de-software-10-documento-de-requisitos/11909" TargetMode="External" Type="http://schemas.openxmlformats.org/officeDocument/2006/relationships/hyperlink"/><Relationship Id="rId6" Target="https://www.devmedia.com.br/artigo-engenharia-de-software-10-documento-de-requisitos/11909" TargetMode="External" Type="http://schemas.openxmlformats.org/officeDocument/2006/relationships/hyperlink"/><Relationship Id="rId7" Target="https://www.devmedia.com.br/artigo-engenharia-de-software-10-documento-de-requisitos/11909" TargetMode="External" Type="http://schemas.openxmlformats.org/officeDocument/2006/relationships/hyperlink"/></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https://www.devmedia.com.br/introducao-a-requisitos-de-software/29580#:~:text=Existem%20dois%20tipos%20de%20classifica%C3%A7%C3%A3o,N%C3%A3o%2DFuncionais%20(RNF)" TargetMode="External" Type="http://schemas.openxmlformats.org/officeDocument/2006/relationships/hyperlink"/><Relationship Id="rId5" Target="https://www.docusign.com/pt-br/blog/design-thinking-o-que-e-como-funciona-e-quais-sao-vantagens#:~:text=Para%20a%20implementa%C3%A7%C3%A3o%20ocorrer%2C%20%C3%A9,de%20responder%20a%20essa%20demanda" TargetMode="External" Type="http://schemas.openxmlformats.org/officeDocument/2006/relationships/hyperlink"/></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jpe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3.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7317968">
            <a:off x="-4236227" y="-1786538"/>
            <a:ext cx="14046708" cy="14176661"/>
          </a:xfrm>
          <a:custGeom>
            <a:avLst/>
            <a:gdLst/>
            <a:ahLst/>
            <a:cxnLst/>
            <a:rect r="r" b="b" t="t" l="l"/>
            <a:pathLst>
              <a:path h="14176661" w="14046708">
                <a:moveTo>
                  <a:pt x="0" y="0"/>
                </a:moveTo>
                <a:lnTo>
                  <a:pt x="14046708" y="0"/>
                </a:lnTo>
                <a:lnTo>
                  <a:pt x="14046708" y="14176660"/>
                </a:lnTo>
                <a:lnTo>
                  <a:pt x="0" y="141766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307767" y="1028700"/>
            <a:ext cx="3951533" cy="1012580"/>
          </a:xfrm>
          <a:custGeom>
            <a:avLst/>
            <a:gdLst/>
            <a:ahLst/>
            <a:cxnLst/>
            <a:rect r="r" b="b" t="t" l="l"/>
            <a:pathLst>
              <a:path h="1012580" w="3951533">
                <a:moveTo>
                  <a:pt x="0" y="0"/>
                </a:moveTo>
                <a:lnTo>
                  <a:pt x="3951533" y="0"/>
                </a:lnTo>
                <a:lnTo>
                  <a:pt x="3951533" y="1012580"/>
                </a:lnTo>
                <a:lnTo>
                  <a:pt x="0" y="1012580"/>
                </a:lnTo>
                <a:lnTo>
                  <a:pt x="0" y="0"/>
                </a:lnTo>
                <a:close/>
              </a:path>
            </a:pathLst>
          </a:custGeom>
          <a:blipFill>
            <a:blip r:embed="rId4"/>
            <a:stretch>
              <a:fillRect l="0" t="0" r="0" b="0"/>
            </a:stretch>
          </a:blipFill>
        </p:spPr>
      </p:sp>
      <p:sp>
        <p:nvSpPr>
          <p:cNvPr name="TextBox 4" id="4"/>
          <p:cNvSpPr txBox="true"/>
          <p:nvPr/>
        </p:nvSpPr>
        <p:spPr>
          <a:xfrm rot="0">
            <a:off x="9892468" y="2969740"/>
            <a:ext cx="7617704" cy="2332052"/>
          </a:xfrm>
          <a:prstGeom prst="rect">
            <a:avLst/>
          </a:prstGeom>
        </p:spPr>
        <p:txBody>
          <a:bodyPr anchor="t" rtlCol="false" tIns="0" lIns="0" bIns="0" rIns="0">
            <a:spAutoFit/>
          </a:bodyPr>
          <a:lstStyle/>
          <a:p>
            <a:pPr algn="l">
              <a:lnSpc>
                <a:spcPts val="8706"/>
              </a:lnSpc>
            </a:pPr>
            <a:r>
              <a:rPr lang="en-US" sz="10242" spc="-665">
                <a:solidFill>
                  <a:srgbClr val="F1ECE6"/>
                </a:solidFill>
                <a:latin typeface="Intro Rust"/>
              </a:rPr>
              <a:t>ESTUDO DIRIGIDO</a:t>
            </a:r>
          </a:p>
        </p:txBody>
      </p:sp>
      <p:grpSp>
        <p:nvGrpSpPr>
          <p:cNvPr name="Group 5" id="5"/>
          <p:cNvGrpSpPr/>
          <p:nvPr/>
        </p:nvGrpSpPr>
        <p:grpSpPr>
          <a:xfrm rot="0">
            <a:off x="9992829" y="7713981"/>
            <a:ext cx="4756684" cy="741427"/>
            <a:chOff x="0" y="0"/>
            <a:chExt cx="6342246" cy="988569"/>
          </a:xfrm>
        </p:grpSpPr>
        <p:sp>
          <p:nvSpPr>
            <p:cNvPr name="TextBox 6" id="6"/>
            <p:cNvSpPr txBox="true"/>
            <p:nvPr/>
          </p:nvSpPr>
          <p:spPr>
            <a:xfrm rot="0">
              <a:off x="0" y="-28575"/>
              <a:ext cx="6342246" cy="556049"/>
            </a:xfrm>
            <a:prstGeom prst="rect">
              <a:avLst/>
            </a:prstGeom>
          </p:spPr>
          <p:txBody>
            <a:bodyPr anchor="t" rtlCol="false" tIns="0" lIns="0" bIns="0" rIns="0">
              <a:spAutoFit/>
            </a:bodyPr>
            <a:lstStyle/>
            <a:p>
              <a:pPr algn="l" marL="0" indent="0" lvl="0">
                <a:lnSpc>
                  <a:spcPts val="3379"/>
                </a:lnSpc>
                <a:spcBef>
                  <a:spcPct val="0"/>
                </a:spcBef>
              </a:pPr>
              <a:r>
                <a:rPr lang="en-US" sz="2599">
                  <a:solidFill>
                    <a:srgbClr val="F1ECE6"/>
                  </a:solidFill>
                  <a:latin typeface="Intro Rust"/>
                </a:rPr>
                <a:t>APRESENTADO POR:</a:t>
              </a:r>
            </a:p>
          </p:txBody>
        </p:sp>
        <p:sp>
          <p:nvSpPr>
            <p:cNvPr name="TextBox 7" id="7"/>
            <p:cNvSpPr txBox="true"/>
            <p:nvPr/>
          </p:nvSpPr>
          <p:spPr>
            <a:xfrm rot="0">
              <a:off x="0" y="548303"/>
              <a:ext cx="6342246" cy="440267"/>
            </a:xfrm>
            <a:prstGeom prst="rect">
              <a:avLst/>
            </a:prstGeom>
          </p:spPr>
          <p:txBody>
            <a:bodyPr anchor="t" rtlCol="false" tIns="0" lIns="0" bIns="0" rIns="0">
              <a:spAutoFit/>
            </a:bodyPr>
            <a:lstStyle/>
            <a:p>
              <a:pPr algn="l" marL="0" indent="0" lvl="0">
                <a:lnSpc>
                  <a:spcPts val="2800"/>
                </a:lnSpc>
                <a:spcBef>
                  <a:spcPct val="0"/>
                </a:spcBef>
              </a:pPr>
              <a:r>
                <a:rPr lang="en-US" sz="2000">
                  <a:solidFill>
                    <a:srgbClr val="F1ECE6"/>
                  </a:solidFill>
                  <a:latin typeface="Montserrat Bold"/>
                </a:rPr>
                <a:t>Laís Arlindo</a:t>
              </a:r>
            </a:p>
          </p:txBody>
        </p:sp>
      </p:grpSp>
      <p:sp>
        <p:nvSpPr>
          <p:cNvPr name="TextBox 8" id="8"/>
          <p:cNvSpPr txBox="true"/>
          <p:nvPr/>
        </p:nvSpPr>
        <p:spPr>
          <a:xfrm rot="0">
            <a:off x="9992829" y="8772655"/>
            <a:ext cx="4756684" cy="424180"/>
          </a:xfrm>
          <a:prstGeom prst="rect">
            <a:avLst/>
          </a:prstGeom>
        </p:spPr>
        <p:txBody>
          <a:bodyPr anchor="t" rtlCol="false" tIns="0" lIns="0" bIns="0" rIns="0">
            <a:spAutoFit/>
          </a:bodyPr>
          <a:lstStyle/>
          <a:p>
            <a:pPr algn="l" marL="0" indent="0" lvl="0">
              <a:lnSpc>
                <a:spcPts val="3379"/>
              </a:lnSpc>
              <a:spcBef>
                <a:spcPct val="0"/>
              </a:spcBef>
            </a:pPr>
            <a:r>
              <a:rPr lang="en-US" sz="2599">
                <a:solidFill>
                  <a:srgbClr val="F1ECE6"/>
                </a:solidFill>
                <a:latin typeface="Intro Rust"/>
              </a:rPr>
              <a:t>APRESENTADO PARA:</a:t>
            </a:r>
          </a:p>
        </p:txBody>
      </p:sp>
      <p:sp>
        <p:nvSpPr>
          <p:cNvPr name="TextBox 9" id="9"/>
          <p:cNvSpPr txBox="true"/>
          <p:nvPr/>
        </p:nvSpPr>
        <p:spPr>
          <a:xfrm rot="0">
            <a:off x="9992829" y="9202933"/>
            <a:ext cx="4756684" cy="339725"/>
          </a:xfrm>
          <a:prstGeom prst="rect">
            <a:avLst/>
          </a:prstGeom>
        </p:spPr>
        <p:txBody>
          <a:bodyPr anchor="t" rtlCol="false" tIns="0" lIns="0" bIns="0" rIns="0">
            <a:spAutoFit/>
          </a:bodyPr>
          <a:lstStyle/>
          <a:p>
            <a:pPr algn="l" marL="0" indent="0" lvl="0">
              <a:lnSpc>
                <a:spcPts val="2800"/>
              </a:lnSpc>
              <a:spcBef>
                <a:spcPct val="0"/>
              </a:spcBef>
            </a:pPr>
            <a:r>
              <a:rPr lang="en-US" sz="2000">
                <a:solidFill>
                  <a:srgbClr val="F1ECE6"/>
                </a:solidFill>
                <a:latin typeface="Montserrat Bold"/>
              </a:rPr>
              <a:t>Nathália Venega</a:t>
            </a:r>
          </a:p>
        </p:txBody>
      </p:sp>
      <p:sp>
        <p:nvSpPr>
          <p:cNvPr name="TextBox 10" id="10"/>
          <p:cNvSpPr txBox="true"/>
          <p:nvPr/>
        </p:nvSpPr>
        <p:spPr>
          <a:xfrm rot="0">
            <a:off x="9992829" y="5320842"/>
            <a:ext cx="4772870" cy="519106"/>
          </a:xfrm>
          <a:prstGeom prst="rect">
            <a:avLst/>
          </a:prstGeom>
        </p:spPr>
        <p:txBody>
          <a:bodyPr anchor="t" rtlCol="false" tIns="0" lIns="0" bIns="0" rIns="0">
            <a:spAutoFit/>
          </a:bodyPr>
          <a:lstStyle/>
          <a:p>
            <a:pPr algn="l">
              <a:lnSpc>
                <a:spcPts val="4101"/>
              </a:lnSpc>
            </a:pPr>
            <a:r>
              <a:rPr lang="en-US" sz="3598">
                <a:solidFill>
                  <a:srgbClr val="F1ECE6"/>
                </a:solidFill>
                <a:latin typeface="Montserrat Bold"/>
              </a:rPr>
              <a:t>Avaliação somativa</a:t>
            </a:r>
          </a:p>
        </p:txBody>
      </p:sp>
      <p:grpSp>
        <p:nvGrpSpPr>
          <p:cNvPr name="Group 11" id="11"/>
          <p:cNvGrpSpPr/>
          <p:nvPr/>
        </p:nvGrpSpPr>
        <p:grpSpPr>
          <a:xfrm rot="0">
            <a:off x="10009015" y="6680798"/>
            <a:ext cx="4756684" cy="741427"/>
            <a:chOff x="0" y="0"/>
            <a:chExt cx="6342246" cy="988569"/>
          </a:xfrm>
        </p:grpSpPr>
        <p:sp>
          <p:nvSpPr>
            <p:cNvPr name="TextBox 12" id="12"/>
            <p:cNvSpPr txBox="true"/>
            <p:nvPr/>
          </p:nvSpPr>
          <p:spPr>
            <a:xfrm rot="0">
              <a:off x="0" y="-28575"/>
              <a:ext cx="6342246" cy="556049"/>
            </a:xfrm>
            <a:prstGeom prst="rect">
              <a:avLst/>
            </a:prstGeom>
          </p:spPr>
          <p:txBody>
            <a:bodyPr anchor="t" rtlCol="false" tIns="0" lIns="0" bIns="0" rIns="0">
              <a:spAutoFit/>
            </a:bodyPr>
            <a:lstStyle/>
            <a:p>
              <a:pPr algn="l" marL="0" indent="0" lvl="0">
                <a:lnSpc>
                  <a:spcPts val="3379"/>
                </a:lnSpc>
                <a:spcBef>
                  <a:spcPct val="0"/>
                </a:spcBef>
              </a:pPr>
              <a:r>
                <a:rPr lang="en-US" sz="2599">
                  <a:solidFill>
                    <a:srgbClr val="F1ECE6"/>
                  </a:solidFill>
                  <a:latin typeface="Intro Rust"/>
                </a:rPr>
                <a:t>APRESENTADO POR:</a:t>
              </a:r>
            </a:p>
          </p:txBody>
        </p:sp>
        <p:sp>
          <p:nvSpPr>
            <p:cNvPr name="TextBox 13" id="13"/>
            <p:cNvSpPr txBox="true"/>
            <p:nvPr/>
          </p:nvSpPr>
          <p:spPr>
            <a:xfrm rot="0">
              <a:off x="0" y="548303"/>
              <a:ext cx="6342246" cy="440267"/>
            </a:xfrm>
            <a:prstGeom prst="rect">
              <a:avLst/>
            </a:prstGeom>
          </p:spPr>
          <p:txBody>
            <a:bodyPr anchor="t" rtlCol="false" tIns="0" lIns="0" bIns="0" rIns="0">
              <a:spAutoFit/>
            </a:bodyPr>
            <a:lstStyle/>
            <a:p>
              <a:pPr algn="l" marL="0" indent="0" lvl="0">
                <a:lnSpc>
                  <a:spcPts val="2800"/>
                </a:lnSpc>
                <a:spcBef>
                  <a:spcPct val="0"/>
                </a:spcBef>
              </a:pPr>
              <a:r>
                <a:rPr lang="en-US" sz="2000">
                  <a:solidFill>
                    <a:srgbClr val="F1ECE6"/>
                  </a:solidFill>
                  <a:latin typeface="Montserrat Bold"/>
                </a:rPr>
                <a:t>Gustavo Leme</a:t>
              </a:r>
            </a:p>
          </p:txBody>
        </p:sp>
      </p:grpSp>
    </p:spTree>
  </p:cSld>
  <p:clrMapOvr>
    <a:masterClrMapping/>
  </p:clrMapOvr>
</p:sld>
</file>

<file path=ppt/slides/slide10.xml><?xml version="1.0" encoding="utf-8"?>
<p:sld xmlns:p="http://schemas.openxmlformats.org/presentationml/2006/main" xmlns:a="http://schemas.openxmlformats.org/drawingml/2006/main">
  <p:cSld>
    <p:bg>
      <p:bgPr>
        <a:solidFill>
          <a:srgbClr val="191919"/>
        </a:solidFill>
      </p:bgPr>
    </p:bg>
    <p:spTree>
      <p:nvGrpSpPr>
        <p:cNvPr id="1" name=""/>
        <p:cNvGrpSpPr/>
        <p:nvPr/>
      </p:nvGrpSpPr>
      <p:grpSpPr>
        <a:xfrm>
          <a:off x="0" y="0"/>
          <a:ext cx="0" cy="0"/>
          <a:chOff x="0" y="0"/>
          <a:chExt cx="0" cy="0"/>
        </a:xfrm>
      </p:grpSpPr>
      <p:grpSp>
        <p:nvGrpSpPr>
          <p:cNvPr name="Group 2" id="2"/>
          <p:cNvGrpSpPr/>
          <p:nvPr/>
        </p:nvGrpSpPr>
        <p:grpSpPr>
          <a:xfrm rot="0">
            <a:off x="0" y="2302572"/>
            <a:ext cx="18288000" cy="7984428"/>
            <a:chOff x="0" y="0"/>
            <a:chExt cx="4816593" cy="2102895"/>
          </a:xfrm>
        </p:grpSpPr>
        <p:sp>
          <p:nvSpPr>
            <p:cNvPr name="Freeform 3" id="3"/>
            <p:cNvSpPr/>
            <p:nvPr/>
          </p:nvSpPr>
          <p:spPr>
            <a:xfrm flipH="false" flipV="false" rot="0">
              <a:off x="0" y="0"/>
              <a:ext cx="4816592" cy="2102895"/>
            </a:xfrm>
            <a:custGeom>
              <a:avLst/>
              <a:gdLst/>
              <a:ahLst/>
              <a:cxnLst/>
              <a:rect r="r" b="b" t="t" l="l"/>
              <a:pathLst>
                <a:path h="2102895" w="4816592">
                  <a:moveTo>
                    <a:pt x="0" y="0"/>
                  </a:moveTo>
                  <a:lnTo>
                    <a:pt x="4816592" y="0"/>
                  </a:lnTo>
                  <a:lnTo>
                    <a:pt x="4816592" y="2102895"/>
                  </a:lnTo>
                  <a:lnTo>
                    <a:pt x="0" y="2102895"/>
                  </a:lnTo>
                  <a:close/>
                </a:path>
              </a:pathLst>
            </a:custGeom>
            <a:solidFill>
              <a:srgbClr val="F1ECE6"/>
            </a:solidFill>
          </p:spPr>
        </p:sp>
        <p:sp>
          <p:nvSpPr>
            <p:cNvPr name="TextBox 4" id="4"/>
            <p:cNvSpPr txBox="true"/>
            <p:nvPr/>
          </p:nvSpPr>
          <p:spPr>
            <a:xfrm>
              <a:off x="0" y="-19050"/>
              <a:ext cx="4816593" cy="2121945"/>
            </a:xfrm>
            <a:prstGeom prst="rect">
              <a:avLst/>
            </a:prstGeom>
          </p:spPr>
          <p:txBody>
            <a:bodyPr anchor="ctr" rtlCol="false" tIns="50800" lIns="50800" bIns="50800" rIns="50800"/>
            <a:lstStyle/>
            <a:p>
              <a:pPr algn="ctr">
                <a:lnSpc>
                  <a:spcPts val="3379"/>
                </a:lnSpc>
              </a:pPr>
            </a:p>
          </p:txBody>
        </p:sp>
      </p:grpSp>
      <p:grpSp>
        <p:nvGrpSpPr>
          <p:cNvPr name="Group 5" id="5"/>
          <p:cNvGrpSpPr/>
          <p:nvPr/>
        </p:nvGrpSpPr>
        <p:grpSpPr>
          <a:xfrm rot="0">
            <a:off x="-514350" y="2657084"/>
            <a:ext cx="3472070" cy="834609"/>
            <a:chOff x="0" y="0"/>
            <a:chExt cx="4629426" cy="1112813"/>
          </a:xfrm>
        </p:grpSpPr>
        <p:grpSp>
          <p:nvGrpSpPr>
            <p:cNvPr name="Group 6" id="6"/>
            <p:cNvGrpSpPr/>
            <p:nvPr/>
          </p:nvGrpSpPr>
          <p:grpSpPr>
            <a:xfrm rot="0">
              <a:off x="0" y="0"/>
              <a:ext cx="4629426" cy="1112813"/>
              <a:chOff x="0" y="0"/>
              <a:chExt cx="914455" cy="219815"/>
            </a:xfrm>
          </p:grpSpPr>
          <p:sp>
            <p:nvSpPr>
              <p:cNvPr name="Freeform 7" id="7"/>
              <p:cNvSpPr/>
              <p:nvPr/>
            </p:nvSpPr>
            <p:spPr>
              <a:xfrm flipH="false" flipV="false" rot="0">
                <a:off x="0" y="0"/>
                <a:ext cx="914455" cy="219815"/>
              </a:xfrm>
              <a:custGeom>
                <a:avLst/>
                <a:gdLst/>
                <a:ahLst/>
                <a:cxnLst/>
                <a:rect r="r" b="b" t="t" l="l"/>
                <a:pathLst>
                  <a:path h="219815" w="914455">
                    <a:moveTo>
                      <a:pt x="109907" y="0"/>
                    </a:moveTo>
                    <a:lnTo>
                      <a:pt x="804547" y="0"/>
                    </a:lnTo>
                    <a:cubicBezTo>
                      <a:pt x="833696" y="0"/>
                      <a:pt x="861652" y="11579"/>
                      <a:pt x="882263" y="32191"/>
                    </a:cubicBezTo>
                    <a:cubicBezTo>
                      <a:pt x="902875" y="52803"/>
                      <a:pt x="914455" y="80758"/>
                      <a:pt x="914455" y="109907"/>
                    </a:cubicBezTo>
                    <a:lnTo>
                      <a:pt x="914455" y="109907"/>
                    </a:lnTo>
                    <a:cubicBezTo>
                      <a:pt x="914455" y="170608"/>
                      <a:pt x="865247" y="219815"/>
                      <a:pt x="804547" y="219815"/>
                    </a:cubicBezTo>
                    <a:lnTo>
                      <a:pt x="109907" y="219815"/>
                    </a:lnTo>
                    <a:cubicBezTo>
                      <a:pt x="80758" y="219815"/>
                      <a:pt x="52803" y="208235"/>
                      <a:pt x="32191" y="187624"/>
                    </a:cubicBezTo>
                    <a:cubicBezTo>
                      <a:pt x="11579" y="167012"/>
                      <a:pt x="0" y="139057"/>
                      <a:pt x="0" y="109907"/>
                    </a:cubicBezTo>
                    <a:lnTo>
                      <a:pt x="0" y="109907"/>
                    </a:lnTo>
                    <a:cubicBezTo>
                      <a:pt x="0" y="80758"/>
                      <a:pt x="11579" y="52803"/>
                      <a:pt x="32191" y="32191"/>
                    </a:cubicBezTo>
                    <a:cubicBezTo>
                      <a:pt x="52803" y="11579"/>
                      <a:pt x="80758" y="0"/>
                      <a:pt x="109907" y="0"/>
                    </a:cubicBezTo>
                    <a:close/>
                  </a:path>
                </a:pathLst>
              </a:custGeom>
              <a:solidFill>
                <a:srgbClr val="5E5E5E"/>
              </a:solidFill>
            </p:spPr>
          </p:sp>
          <p:sp>
            <p:nvSpPr>
              <p:cNvPr name="TextBox 8" id="8"/>
              <p:cNvSpPr txBox="true"/>
              <p:nvPr/>
            </p:nvSpPr>
            <p:spPr>
              <a:xfrm>
                <a:off x="0" y="-19050"/>
                <a:ext cx="914455" cy="238865"/>
              </a:xfrm>
              <a:prstGeom prst="rect">
                <a:avLst/>
              </a:prstGeom>
            </p:spPr>
            <p:txBody>
              <a:bodyPr anchor="ctr" rtlCol="false" tIns="50800" lIns="50800" bIns="50800" rIns="50800"/>
              <a:lstStyle/>
              <a:p>
                <a:pPr algn="ctr">
                  <a:lnSpc>
                    <a:spcPts val="3379"/>
                  </a:lnSpc>
                </a:pPr>
              </a:p>
            </p:txBody>
          </p:sp>
        </p:grpSp>
        <p:sp>
          <p:nvSpPr>
            <p:cNvPr name="TextBox 9" id="9"/>
            <p:cNvSpPr txBox="true"/>
            <p:nvPr/>
          </p:nvSpPr>
          <p:spPr>
            <a:xfrm rot="0">
              <a:off x="936224" y="136759"/>
              <a:ext cx="3158014" cy="785320"/>
            </a:xfrm>
            <a:prstGeom prst="rect">
              <a:avLst/>
            </a:prstGeom>
          </p:spPr>
          <p:txBody>
            <a:bodyPr anchor="t" rtlCol="false" tIns="0" lIns="0" bIns="0" rIns="0">
              <a:spAutoFit/>
            </a:bodyPr>
            <a:lstStyle/>
            <a:p>
              <a:pPr algn="ctr">
                <a:lnSpc>
                  <a:spcPts val="4849"/>
                </a:lnSpc>
                <a:spcBef>
                  <a:spcPct val="0"/>
                </a:spcBef>
              </a:pPr>
              <a:r>
                <a:rPr lang="en-US" sz="3730">
                  <a:solidFill>
                    <a:srgbClr val="F1ECE6"/>
                  </a:solidFill>
                  <a:latin typeface="Montserrat Bold"/>
                </a:rPr>
                <a:t>Definição</a:t>
              </a:r>
            </a:p>
          </p:txBody>
        </p:sp>
      </p:grpSp>
      <p:grpSp>
        <p:nvGrpSpPr>
          <p:cNvPr name="Group 10" id="10"/>
          <p:cNvGrpSpPr/>
          <p:nvPr/>
        </p:nvGrpSpPr>
        <p:grpSpPr>
          <a:xfrm rot="0">
            <a:off x="15282157" y="2399817"/>
            <a:ext cx="3472070" cy="834609"/>
            <a:chOff x="0" y="0"/>
            <a:chExt cx="4629426" cy="1112813"/>
          </a:xfrm>
        </p:grpSpPr>
        <p:grpSp>
          <p:nvGrpSpPr>
            <p:cNvPr name="Group 11" id="11"/>
            <p:cNvGrpSpPr/>
            <p:nvPr/>
          </p:nvGrpSpPr>
          <p:grpSpPr>
            <a:xfrm rot="0">
              <a:off x="0" y="0"/>
              <a:ext cx="4629426" cy="1112813"/>
              <a:chOff x="0" y="0"/>
              <a:chExt cx="914455" cy="219815"/>
            </a:xfrm>
          </p:grpSpPr>
          <p:sp>
            <p:nvSpPr>
              <p:cNvPr name="Freeform 12" id="12"/>
              <p:cNvSpPr/>
              <p:nvPr/>
            </p:nvSpPr>
            <p:spPr>
              <a:xfrm flipH="false" flipV="false" rot="0">
                <a:off x="0" y="0"/>
                <a:ext cx="914455" cy="219815"/>
              </a:xfrm>
              <a:custGeom>
                <a:avLst/>
                <a:gdLst/>
                <a:ahLst/>
                <a:cxnLst/>
                <a:rect r="r" b="b" t="t" l="l"/>
                <a:pathLst>
                  <a:path h="219815" w="914455">
                    <a:moveTo>
                      <a:pt x="109907" y="0"/>
                    </a:moveTo>
                    <a:lnTo>
                      <a:pt x="804547" y="0"/>
                    </a:lnTo>
                    <a:cubicBezTo>
                      <a:pt x="833696" y="0"/>
                      <a:pt x="861652" y="11579"/>
                      <a:pt x="882263" y="32191"/>
                    </a:cubicBezTo>
                    <a:cubicBezTo>
                      <a:pt x="902875" y="52803"/>
                      <a:pt x="914455" y="80758"/>
                      <a:pt x="914455" y="109907"/>
                    </a:cubicBezTo>
                    <a:lnTo>
                      <a:pt x="914455" y="109907"/>
                    </a:lnTo>
                    <a:cubicBezTo>
                      <a:pt x="914455" y="170608"/>
                      <a:pt x="865247" y="219815"/>
                      <a:pt x="804547" y="219815"/>
                    </a:cubicBezTo>
                    <a:lnTo>
                      <a:pt x="109907" y="219815"/>
                    </a:lnTo>
                    <a:cubicBezTo>
                      <a:pt x="80758" y="219815"/>
                      <a:pt x="52803" y="208235"/>
                      <a:pt x="32191" y="187624"/>
                    </a:cubicBezTo>
                    <a:cubicBezTo>
                      <a:pt x="11579" y="167012"/>
                      <a:pt x="0" y="139057"/>
                      <a:pt x="0" y="109907"/>
                    </a:cubicBezTo>
                    <a:lnTo>
                      <a:pt x="0" y="109907"/>
                    </a:lnTo>
                    <a:cubicBezTo>
                      <a:pt x="0" y="80758"/>
                      <a:pt x="11579" y="52803"/>
                      <a:pt x="32191" y="32191"/>
                    </a:cubicBezTo>
                    <a:cubicBezTo>
                      <a:pt x="52803" y="11579"/>
                      <a:pt x="80758" y="0"/>
                      <a:pt x="109907" y="0"/>
                    </a:cubicBezTo>
                    <a:close/>
                  </a:path>
                </a:pathLst>
              </a:custGeom>
              <a:solidFill>
                <a:srgbClr val="5E5E5E"/>
              </a:solidFill>
            </p:spPr>
          </p:sp>
          <p:sp>
            <p:nvSpPr>
              <p:cNvPr name="TextBox 13" id="13"/>
              <p:cNvSpPr txBox="true"/>
              <p:nvPr/>
            </p:nvSpPr>
            <p:spPr>
              <a:xfrm>
                <a:off x="0" y="-19050"/>
                <a:ext cx="914455" cy="238865"/>
              </a:xfrm>
              <a:prstGeom prst="rect">
                <a:avLst/>
              </a:prstGeom>
            </p:spPr>
            <p:txBody>
              <a:bodyPr anchor="ctr" rtlCol="false" tIns="50800" lIns="50800" bIns="50800" rIns="50800"/>
              <a:lstStyle/>
              <a:p>
                <a:pPr algn="ctr">
                  <a:lnSpc>
                    <a:spcPts val="3379"/>
                  </a:lnSpc>
                </a:pPr>
              </a:p>
            </p:txBody>
          </p:sp>
        </p:grpSp>
        <p:sp>
          <p:nvSpPr>
            <p:cNvPr name="TextBox 14" id="14"/>
            <p:cNvSpPr txBox="true"/>
            <p:nvPr/>
          </p:nvSpPr>
          <p:spPr>
            <a:xfrm rot="0">
              <a:off x="430906" y="136759"/>
              <a:ext cx="3158014" cy="785320"/>
            </a:xfrm>
            <a:prstGeom prst="rect">
              <a:avLst/>
            </a:prstGeom>
          </p:spPr>
          <p:txBody>
            <a:bodyPr anchor="t" rtlCol="false" tIns="0" lIns="0" bIns="0" rIns="0">
              <a:spAutoFit/>
            </a:bodyPr>
            <a:lstStyle/>
            <a:p>
              <a:pPr algn="ctr">
                <a:lnSpc>
                  <a:spcPts val="4849"/>
                </a:lnSpc>
                <a:spcBef>
                  <a:spcPct val="0"/>
                </a:spcBef>
              </a:pPr>
              <a:r>
                <a:rPr lang="en-US" sz="3730">
                  <a:solidFill>
                    <a:srgbClr val="F1ECE6"/>
                  </a:solidFill>
                  <a:latin typeface="Montserrat Bold"/>
                </a:rPr>
                <a:t>Técnicas</a:t>
              </a:r>
            </a:p>
          </p:txBody>
        </p:sp>
      </p:grpSp>
      <p:grpSp>
        <p:nvGrpSpPr>
          <p:cNvPr name="Group 15" id="15"/>
          <p:cNvGrpSpPr/>
          <p:nvPr/>
        </p:nvGrpSpPr>
        <p:grpSpPr>
          <a:xfrm rot="0">
            <a:off x="-514350" y="6143549"/>
            <a:ext cx="3472070" cy="834609"/>
            <a:chOff x="0" y="0"/>
            <a:chExt cx="4629426" cy="1112813"/>
          </a:xfrm>
        </p:grpSpPr>
        <p:grpSp>
          <p:nvGrpSpPr>
            <p:cNvPr name="Group 16" id="16"/>
            <p:cNvGrpSpPr/>
            <p:nvPr/>
          </p:nvGrpSpPr>
          <p:grpSpPr>
            <a:xfrm rot="0">
              <a:off x="0" y="0"/>
              <a:ext cx="4629426" cy="1112813"/>
              <a:chOff x="0" y="0"/>
              <a:chExt cx="914455" cy="219815"/>
            </a:xfrm>
          </p:grpSpPr>
          <p:sp>
            <p:nvSpPr>
              <p:cNvPr name="Freeform 17" id="17"/>
              <p:cNvSpPr/>
              <p:nvPr/>
            </p:nvSpPr>
            <p:spPr>
              <a:xfrm flipH="false" flipV="false" rot="0">
                <a:off x="0" y="0"/>
                <a:ext cx="914455" cy="219815"/>
              </a:xfrm>
              <a:custGeom>
                <a:avLst/>
                <a:gdLst/>
                <a:ahLst/>
                <a:cxnLst/>
                <a:rect r="r" b="b" t="t" l="l"/>
                <a:pathLst>
                  <a:path h="219815" w="914455">
                    <a:moveTo>
                      <a:pt x="109907" y="0"/>
                    </a:moveTo>
                    <a:lnTo>
                      <a:pt x="804547" y="0"/>
                    </a:lnTo>
                    <a:cubicBezTo>
                      <a:pt x="833696" y="0"/>
                      <a:pt x="861652" y="11579"/>
                      <a:pt x="882263" y="32191"/>
                    </a:cubicBezTo>
                    <a:cubicBezTo>
                      <a:pt x="902875" y="52803"/>
                      <a:pt x="914455" y="80758"/>
                      <a:pt x="914455" y="109907"/>
                    </a:cubicBezTo>
                    <a:lnTo>
                      <a:pt x="914455" y="109907"/>
                    </a:lnTo>
                    <a:cubicBezTo>
                      <a:pt x="914455" y="170608"/>
                      <a:pt x="865247" y="219815"/>
                      <a:pt x="804547" y="219815"/>
                    </a:cubicBezTo>
                    <a:lnTo>
                      <a:pt x="109907" y="219815"/>
                    </a:lnTo>
                    <a:cubicBezTo>
                      <a:pt x="80758" y="219815"/>
                      <a:pt x="52803" y="208235"/>
                      <a:pt x="32191" y="187624"/>
                    </a:cubicBezTo>
                    <a:cubicBezTo>
                      <a:pt x="11579" y="167012"/>
                      <a:pt x="0" y="139057"/>
                      <a:pt x="0" y="109907"/>
                    </a:cubicBezTo>
                    <a:lnTo>
                      <a:pt x="0" y="109907"/>
                    </a:lnTo>
                    <a:cubicBezTo>
                      <a:pt x="0" y="80758"/>
                      <a:pt x="11579" y="52803"/>
                      <a:pt x="32191" y="32191"/>
                    </a:cubicBezTo>
                    <a:cubicBezTo>
                      <a:pt x="52803" y="11579"/>
                      <a:pt x="80758" y="0"/>
                      <a:pt x="109907" y="0"/>
                    </a:cubicBezTo>
                    <a:close/>
                  </a:path>
                </a:pathLst>
              </a:custGeom>
              <a:solidFill>
                <a:srgbClr val="5E5E5E"/>
              </a:solidFill>
            </p:spPr>
          </p:sp>
          <p:sp>
            <p:nvSpPr>
              <p:cNvPr name="TextBox 18" id="18"/>
              <p:cNvSpPr txBox="true"/>
              <p:nvPr/>
            </p:nvSpPr>
            <p:spPr>
              <a:xfrm>
                <a:off x="0" y="-19050"/>
                <a:ext cx="914455" cy="238865"/>
              </a:xfrm>
              <a:prstGeom prst="rect">
                <a:avLst/>
              </a:prstGeom>
            </p:spPr>
            <p:txBody>
              <a:bodyPr anchor="ctr" rtlCol="false" tIns="50800" lIns="50800" bIns="50800" rIns="50800"/>
              <a:lstStyle/>
              <a:p>
                <a:pPr algn="ctr">
                  <a:lnSpc>
                    <a:spcPts val="3379"/>
                  </a:lnSpc>
                </a:pPr>
              </a:p>
            </p:txBody>
          </p:sp>
        </p:grpSp>
        <p:sp>
          <p:nvSpPr>
            <p:cNvPr name="TextBox 19" id="19"/>
            <p:cNvSpPr txBox="true"/>
            <p:nvPr/>
          </p:nvSpPr>
          <p:spPr>
            <a:xfrm rot="0">
              <a:off x="936224" y="136759"/>
              <a:ext cx="3158014" cy="785320"/>
            </a:xfrm>
            <a:prstGeom prst="rect">
              <a:avLst/>
            </a:prstGeom>
          </p:spPr>
          <p:txBody>
            <a:bodyPr anchor="t" rtlCol="false" tIns="0" lIns="0" bIns="0" rIns="0">
              <a:spAutoFit/>
            </a:bodyPr>
            <a:lstStyle/>
            <a:p>
              <a:pPr algn="ctr">
                <a:lnSpc>
                  <a:spcPts val="4849"/>
                </a:lnSpc>
                <a:spcBef>
                  <a:spcPct val="0"/>
                </a:spcBef>
              </a:pPr>
              <a:r>
                <a:rPr lang="en-US" sz="3730">
                  <a:solidFill>
                    <a:srgbClr val="F1ECE6"/>
                  </a:solidFill>
                  <a:latin typeface="Montserrat Bold"/>
                </a:rPr>
                <a:t>Fases</a:t>
              </a:r>
            </a:p>
          </p:txBody>
        </p:sp>
      </p:grpSp>
      <p:grpSp>
        <p:nvGrpSpPr>
          <p:cNvPr name="Group 20" id="20"/>
          <p:cNvGrpSpPr/>
          <p:nvPr/>
        </p:nvGrpSpPr>
        <p:grpSpPr>
          <a:xfrm rot="0">
            <a:off x="9144000" y="3320151"/>
            <a:ext cx="9144000" cy="6966849"/>
            <a:chOff x="0" y="0"/>
            <a:chExt cx="2408296" cy="1834890"/>
          </a:xfrm>
        </p:grpSpPr>
        <p:sp>
          <p:nvSpPr>
            <p:cNvPr name="Freeform 21" id="21"/>
            <p:cNvSpPr/>
            <p:nvPr/>
          </p:nvSpPr>
          <p:spPr>
            <a:xfrm flipH="false" flipV="false" rot="0">
              <a:off x="0" y="0"/>
              <a:ext cx="2408296" cy="1834890"/>
            </a:xfrm>
            <a:custGeom>
              <a:avLst/>
              <a:gdLst/>
              <a:ahLst/>
              <a:cxnLst/>
              <a:rect r="r" b="b" t="t" l="l"/>
              <a:pathLst>
                <a:path h="1834890" w="2408296">
                  <a:moveTo>
                    <a:pt x="0" y="0"/>
                  </a:moveTo>
                  <a:lnTo>
                    <a:pt x="2408296" y="0"/>
                  </a:lnTo>
                  <a:lnTo>
                    <a:pt x="2408296" y="1834890"/>
                  </a:lnTo>
                  <a:lnTo>
                    <a:pt x="0" y="1834890"/>
                  </a:lnTo>
                  <a:close/>
                </a:path>
              </a:pathLst>
            </a:custGeom>
            <a:solidFill>
              <a:srgbClr val="5E5E5E"/>
            </a:solidFill>
          </p:spPr>
        </p:sp>
        <p:sp>
          <p:nvSpPr>
            <p:cNvPr name="TextBox 22" id="22"/>
            <p:cNvSpPr txBox="true"/>
            <p:nvPr/>
          </p:nvSpPr>
          <p:spPr>
            <a:xfrm>
              <a:off x="0" y="-19050"/>
              <a:ext cx="2408296" cy="1853940"/>
            </a:xfrm>
            <a:prstGeom prst="rect">
              <a:avLst/>
            </a:prstGeom>
          </p:spPr>
          <p:txBody>
            <a:bodyPr anchor="ctr" rtlCol="false" tIns="50800" lIns="50800" bIns="50800" rIns="50800"/>
            <a:lstStyle/>
            <a:p>
              <a:pPr algn="ctr">
                <a:lnSpc>
                  <a:spcPts val="3379"/>
                </a:lnSpc>
              </a:pPr>
            </a:p>
          </p:txBody>
        </p:sp>
      </p:grpSp>
      <p:sp>
        <p:nvSpPr>
          <p:cNvPr name="TextBox 23" id="23"/>
          <p:cNvSpPr txBox="true"/>
          <p:nvPr/>
        </p:nvSpPr>
        <p:spPr>
          <a:xfrm rot="0">
            <a:off x="2442028" y="981029"/>
            <a:ext cx="13403944" cy="849463"/>
          </a:xfrm>
          <a:prstGeom prst="rect">
            <a:avLst/>
          </a:prstGeom>
        </p:spPr>
        <p:txBody>
          <a:bodyPr anchor="t" rtlCol="false" tIns="0" lIns="0" bIns="0" rIns="0">
            <a:spAutoFit/>
          </a:bodyPr>
          <a:lstStyle/>
          <a:p>
            <a:pPr algn="l" marL="0" indent="0" lvl="0">
              <a:lnSpc>
                <a:spcPts val="6041"/>
              </a:lnSpc>
              <a:spcBef>
                <a:spcPct val="0"/>
              </a:spcBef>
            </a:pPr>
            <a:r>
              <a:rPr lang="en-US" sz="7108" spc="-462">
                <a:solidFill>
                  <a:srgbClr val="F1ECE6"/>
                </a:solidFill>
                <a:latin typeface="Intro Rust"/>
              </a:rPr>
              <a:t>LEVANTAMENTO DE REQUISITOS</a:t>
            </a:r>
          </a:p>
        </p:txBody>
      </p:sp>
      <p:sp>
        <p:nvSpPr>
          <p:cNvPr name="TextBox 24" id="24"/>
          <p:cNvSpPr txBox="true"/>
          <p:nvPr/>
        </p:nvSpPr>
        <p:spPr>
          <a:xfrm rot="0">
            <a:off x="207871" y="3773915"/>
            <a:ext cx="6131059" cy="1924080"/>
          </a:xfrm>
          <a:prstGeom prst="rect">
            <a:avLst/>
          </a:prstGeom>
        </p:spPr>
        <p:txBody>
          <a:bodyPr anchor="t" rtlCol="false" tIns="0" lIns="0" bIns="0" rIns="0">
            <a:spAutoFit/>
          </a:bodyPr>
          <a:lstStyle/>
          <a:p>
            <a:pPr algn="l">
              <a:lnSpc>
                <a:spcPts val="3036"/>
              </a:lnSpc>
              <a:spcBef>
                <a:spcPct val="0"/>
              </a:spcBef>
            </a:pPr>
            <a:r>
              <a:rPr lang="en-US" sz="2335">
                <a:solidFill>
                  <a:srgbClr val="000000"/>
                </a:solidFill>
                <a:latin typeface="Montserrat Bold"/>
              </a:rPr>
              <a:t>É o processo de identificar, compreender e documentar as necessidades e expectativas dos usuários em relação a um produto ou sistema podem ser feito através do:</a:t>
            </a:r>
          </a:p>
        </p:txBody>
      </p:sp>
      <p:sp>
        <p:nvSpPr>
          <p:cNvPr name="TextBox 25" id="25"/>
          <p:cNvSpPr txBox="true"/>
          <p:nvPr/>
        </p:nvSpPr>
        <p:spPr>
          <a:xfrm rot="0">
            <a:off x="9144000" y="3472643"/>
            <a:ext cx="9015343" cy="6587746"/>
          </a:xfrm>
          <a:prstGeom prst="rect">
            <a:avLst/>
          </a:prstGeom>
        </p:spPr>
        <p:txBody>
          <a:bodyPr anchor="t" rtlCol="false" tIns="0" lIns="0" bIns="0" rIns="0">
            <a:spAutoFit/>
          </a:bodyPr>
          <a:lstStyle/>
          <a:p>
            <a:pPr algn="r">
              <a:lnSpc>
                <a:spcPts val="2631"/>
              </a:lnSpc>
              <a:spcBef>
                <a:spcPct val="0"/>
              </a:spcBef>
            </a:pPr>
            <a:r>
              <a:rPr lang="en-US" sz="2024">
                <a:solidFill>
                  <a:srgbClr val="F1ECE6"/>
                </a:solidFill>
                <a:latin typeface="Montserrat Bold"/>
              </a:rPr>
              <a:t>Briefing: o </a:t>
            </a:r>
            <a:r>
              <a:rPr lang="en-US" sz="2024">
                <a:solidFill>
                  <a:srgbClr val="F1ECE6"/>
                </a:solidFill>
                <a:latin typeface="Montserrat Bold"/>
              </a:rPr>
              <a:t>briefing é um documento que servirá como um guia para a execução de um projeto. Ele contém uma série de informações como: dados sobre a empresa, o mercado em que ela atua, o público ao qual ela se direciona e os seus objetivos com o projeto.</a:t>
            </a:r>
          </a:p>
          <a:p>
            <a:pPr algn="r">
              <a:lnSpc>
                <a:spcPts val="2631"/>
              </a:lnSpc>
              <a:spcBef>
                <a:spcPct val="0"/>
              </a:spcBef>
            </a:pPr>
            <a:r>
              <a:rPr lang="en-US" sz="2024">
                <a:solidFill>
                  <a:srgbClr val="F1ECE6"/>
                </a:solidFill>
                <a:latin typeface="Montserrat Bold"/>
              </a:rPr>
              <a:t>Levantamento orientado a pontos de vista: Esta metodologia se baseia na união de levantamento dos processos que irão compor o projeto e o modo como é visto por cada participante do projeto, com ela reconhecemos várias perspectivas e oferece um framework para descobrir os conflitos entre essas diversas visões.</a:t>
            </a:r>
          </a:p>
          <a:p>
            <a:pPr algn="r">
              <a:lnSpc>
                <a:spcPts val="2631"/>
              </a:lnSpc>
              <a:spcBef>
                <a:spcPct val="0"/>
              </a:spcBef>
            </a:pPr>
            <a:r>
              <a:rPr lang="en-US" sz="2024">
                <a:solidFill>
                  <a:srgbClr val="F1ECE6"/>
                </a:solidFill>
                <a:latin typeface="Montserrat Bold"/>
              </a:rPr>
              <a:t>A pesquisa etnográfica é uma pesquisa que estuda pessoas a partir de uma análise profunda sobre os comportamentos, as crenças, os costumes e outras características da comunidade</a:t>
            </a:r>
          </a:p>
          <a:p>
            <a:pPr algn="r">
              <a:lnSpc>
                <a:spcPts val="2631"/>
              </a:lnSpc>
              <a:spcBef>
                <a:spcPct val="0"/>
              </a:spcBef>
            </a:pPr>
            <a:r>
              <a:rPr lang="en-US" sz="2024">
                <a:solidFill>
                  <a:srgbClr val="F1ECE6"/>
                </a:solidFill>
                <a:latin typeface="Montserrat Bold"/>
              </a:rPr>
              <a:t>Pela entrevista que é uma conversa entre duas ou mais pessoas (o/s) ,entrevistador(es) e o(s) entrevistado(s). Onde perguntas são feitas pelo entrevistador de modo a obter informação necessária por parte do entrevistado.</a:t>
            </a:r>
          </a:p>
          <a:p>
            <a:pPr algn="r">
              <a:lnSpc>
                <a:spcPts val="2631"/>
              </a:lnSpc>
              <a:spcBef>
                <a:spcPct val="0"/>
              </a:spcBef>
            </a:pPr>
            <a:r>
              <a:rPr lang="en-US" sz="2024">
                <a:solidFill>
                  <a:srgbClr val="F1ECE6"/>
                </a:solidFill>
                <a:latin typeface="Montserrat Bold"/>
              </a:rPr>
              <a:t>Brainstorming é uma técnica que, por meio do compartilhamento espontâneo de ideias, busca encontrar a solução para um problema..</a:t>
            </a:r>
          </a:p>
        </p:txBody>
      </p:sp>
      <p:sp>
        <p:nvSpPr>
          <p:cNvPr name="TextBox 26" id="26"/>
          <p:cNvSpPr txBox="true"/>
          <p:nvPr/>
        </p:nvSpPr>
        <p:spPr>
          <a:xfrm rot="0">
            <a:off x="207871" y="7273433"/>
            <a:ext cx="8654754" cy="2707353"/>
          </a:xfrm>
          <a:prstGeom prst="rect">
            <a:avLst/>
          </a:prstGeom>
        </p:spPr>
        <p:txBody>
          <a:bodyPr anchor="t" rtlCol="false" tIns="0" lIns="0" bIns="0" rIns="0">
            <a:spAutoFit/>
          </a:bodyPr>
          <a:lstStyle/>
          <a:p>
            <a:pPr algn="l">
              <a:lnSpc>
                <a:spcPts val="2675"/>
              </a:lnSpc>
              <a:spcBef>
                <a:spcPct val="0"/>
              </a:spcBef>
            </a:pPr>
            <a:r>
              <a:rPr lang="en-US" sz="2058">
                <a:solidFill>
                  <a:srgbClr val="000000"/>
                </a:solidFill>
                <a:latin typeface="Montserrat Bold"/>
              </a:rPr>
              <a:t>A coleta de dados é a etapa inicial e fundamental que visa reunir informações relevantes para a análise</a:t>
            </a:r>
          </a:p>
          <a:p>
            <a:pPr algn="l">
              <a:lnSpc>
                <a:spcPts val="2675"/>
              </a:lnSpc>
              <a:spcBef>
                <a:spcPct val="0"/>
              </a:spcBef>
            </a:pPr>
            <a:r>
              <a:rPr lang="en-US" sz="2058">
                <a:solidFill>
                  <a:srgbClr val="000000"/>
                </a:solidFill>
                <a:latin typeface="Montserrat Bold"/>
              </a:rPr>
              <a:t>A etapa de analise é crucial, pois permite ao time de dados examinar detalhadamente todo o conjunto de informações coletadas, proporcionando uma compreensão profunda do que os dados representam e ajudando a formular as perguntas certas que podem ser respondidas através da análise.</a:t>
            </a:r>
          </a:p>
          <a:p>
            <a:pPr algn="l">
              <a:lnSpc>
                <a:spcPts val="2675"/>
              </a:lnSpc>
              <a:spcBef>
                <a:spcPct val="0"/>
              </a:spcBef>
            </a:pPr>
            <a:r>
              <a:rPr lang="en-US" sz="2058">
                <a:solidFill>
                  <a:srgbClr val="000000"/>
                </a:solidFill>
                <a:latin typeface="Montserrat Bold"/>
              </a:rPr>
              <a:t>A etapa de registro é registrar os dado coletados</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1ECE6"/>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2557179"/>
            <a:chOff x="0" y="0"/>
            <a:chExt cx="4816593" cy="673496"/>
          </a:xfrm>
        </p:grpSpPr>
        <p:sp>
          <p:nvSpPr>
            <p:cNvPr name="Freeform 3" id="3"/>
            <p:cNvSpPr/>
            <p:nvPr/>
          </p:nvSpPr>
          <p:spPr>
            <a:xfrm flipH="false" flipV="false" rot="0">
              <a:off x="0" y="0"/>
              <a:ext cx="4816592" cy="673496"/>
            </a:xfrm>
            <a:custGeom>
              <a:avLst/>
              <a:gdLst/>
              <a:ahLst/>
              <a:cxnLst/>
              <a:rect r="r" b="b" t="t" l="l"/>
              <a:pathLst>
                <a:path h="673496" w="4816592">
                  <a:moveTo>
                    <a:pt x="0" y="0"/>
                  </a:moveTo>
                  <a:lnTo>
                    <a:pt x="4816592" y="0"/>
                  </a:lnTo>
                  <a:lnTo>
                    <a:pt x="4816592" y="673496"/>
                  </a:lnTo>
                  <a:lnTo>
                    <a:pt x="0" y="673496"/>
                  </a:lnTo>
                  <a:close/>
                </a:path>
              </a:pathLst>
            </a:custGeom>
            <a:solidFill>
              <a:srgbClr val="1A1A1A"/>
            </a:solidFill>
          </p:spPr>
        </p:sp>
        <p:sp>
          <p:nvSpPr>
            <p:cNvPr name="TextBox 4" id="4"/>
            <p:cNvSpPr txBox="true"/>
            <p:nvPr/>
          </p:nvSpPr>
          <p:spPr>
            <a:xfrm>
              <a:off x="0" y="-19050"/>
              <a:ext cx="4816593" cy="692546"/>
            </a:xfrm>
            <a:prstGeom prst="rect">
              <a:avLst/>
            </a:prstGeom>
          </p:spPr>
          <p:txBody>
            <a:bodyPr anchor="ctr" rtlCol="false" tIns="50800" lIns="50800" bIns="50800" rIns="50800"/>
            <a:lstStyle/>
            <a:p>
              <a:pPr algn="ctr">
                <a:lnSpc>
                  <a:spcPts val="3249"/>
                </a:lnSpc>
              </a:pPr>
            </a:p>
          </p:txBody>
        </p:sp>
      </p:grpSp>
      <p:sp>
        <p:nvSpPr>
          <p:cNvPr name="TextBox 5" id="5"/>
          <p:cNvSpPr txBox="true"/>
          <p:nvPr/>
        </p:nvSpPr>
        <p:spPr>
          <a:xfrm rot="0">
            <a:off x="4365969" y="501852"/>
            <a:ext cx="9556062" cy="1810649"/>
          </a:xfrm>
          <a:prstGeom prst="rect">
            <a:avLst/>
          </a:prstGeom>
        </p:spPr>
        <p:txBody>
          <a:bodyPr anchor="t" rtlCol="false" tIns="0" lIns="0" bIns="0" rIns="0">
            <a:spAutoFit/>
          </a:bodyPr>
          <a:lstStyle/>
          <a:p>
            <a:pPr algn="ctr" marL="0" indent="0" lvl="0">
              <a:lnSpc>
                <a:spcPts val="6756"/>
              </a:lnSpc>
              <a:spcBef>
                <a:spcPct val="0"/>
              </a:spcBef>
            </a:pPr>
            <a:r>
              <a:rPr lang="en-US" sz="7948" spc="-516">
                <a:solidFill>
                  <a:srgbClr val="F1ECE6"/>
                </a:solidFill>
                <a:latin typeface="Intro Rust"/>
              </a:rPr>
              <a:t>GERENCIAMENTO DE REQUISITOS</a:t>
            </a:r>
          </a:p>
        </p:txBody>
      </p:sp>
      <p:graphicFrame>
        <p:nvGraphicFramePr>
          <p:cNvPr name="Table 6" id="6"/>
          <p:cNvGraphicFramePr>
            <a:graphicFrameLocks noGrp="true"/>
          </p:cNvGraphicFramePr>
          <p:nvPr/>
        </p:nvGraphicFramePr>
        <p:xfrm>
          <a:off x="0" y="2557179"/>
          <a:ext cx="18288000" cy="9623475"/>
        </p:xfrm>
        <a:graphic>
          <a:graphicData uri="http://schemas.openxmlformats.org/drawingml/2006/table">
            <a:tbl>
              <a:tblPr/>
              <a:tblGrid>
                <a:gridCol w="4363479"/>
                <a:gridCol w="13924521"/>
              </a:tblGrid>
              <a:tr h="2364540">
                <a:tc>
                  <a:txBody>
                    <a:bodyPr anchor="t" rtlCol="false"/>
                    <a:lstStyle/>
                    <a:p>
                      <a:pPr algn="ctr">
                        <a:lnSpc>
                          <a:spcPts val="5459"/>
                        </a:lnSpc>
                        <a:defRPr/>
                      </a:pPr>
                      <a:r>
                        <a:rPr lang="en-US" sz="3899">
                          <a:solidFill>
                            <a:srgbClr val="191919"/>
                          </a:solidFill>
                          <a:latin typeface="Montserrat Bold"/>
                        </a:rPr>
                        <a:t>Definição</a:t>
                      </a:r>
                      <a:endParaRPr lang="en-US" sz="1100"/>
                    </a:p>
                  </a:txBody>
                  <a:tcPr marL="190500" marR="190500" marT="190500" marB="190500" anchor="ctr">
                    <a:lnL cmpd="sng" algn="ctr" cap="flat" w="9525">
                      <a:solidFill>
                        <a:srgbClr val="191919"/>
                      </a:solidFill>
                      <a:prstDash val="solid"/>
                      <a:round/>
                      <a:headEnd type="none" w="med" len="med"/>
                      <a:tailEnd type="none" w="med" len="med"/>
                    </a:lnL>
                    <a:lnR cmpd="sng" algn="ctr" cap="flat" w="9525">
                      <a:solidFill>
                        <a:srgbClr val="191919"/>
                      </a:solidFill>
                      <a:prstDash val="solid"/>
                      <a:round/>
                      <a:headEnd type="none" w="med" len="med"/>
                      <a:tailEnd type="none" w="med" len="med"/>
                    </a:lnR>
                    <a:lnT cmpd="sng" algn="ctr" cap="flat" w="9525">
                      <a:solidFill>
                        <a:srgbClr val="F1ECE6"/>
                      </a:solidFill>
                      <a:prstDash val="solid"/>
                      <a:round/>
                      <a:headEnd type="none" w="med" len="med"/>
                      <a:tailEnd type="none" w="med" len="med"/>
                    </a:lnT>
                    <a:lnB cmpd="sng" algn="ctr" cap="flat" w="9525">
                      <a:solidFill>
                        <a:srgbClr val="191919"/>
                      </a:solidFill>
                      <a:prstDash val="solid"/>
                      <a:round/>
                      <a:headEnd type="none" w="med" len="med"/>
                      <a:tailEnd type="none" w="med" len="med"/>
                    </a:lnB>
                  </a:tcPr>
                </a:tc>
                <a:tc>
                  <a:txBody>
                    <a:bodyPr anchor="t" rtlCol="false"/>
                    <a:lstStyle/>
                    <a:p>
                      <a:pPr algn="l">
                        <a:lnSpc>
                          <a:spcPts val="3780"/>
                        </a:lnSpc>
                        <a:defRPr/>
                      </a:pPr>
                      <a:r>
                        <a:rPr lang="en-US" sz="2700">
                          <a:solidFill>
                            <a:srgbClr val="191919"/>
                          </a:solidFill>
                          <a:latin typeface="Montserrat Bold"/>
                        </a:rPr>
                        <a:t> O gerenciamento de requisitos e testes serve como o centro de informações para todo o desenvolvimento e execução de coleta de dados, verificação, validação, rastreamento e rastreabilidade exigidos neste setor altamente regulamentado.</a:t>
                      </a:r>
                      <a:endParaRPr lang="en-US" sz="1100"/>
                    </a:p>
                  </a:txBody>
                  <a:tcPr marL="190500" marR="190500" marT="190500" marB="190500" anchor="ctr">
                    <a:lnL cmpd="sng" algn="ctr" cap="flat" w="9525">
                      <a:solidFill>
                        <a:srgbClr val="191919"/>
                      </a:solidFill>
                      <a:prstDash val="solid"/>
                      <a:round/>
                      <a:headEnd type="none" w="med" len="med"/>
                      <a:tailEnd type="none" w="med" len="med"/>
                    </a:lnL>
                    <a:lnR cmpd="sng" algn="ctr" cap="flat" w="9525">
                      <a:solidFill>
                        <a:srgbClr val="F1ECE6"/>
                      </a:solidFill>
                      <a:prstDash val="solid"/>
                      <a:round/>
                      <a:headEnd type="none" w="med" len="med"/>
                      <a:tailEnd type="none" w="med" len="med"/>
                    </a:lnR>
                    <a:lnT cmpd="sng" algn="ctr" cap="flat" w="9525">
                      <a:solidFill>
                        <a:srgbClr val="F1ECE6"/>
                      </a:solidFill>
                      <a:prstDash val="solid"/>
                      <a:round/>
                      <a:headEnd type="none" w="med" len="med"/>
                      <a:tailEnd type="none" w="med" len="med"/>
                    </a:lnT>
                    <a:lnB cmpd="sng" algn="ctr" cap="flat" w="9525">
                      <a:solidFill>
                        <a:srgbClr val="191919"/>
                      </a:solidFill>
                      <a:prstDash val="solid"/>
                      <a:round/>
                      <a:headEnd type="none" w="med" len="med"/>
                      <a:tailEnd type="none" w="med" len="med"/>
                    </a:lnB>
                  </a:tcPr>
                </a:tc>
              </a:tr>
              <a:tr h="2408799">
                <a:tc>
                  <a:txBody>
                    <a:bodyPr anchor="t" rtlCol="false"/>
                    <a:lstStyle/>
                    <a:p>
                      <a:pPr algn="ctr">
                        <a:lnSpc>
                          <a:spcPts val="4200"/>
                        </a:lnSpc>
                        <a:defRPr/>
                      </a:pPr>
                      <a:r>
                        <a:rPr lang="en-US" sz="3000">
                          <a:solidFill>
                            <a:srgbClr val="191919"/>
                          </a:solidFill>
                          <a:latin typeface="Montserrat Bold"/>
                        </a:rPr>
                        <a:t>Gestão de mudanças</a:t>
                      </a:r>
                      <a:endParaRPr lang="en-US" sz="1100"/>
                    </a:p>
                  </a:txBody>
                  <a:tcPr marL="190500" marR="190500" marT="190500" marB="190500" anchor="ctr">
                    <a:lnL cmpd="sng" algn="ctr" cap="flat" w="9525">
                      <a:solidFill>
                        <a:srgbClr val="191919"/>
                      </a:solidFill>
                      <a:prstDash val="solid"/>
                      <a:round/>
                      <a:headEnd type="none" w="med" len="med"/>
                      <a:tailEnd type="none" w="med" len="med"/>
                    </a:lnL>
                    <a:lnR cmpd="sng" algn="ctr" cap="flat" w="9525">
                      <a:solidFill>
                        <a:srgbClr val="191919"/>
                      </a:solidFill>
                      <a:prstDash val="solid"/>
                      <a:round/>
                      <a:headEnd type="none" w="med" len="med"/>
                      <a:tailEnd type="none" w="med" len="med"/>
                    </a:lnR>
                    <a:lnT cmpd="sng" algn="ctr" cap="flat" w="9525">
                      <a:solidFill>
                        <a:srgbClr val="191919"/>
                      </a:solidFill>
                      <a:prstDash val="solid"/>
                      <a:round/>
                      <a:headEnd type="none" w="med" len="med"/>
                      <a:tailEnd type="none" w="med" len="med"/>
                    </a:lnT>
                    <a:lnB cmpd="sng" algn="ctr" cap="flat" w="9525">
                      <a:solidFill>
                        <a:srgbClr val="191919"/>
                      </a:solidFill>
                      <a:prstDash val="solid"/>
                      <a:round/>
                      <a:headEnd type="none" w="med" len="med"/>
                      <a:tailEnd type="none" w="med" len="med"/>
                    </a:lnB>
                  </a:tcPr>
                </a:tc>
                <a:tc>
                  <a:txBody>
                    <a:bodyPr anchor="t" rtlCol="false"/>
                    <a:lstStyle/>
                    <a:p>
                      <a:pPr algn="r">
                        <a:lnSpc>
                          <a:spcPts val="3640"/>
                        </a:lnSpc>
                        <a:defRPr/>
                      </a:pPr>
                      <a:r>
                        <a:rPr lang="en-US" sz="2600">
                          <a:solidFill>
                            <a:srgbClr val="191919"/>
                          </a:solidFill>
                          <a:latin typeface="Montserrat Bold"/>
                        </a:rPr>
                        <a:t> O Gerenciamento de Mudanças de Requisitos é o processo de identificar, analisar, rastrear e aprovar mudanças nos requisitos. O principal objetivo desse processo é minimizar o impacto da mudança no cronograma e nos custos do projeto. Também ajuda a manter a qualidade das entregas.</a:t>
                      </a:r>
                      <a:endParaRPr lang="en-US" sz="1100"/>
                    </a:p>
                  </a:txBody>
                  <a:tcPr marL="190500" marR="190500" marT="190500" marB="190500" anchor="ctr">
                    <a:lnL cmpd="sng" algn="ctr" cap="flat" w="9525">
                      <a:solidFill>
                        <a:srgbClr val="191919"/>
                      </a:solidFill>
                      <a:prstDash val="solid"/>
                      <a:round/>
                      <a:headEnd type="none" w="med" len="med"/>
                      <a:tailEnd type="none" w="med" len="med"/>
                    </a:lnL>
                    <a:lnR cmpd="sng" algn="ctr" cap="flat" w="9525">
                      <a:solidFill>
                        <a:srgbClr val="F1ECE6"/>
                      </a:solidFill>
                      <a:prstDash val="solid"/>
                      <a:round/>
                      <a:headEnd type="none" w="med" len="med"/>
                      <a:tailEnd type="none" w="med" len="med"/>
                    </a:lnR>
                    <a:lnT cmpd="sng" algn="ctr" cap="flat" w="9525">
                      <a:solidFill>
                        <a:srgbClr val="191919"/>
                      </a:solidFill>
                      <a:prstDash val="solid"/>
                      <a:round/>
                      <a:headEnd type="none" w="med" len="med"/>
                      <a:tailEnd type="none" w="med" len="med"/>
                    </a:lnT>
                    <a:lnB cmpd="sng" algn="ctr" cap="flat" w="9525">
                      <a:solidFill>
                        <a:srgbClr val="191919"/>
                      </a:solidFill>
                      <a:prstDash val="solid"/>
                      <a:round/>
                      <a:headEnd type="none" w="med" len="med"/>
                      <a:tailEnd type="none" w="med" len="med"/>
                    </a:lnB>
                  </a:tcPr>
                </a:tc>
              </a:tr>
              <a:tr h="3848703">
                <a:tc>
                  <a:txBody>
                    <a:bodyPr anchor="t" rtlCol="false"/>
                    <a:lstStyle/>
                    <a:p>
                      <a:pPr algn="ctr">
                        <a:lnSpc>
                          <a:spcPts val="4200"/>
                        </a:lnSpc>
                        <a:defRPr/>
                      </a:pPr>
                      <a:r>
                        <a:rPr lang="en-US" sz="3000">
                          <a:solidFill>
                            <a:srgbClr val="191919"/>
                          </a:solidFill>
                          <a:latin typeface="Montserrat Bold"/>
                        </a:rPr>
                        <a:t>Validação de requisitos</a:t>
                      </a:r>
                      <a:endParaRPr lang="en-US" sz="1100"/>
                    </a:p>
                  </a:txBody>
                  <a:tcPr marL="190500" marR="190500" marT="190500" marB="190500" anchor="ctr">
                    <a:lnL cmpd="sng" algn="ctr" cap="flat" w="9525">
                      <a:solidFill>
                        <a:srgbClr val="191919"/>
                      </a:solidFill>
                      <a:prstDash val="solid"/>
                      <a:round/>
                      <a:headEnd type="none" w="med" len="med"/>
                      <a:tailEnd type="none" w="med" len="med"/>
                    </a:lnL>
                    <a:lnR cmpd="sng" algn="ctr" cap="flat" w="9525">
                      <a:solidFill>
                        <a:srgbClr val="191919"/>
                      </a:solidFill>
                      <a:prstDash val="solid"/>
                      <a:round/>
                      <a:headEnd type="none" w="med" len="med"/>
                      <a:tailEnd type="none" w="med" len="med"/>
                    </a:lnR>
                    <a:lnT cmpd="sng" algn="ctr" cap="flat" w="9525">
                      <a:solidFill>
                        <a:srgbClr val="191919"/>
                      </a:solidFill>
                      <a:prstDash val="solid"/>
                      <a:round/>
                      <a:headEnd type="none" w="med" len="med"/>
                      <a:tailEnd type="none" w="med" len="med"/>
                    </a:lnT>
                    <a:lnB cmpd="sng" algn="ctr" cap="flat" w="9525">
                      <a:solidFill>
                        <a:srgbClr val="191919"/>
                      </a:solidFill>
                      <a:prstDash val="solid"/>
                      <a:round/>
                      <a:headEnd type="none" w="med" len="med"/>
                      <a:tailEnd type="none" w="med" len="med"/>
                    </a:lnB>
                  </a:tcPr>
                </a:tc>
                <a:tc>
                  <a:txBody>
                    <a:bodyPr anchor="t" rtlCol="false"/>
                    <a:lstStyle/>
                    <a:p>
                      <a:pPr algn="l">
                        <a:lnSpc>
                          <a:spcPts val="3220"/>
                        </a:lnSpc>
                        <a:defRPr/>
                      </a:pPr>
                      <a:r>
                        <a:rPr lang="en-US" sz="2300">
                          <a:solidFill>
                            <a:srgbClr val="191919"/>
                          </a:solidFill>
                          <a:latin typeface="Montserrat Bold"/>
                        </a:rPr>
                        <a:t>A validação responde à pergunta: “Estamos construindo o sistema certo?” A validação de requisitos é o processo de verificar se os requisitos definidos são para desenvolvimento e definir o sistema que o cliente realmente deseja. A validação de requisitos nos ajuda a detectar erros em um estágio inicial do desenvolvimento do produto, para que não resulte em retrabalho excessivo quando detectado posteriormente no ciclo de vida do desenvolvimento do sistema.</a:t>
                      </a:r>
                      <a:endParaRPr lang="en-US" sz="1100"/>
                    </a:p>
                    <a:p>
                      <a:pPr algn="l">
                        <a:lnSpc>
                          <a:spcPts val="3220"/>
                        </a:lnSpc>
                      </a:pPr>
                    </a:p>
                  </a:txBody>
                  <a:tcPr marL="190500" marR="190500" marT="190500" marB="190500" anchor="ctr">
                    <a:lnL cmpd="sng" algn="ctr" cap="flat" w="9525">
                      <a:solidFill>
                        <a:srgbClr val="191919"/>
                      </a:solidFill>
                      <a:prstDash val="solid"/>
                      <a:round/>
                      <a:headEnd type="none" w="med" len="med"/>
                      <a:tailEnd type="none" w="med" len="med"/>
                    </a:lnL>
                    <a:lnR cmpd="sng" algn="ctr" cap="flat" w="9525">
                      <a:solidFill>
                        <a:srgbClr val="F1ECE6"/>
                      </a:solidFill>
                      <a:prstDash val="solid"/>
                      <a:round/>
                      <a:headEnd type="none" w="med" len="med"/>
                      <a:tailEnd type="none" w="med" len="med"/>
                    </a:lnR>
                    <a:lnT cmpd="sng" algn="ctr" cap="flat" w="9525">
                      <a:solidFill>
                        <a:srgbClr val="191919"/>
                      </a:solidFill>
                      <a:prstDash val="solid"/>
                      <a:round/>
                      <a:headEnd type="none" w="med" len="med"/>
                      <a:tailEnd type="none" w="med" len="med"/>
                    </a:lnT>
                    <a:lnB cmpd="sng" algn="ctr" cap="flat" w="9525">
                      <a:solidFill>
                        <a:srgbClr val="191919"/>
                      </a:solidFill>
                      <a:prstDash val="solid"/>
                      <a:round/>
                      <a:headEnd type="none" w="med" len="med"/>
                      <a:tailEnd type="none" w="med" len="med"/>
                    </a:lnB>
                  </a:tcPr>
                </a:tc>
              </a:tr>
              <a:tr h="1001433">
                <a:tc>
                  <a:txBody>
                    <a:bodyPr anchor="t" rtlCol="false"/>
                    <a:lstStyle/>
                    <a:p>
                      <a:pPr algn="ctr">
                        <a:lnSpc>
                          <a:spcPts val="4200"/>
                        </a:lnSpc>
                        <a:defRPr/>
                      </a:pPr>
                      <a:r>
                        <a:rPr lang="en-US" sz="3000">
                          <a:solidFill>
                            <a:srgbClr val="191919"/>
                          </a:solidFill>
                          <a:latin typeface="Montserrat"/>
                        </a:rPr>
                        <a:t>U para desvendar</a:t>
                      </a:r>
                      <a:endParaRPr lang="en-US" sz="1100"/>
                    </a:p>
                  </a:txBody>
                  <a:tcPr marL="190500" marR="190500" marT="190500" marB="190500" anchor="ctr">
                    <a:lnL cmpd="sng" algn="ctr" cap="flat" w="9525">
                      <a:solidFill>
                        <a:srgbClr val="191919"/>
                      </a:solidFill>
                      <a:prstDash val="solid"/>
                      <a:round/>
                      <a:headEnd type="none" w="med" len="med"/>
                      <a:tailEnd type="none" w="med" len="med"/>
                    </a:lnL>
                    <a:lnR cmpd="sng" algn="ctr" cap="flat" w="9525">
                      <a:solidFill>
                        <a:srgbClr val="191919"/>
                      </a:solidFill>
                      <a:prstDash val="solid"/>
                      <a:round/>
                      <a:headEnd type="none" w="med" len="med"/>
                      <a:tailEnd type="none" w="med" len="med"/>
                    </a:lnR>
                    <a:lnT cmpd="sng" algn="ctr" cap="flat" w="9525">
                      <a:solidFill>
                        <a:srgbClr val="191919"/>
                      </a:solidFill>
                      <a:prstDash val="solid"/>
                      <a:round/>
                      <a:headEnd type="none" w="med" len="med"/>
                      <a:tailEnd type="none" w="med" len="med"/>
                    </a:lnT>
                    <a:lnB cmpd="sng" algn="ctr" cap="flat" w="9525">
                      <a:solidFill>
                        <a:srgbClr val="F1ECE6"/>
                      </a:solidFill>
                      <a:prstDash val="solid"/>
                      <a:round/>
                      <a:headEnd type="none" w="med" len="med"/>
                      <a:tailEnd type="none" w="med" len="med"/>
                    </a:lnB>
                  </a:tcPr>
                </a:tc>
                <a:tc>
                  <a:txBody>
                    <a:bodyPr anchor="t" rtlCol="false"/>
                    <a:lstStyle/>
                    <a:p>
                      <a:pPr algn="ctr">
                        <a:lnSpc>
                          <a:spcPts val="4200"/>
                        </a:lnSpc>
                        <a:defRPr/>
                      </a:pPr>
                      <a:endParaRPr lang="en-US" sz="1100"/>
                    </a:p>
                  </a:txBody>
                  <a:tcPr marL="190500" marR="190500" marT="190500" marB="190500" anchor="ctr">
                    <a:lnL cmpd="sng" algn="ctr" cap="flat" w="9525">
                      <a:solidFill>
                        <a:srgbClr val="191919"/>
                      </a:solidFill>
                      <a:prstDash val="solid"/>
                      <a:round/>
                      <a:headEnd type="none" w="med" len="med"/>
                      <a:tailEnd type="none" w="med" len="med"/>
                    </a:lnL>
                    <a:lnR cmpd="sng" algn="ctr" cap="flat" w="9525">
                      <a:solidFill>
                        <a:srgbClr val="F1ECE6"/>
                      </a:solidFill>
                      <a:prstDash val="solid"/>
                      <a:round/>
                      <a:headEnd type="none" w="med" len="med"/>
                      <a:tailEnd type="none" w="med" len="med"/>
                    </a:lnR>
                    <a:lnT cmpd="sng" algn="ctr" cap="flat" w="9525">
                      <a:solidFill>
                        <a:srgbClr val="191919"/>
                      </a:solidFill>
                      <a:prstDash val="solid"/>
                      <a:round/>
                      <a:headEnd type="none" w="med" len="med"/>
                      <a:tailEnd type="none" w="med" len="med"/>
                    </a:lnT>
                    <a:lnB cmpd="sng" algn="ctr" cap="flat" w="9525">
                      <a:solidFill>
                        <a:srgbClr val="F1ECE6"/>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p="http://schemas.openxmlformats.org/presentationml/2006/main" xmlns:a="http://schemas.openxmlformats.org/drawingml/2006/main">
  <p:cSld>
    <p:bg>
      <p:bgPr>
        <a:solidFill>
          <a:srgbClr val="F1ECE6"/>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2557179"/>
            <a:chOff x="0" y="0"/>
            <a:chExt cx="4816593" cy="673496"/>
          </a:xfrm>
        </p:grpSpPr>
        <p:sp>
          <p:nvSpPr>
            <p:cNvPr name="Freeform 3" id="3"/>
            <p:cNvSpPr/>
            <p:nvPr/>
          </p:nvSpPr>
          <p:spPr>
            <a:xfrm flipH="false" flipV="false" rot="0">
              <a:off x="0" y="0"/>
              <a:ext cx="4816592" cy="673496"/>
            </a:xfrm>
            <a:custGeom>
              <a:avLst/>
              <a:gdLst/>
              <a:ahLst/>
              <a:cxnLst/>
              <a:rect r="r" b="b" t="t" l="l"/>
              <a:pathLst>
                <a:path h="673496" w="4816592">
                  <a:moveTo>
                    <a:pt x="0" y="0"/>
                  </a:moveTo>
                  <a:lnTo>
                    <a:pt x="4816592" y="0"/>
                  </a:lnTo>
                  <a:lnTo>
                    <a:pt x="4816592" y="673496"/>
                  </a:lnTo>
                  <a:lnTo>
                    <a:pt x="0" y="673496"/>
                  </a:lnTo>
                  <a:close/>
                </a:path>
              </a:pathLst>
            </a:custGeom>
            <a:solidFill>
              <a:srgbClr val="1A1A1A"/>
            </a:solidFill>
          </p:spPr>
        </p:sp>
        <p:sp>
          <p:nvSpPr>
            <p:cNvPr name="TextBox 4" id="4"/>
            <p:cNvSpPr txBox="true"/>
            <p:nvPr/>
          </p:nvSpPr>
          <p:spPr>
            <a:xfrm>
              <a:off x="0" y="-19050"/>
              <a:ext cx="4816593" cy="692546"/>
            </a:xfrm>
            <a:prstGeom prst="rect">
              <a:avLst/>
            </a:prstGeom>
          </p:spPr>
          <p:txBody>
            <a:bodyPr anchor="ctr" rtlCol="false" tIns="50800" lIns="50800" bIns="50800" rIns="50800"/>
            <a:lstStyle/>
            <a:p>
              <a:pPr algn="ctr">
                <a:lnSpc>
                  <a:spcPts val="3249"/>
                </a:lnSpc>
              </a:pPr>
            </a:p>
          </p:txBody>
        </p:sp>
      </p:grpSp>
      <p:sp>
        <p:nvSpPr>
          <p:cNvPr name="TextBox 5" id="5"/>
          <p:cNvSpPr txBox="true"/>
          <p:nvPr/>
        </p:nvSpPr>
        <p:spPr>
          <a:xfrm rot="0">
            <a:off x="4365969" y="501852"/>
            <a:ext cx="9556062" cy="2667899"/>
          </a:xfrm>
          <a:prstGeom prst="rect">
            <a:avLst/>
          </a:prstGeom>
        </p:spPr>
        <p:txBody>
          <a:bodyPr anchor="t" rtlCol="false" tIns="0" lIns="0" bIns="0" rIns="0">
            <a:spAutoFit/>
          </a:bodyPr>
          <a:lstStyle/>
          <a:p>
            <a:pPr algn="ctr">
              <a:lnSpc>
                <a:spcPts val="6756"/>
              </a:lnSpc>
            </a:pPr>
            <a:r>
              <a:rPr lang="en-US" sz="7948" spc="-516">
                <a:solidFill>
                  <a:srgbClr val="F1ECE6"/>
                </a:solidFill>
                <a:latin typeface="Intro Rust"/>
              </a:rPr>
              <a:t>DOCUMENTAÇÃO DE REQUISITOS</a:t>
            </a:r>
          </a:p>
          <a:p>
            <a:pPr algn="ctr" marL="0" indent="0" lvl="0">
              <a:lnSpc>
                <a:spcPts val="6756"/>
              </a:lnSpc>
              <a:spcBef>
                <a:spcPct val="0"/>
              </a:spcBef>
            </a:pPr>
          </a:p>
        </p:txBody>
      </p:sp>
      <p:graphicFrame>
        <p:nvGraphicFramePr>
          <p:cNvPr name="Table 6" id="6"/>
          <p:cNvGraphicFramePr>
            <a:graphicFrameLocks noGrp="true"/>
          </p:cNvGraphicFramePr>
          <p:nvPr/>
        </p:nvGraphicFramePr>
        <p:xfrm>
          <a:off x="0" y="2557179"/>
          <a:ext cx="18288000" cy="7786603"/>
        </p:xfrm>
        <a:graphic>
          <a:graphicData uri="http://schemas.openxmlformats.org/drawingml/2006/table">
            <a:tbl>
              <a:tblPr/>
              <a:tblGrid>
                <a:gridCol w="4363479"/>
                <a:gridCol w="13924521"/>
              </a:tblGrid>
              <a:tr h="4062620">
                <a:tc>
                  <a:txBody>
                    <a:bodyPr anchor="t" rtlCol="false"/>
                    <a:lstStyle/>
                    <a:p>
                      <a:pPr algn="ctr">
                        <a:lnSpc>
                          <a:spcPts val="5459"/>
                        </a:lnSpc>
                        <a:defRPr/>
                      </a:pPr>
                      <a:r>
                        <a:rPr lang="en-US" sz="3899">
                          <a:solidFill>
                            <a:srgbClr val="191919"/>
                          </a:solidFill>
                          <a:latin typeface="Montserrat Bold"/>
                        </a:rPr>
                        <a:t>Normas técnicas</a:t>
                      </a:r>
                      <a:endParaRPr lang="en-US" sz="1100"/>
                    </a:p>
                  </a:txBody>
                  <a:tcPr marL="190500" marR="190500" marT="190500" marB="190500" anchor="ctr">
                    <a:lnL cmpd="sng" algn="ctr" cap="flat" w="9525">
                      <a:solidFill>
                        <a:srgbClr val="191919"/>
                      </a:solidFill>
                      <a:prstDash val="solid"/>
                      <a:round/>
                      <a:headEnd type="none" w="med" len="med"/>
                      <a:tailEnd type="none" w="med" len="med"/>
                    </a:lnL>
                    <a:lnR cmpd="sng" algn="ctr" cap="flat" w="9525">
                      <a:solidFill>
                        <a:srgbClr val="191919"/>
                      </a:solidFill>
                      <a:prstDash val="solid"/>
                      <a:round/>
                      <a:headEnd type="none" w="med" len="med"/>
                      <a:tailEnd type="none" w="med" len="med"/>
                    </a:lnR>
                    <a:lnT cmpd="sng" algn="ctr" cap="flat" w="9525">
                      <a:solidFill>
                        <a:srgbClr val="F1ECE6"/>
                      </a:solidFill>
                      <a:prstDash val="solid"/>
                      <a:round/>
                      <a:headEnd type="none" w="med" len="med"/>
                      <a:tailEnd type="none" w="med" len="med"/>
                    </a:lnT>
                    <a:lnB cmpd="sng" algn="ctr" cap="flat" w="9525">
                      <a:solidFill>
                        <a:srgbClr val="191919"/>
                      </a:solidFill>
                      <a:prstDash val="solid"/>
                      <a:round/>
                      <a:headEnd type="none" w="med" len="med"/>
                      <a:tailEnd type="none" w="med" len="med"/>
                    </a:lnB>
                  </a:tcPr>
                </a:tc>
                <a:tc>
                  <a:txBody>
                    <a:bodyPr anchor="t" rtlCol="false"/>
                    <a:lstStyle/>
                    <a:p>
                      <a:pPr algn="l">
                        <a:lnSpc>
                          <a:spcPts val="4060"/>
                        </a:lnSpc>
                        <a:defRPr/>
                      </a:pPr>
                      <a:r>
                        <a:rPr lang="en-US" sz="2900">
                          <a:solidFill>
                            <a:srgbClr val="191919"/>
                          </a:solidFill>
                          <a:latin typeface="Montserrat Bold"/>
                        </a:rPr>
                        <a:t> As normas da ABNT estabelecem a uniformização de trabalhos científicos. ABNT é a sigla da Associação Brasileira de Normas Técnicas. Essa instituição privada e sem fins lucrativos tem a missão de estabelecer as normas para a produção de trabalhos científicos. A NBR 10520, referente à citação em documentos, e a NBR 6023, que padroniza a apresentação de referências, são as principais normas da ABNT.</a:t>
                      </a:r>
                      <a:endParaRPr lang="en-US" sz="1100"/>
                    </a:p>
                  </a:txBody>
                  <a:tcPr marL="190500" marR="190500" marT="190500" marB="190500" anchor="ctr">
                    <a:lnL cmpd="sng" algn="ctr" cap="flat" w="9525">
                      <a:solidFill>
                        <a:srgbClr val="191919"/>
                      </a:solidFill>
                      <a:prstDash val="solid"/>
                      <a:round/>
                      <a:headEnd type="none" w="med" len="med"/>
                      <a:tailEnd type="none" w="med" len="med"/>
                    </a:lnL>
                    <a:lnR cmpd="sng" algn="ctr" cap="flat" w="9525">
                      <a:solidFill>
                        <a:srgbClr val="F1ECE6"/>
                      </a:solidFill>
                      <a:prstDash val="solid"/>
                      <a:round/>
                      <a:headEnd type="none" w="med" len="med"/>
                      <a:tailEnd type="none" w="med" len="med"/>
                    </a:lnR>
                    <a:lnT cmpd="sng" algn="ctr" cap="flat" w="9525">
                      <a:solidFill>
                        <a:srgbClr val="F1ECE6"/>
                      </a:solidFill>
                      <a:prstDash val="solid"/>
                      <a:round/>
                      <a:headEnd type="none" w="med" len="med"/>
                      <a:tailEnd type="none" w="med" len="med"/>
                    </a:lnT>
                    <a:lnB cmpd="sng" algn="ctr" cap="flat" w="9525">
                      <a:solidFill>
                        <a:srgbClr val="191919"/>
                      </a:solidFill>
                      <a:prstDash val="solid"/>
                      <a:round/>
                      <a:headEnd type="none" w="med" len="med"/>
                      <a:tailEnd type="none" w="med" len="med"/>
                    </a:lnB>
                  </a:tcPr>
                </a:tc>
              </a:tr>
              <a:tr h="3723983">
                <a:tc>
                  <a:txBody>
                    <a:bodyPr anchor="t" rtlCol="false"/>
                    <a:lstStyle/>
                    <a:p>
                      <a:pPr algn="ctr">
                        <a:lnSpc>
                          <a:spcPts val="4200"/>
                        </a:lnSpc>
                        <a:defRPr/>
                      </a:pPr>
                      <a:r>
                        <a:rPr lang="en-US" sz="3000">
                          <a:solidFill>
                            <a:srgbClr val="191919"/>
                          </a:solidFill>
                          <a:latin typeface="Montserrat Bold"/>
                        </a:rPr>
                        <a:t>Controle de Versões</a:t>
                      </a:r>
                      <a:endParaRPr lang="en-US" sz="1100"/>
                    </a:p>
                  </a:txBody>
                  <a:tcPr marL="190500" marR="190500" marT="190500" marB="190500" anchor="ctr">
                    <a:lnL cmpd="sng" algn="ctr" cap="flat" w="9525">
                      <a:solidFill>
                        <a:srgbClr val="191919"/>
                      </a:solidFill>
                      <a:prstDash val="solid"/>
                      <a:round/>
                      <a:headEnd type="none" w="med" len="med"/>
                      <a:tailEnd type="none" w="med" len="med"/>
                    </a:lnL>
                    <a:lnR cmpd="sng" algn="ctr" cap="flat" w="9525">
                      <a:solidFill>
                        <a:srgbClr val="191919"/>
                      </a:solidFill>
                      <a:prstDash val="solid"/>
                      <a:round/>
                      <a:headEnd type="none" w="med" len="med"/>
                      <a:tailEnd type="none" w="med" len="med"/>
                    </a:lnR>
                    <a:lnT cmpd="sng" algn="ctr" cap="flat" w="9525">
                      <a:solidFill>
                        <a:srgbClr val="191919"/>
                      </a:solidFill>
                      <a:prstDash val="solid"/>
                      <a:round/>
                      <a:headEnd type="none" w="med" len="med"/>
                      <a:tailEnd type="none" w="med" len="med"/>
                    </a:lnT>
                    <a:lnB cmpd="sng" algn="ctr" cap="flat" w="9525">
                      <a:solidFill>
                        <a:srgbClr val="191919"/>
                      </a:solidFill>
                      <a:prstDash val="solid"/>
                      <a:round/>
                      <a:headEnd type="none" w="med" len="med"/>
                      <a:tailEnd type="none" w="med" len="med"/>
                    </a:lnB>
                  </a:tcPr>
                </a:tc>
                <a:tc>
                  <a:txBody>
                    <a:bodyPr anchor="t" rtlCol="false"/>
                    <a:lstStyle/>
                    <a:p>
                      <a:pPr algn="r">
                        <a:lnSpc>
                          <a:spcPts val="4060"/>
                        </a:lnSpc>
                        <a:defRPr/>
                      </a:pPr>
                      <a:r>
                        <a:rPr lang="en-US" sz="2900">
                          <a:solidFill>
                            <a:srgbClr val="191919"/>
                          </a:solidFill>
                          <a:latin typeface="Montserrat Bold"/>
                        </a:rPr>
                        <a:t> O controle de versão de requisitos é o processo de rastreamento de alterações feitas em um documento de requisitos. Isso pode ser feito por vários motivos, mas é usado com mais frequência para melhorar a eficiência de um projeto, garantindo que todas as partes interessadas estejam cientes das mudanças mais recentes.</a:t>
                      </a:r>
                      <a:endParaRPr lang="en-US" sz="1100"/>
                    </a:p>
                  </a:txBody>
                  <a:tcPr marL="190500" marR="190500" marT="190500" marB="190500" anchor="ctr">
                    <a:lnL cmpd="sng" algn="ctr" cap="flat" w="9525">
                      <a:solidFill>
                        <a:srgbClr val="191919"/>
                      </a:solidFill>
                      <a:prstDash val="solid"/>
                      <a:round/>
                      <a:headEnd type="none" w="med" len="med"/>
                      <a:tailEnd type="none" w="med" len="med"/>
                    </a:lnL>
                    <a:lnR cmpd="sng" algn="ctr" cap="flat" w="9525">
                      <a:solidFill>
                        <a:srgbClr val="F1ECE6"/>
                      </a:solidFill>
                      <a:prstDash val="solid"/>
                      <a:round/>
                      <a:headEnd type="none" w="med" len="med"/>
                      <a:tailEnd type="none" w="med" len="med"/>
                    </a:lnR>
                    <a:lnT cmpd="sng" algn="ctr" cap="flat" w="9525">
                      <a:solidFill>
                        <a:srgbClr val="191919"/>
                      </a:solidFill>
                      <a:prstDash val="solid"/>
                      <a:round/>
                      <a:headEnd type="none" w="med" len="med"/>
                      <a:tailEnd type="none" w="med" len="med"/>
                    </a:lnT>
                    <a:lnB cmpd="sng" algn="ctr" cap="flat" w="9525">
                      <a:solidFill>
                        <a:srgbClr val="191919"/>
                      </a:solidFill>
                      <a:prstDash val="solid"/>
                      <a:round/>
                      <a:headEnd type="none" w="med" len="med"/>
                      <a:tailEnd type="none" w="med" len="med"/>
                    </a:lnB>
                  </a:tcPr>
                </a:tc>
              </a:tr>
            </a:tbl>
          </a:graphicData>
        </a:graphic>
      </p:graphicFrame>
    </p:spTree>
  </p:cSld>
  <p:clrMapOvr>
    <a:masterClrMapping/>
  </p:clrMapOvr>
</p:sld>
</file>

<file path=ppt/slides/slide13.xml><?xml version="1.0" encoding="utf-8"?>
<p:sld xmlns:p="http://schemas.openxmlformats.org/presentationml/2006/main" xmlns:a="http://schemas.openxmlformats.org/drawingml/2006/main">
  <p:cSld>
    <p:bg>
      <p:bgPr>
        <a:solidFill>
          <a:srgbClr val="F1ECE6"/>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2557179"/>
            <a:chOff x="0" y="0"/>
            <a:chExt cx="4816593" cy="673496"/>
          </a:xfrm>
        </p:grpSpPr>
        <p:sp>
          <p:nvSpPr>
            <p:cNvPr name="Freeform 3" id="3"/>
            <p:cNvSpPr/>
            <p:nvPr/>
          </p:nvSpPr>
          <p:spPr>
            <a:xfrm flipH="false" flipV="false" rot="0">
              <a:off x="0" y="0"/>
              <a:ext cx="4816592" cy="673496"/>
            </a:xfrm>
            <a:custGeom>
              <a:avLst/>
              <a:gdLst/>
              <a:ahLst/>
              <a:cxnLst/>
              <a:rect r="r" b="b" t="t" l="l"/>
              <a:pathLst>
                <a:path h="673496" w="4816592">
                  <a:moveTo>
                    <a:pt x="0" y="0"/>
                  </a:moveTo>
                  <a:lnTo>
                    <a:pt x="4816592" y="0"/>
                  </a:lnTo>
                  <a:lnTo>
                    <a:pt x="4816592" y="673496"/>
                  </a:lnTo>
                  <a:lnTo>
                    <a:pt x="0" y="673496"/>
                  </a:lnTo>
                  <a:close/>
                </a:path>
              </a:pathLst>
            </a:custGeom>
            <a:solidFill>
              <a:srgbClr val="1A1A1A"/>
            </a:solidFill>
          </p:spPr>
        </p:sp>
        <p:sp>
          <p:nvSpPr>
            <p:cNvPr name="TextBox 4" id="4"/>
            <p:cNvSpPr txBox="true"/>
            <p:nvPr/>
          </p:nvSpPr>
          <p:spPr>
            <a:xfrm>
              <a:off x="0" y="-19050"/>
              <a:ext cx="4816593" cy="692546"/>
            </a:xfrm>
            <a:prstGeom prst="rect">
              <a:avLst/>
            </a:prstGeom>
          </p:spPr>
          <p:txBody>
            <a:bodyPr anchor="ctr" rtlCol="false" tIns="50800" lIns="50800" bIns="50800" rIns="50800"/>
            <a:lstStyle/>
            <a:p>
              <a:pPr algn="ctr">
                <a:lnSpc>
                  <a:spcPts val="3249"/>
                </a:lnSpc>
              </a:pPr>
            </a:p>
          </p:txBody>
        </p:sp>
      </p:grpSp>
      <p:sp>
        <p:nvSpPr>
          <p:cNvPr name="TextBox 5" id="5"/>
          <p:cNvSpPr txBox="true"/>
          <p:nvPr/>
        </p:nvSpPr>
        <p:spPr>
          <a:xfrm rot="0">
            <a:off x="4365969" y="501852"/>
            <a:ext cx="9556062" cy="1810649"/>
          </a:xfrm>
          <a:prstGeom prst="rect">
            <a:avLst/>
          </a:prstGeom>
        </p:spPr>
        <p:txBody>
          <a:bodyPr anchor="t" rtlCol="false" tIns="0" lIns="0" bIns="0" rIns="0">
            <a:spAutoFit/>
          </a:bodyPr>
          <a:lstStyle/>
          <a:p>
            <a:pPr algn="ctr" marL="0" indent="0" lvl="0">
              <a:lnSpc>
                <a:spcPts val="6756"/>
              </a:lnSpc>
              <a:spcBef>
                <a:spcPct val="0"/>
              </a:spcBef>
            </a:pPr>
            <a:r>
              <a:rPr lang="en-US" sz="7948" spc="-516">
                <a:solidFill>
                  <a:srgbClr val="F1ECE6"/>
                </a:solidFill>
                <a:latin typeface="Intro Rust"/>
              </a:rPr>
              <a:t>DOCUMENTAÇÃO DE REQUISITOS</a:t>
            </a:r>
          </a:p>
        </p:txBody>
      </p:sp>
      <p:sp>
        <p:nvSpPr>
          <p:cNvPr name="TextBox 6" id="6"/>
          <p:cNvSpPr txBox="true"/>
          <p:nvPr/>
        </p:nvSpPr>
        <p:spPr>
          <a:xfrm rot="0">
            <a:off x="7919939" y="2712321"/>
            <a:ext cx="10197753" cy="7256982"/>
          </a:xfrm>
          <a:prstGeom prst="rect">
            <a:avLst/>
          </a:prstGeom>
        </p:spPr>
        <p:txBody>
          <a:bodyPr anchor="t" rtlCol="false" tIns="0" lIns="0" bIns="0" rIns="0">
            <a:spAutoFit/>
          </a:bodyPr>
          <a:lstStyle/>
          <a:p>
            <a:pPr algn="r">
              <a:lnSpc>
                <a:spcPts val="3074"/>
              </a:lnSpc>
              <a:spcBef>
                <a:spcPct val="0"/>
              </a:spcBef>
            </a:pPr>
            <a:r>
              <a:rPr lang="en-US" sz="2364">
                <a:solidFill>
                  <a:srgbClr val="000000"/>
                </a:solidFill>
                <a:latin typeface="Montserrat Bold"/>
              </a:rPr>
              <a:t>Introdução:</a:t>
            </a:r>
          </a:p>
          <a:p>
            <a:pPr algn="r">
              <a:lnSpc>
                <a:spcPts val="3074"/>
              </a:lnSpc>
              <a:spcBef>
                <a:spcPct val="0"/>
              </a:spcBef>
            </a:pPr>
            <a:r>
              <a:rPr lang="en-US" sz="2364">
                <a:solidFill>
                  <a:srgbClr val="000000"/>
                </a:solidFill>
                <a:latin typeface="Montserrat Bold"/>
                <a:sym typeface="Montserrat Bold"/>
              </a:rPr>
              <a:t> Objetivos do documento;</a:t>
            </a:r>
          </a:p>
          <a:p>
            <a:pPr algn="r">
              <a:lnSpc>
                <a:spcPts val="3074"/>
              </a:lnSpc>
              <a:spcBef>
                <a:spcPct val="0"/>
              </a:spcBef>
            </a:pPr>
            <a:r>
              <a:rPr lang="en-US" sz="2364">
                <a:solidFill>
                  <a:srgbClr val="000000"/>
                </a:solidFill>
                <a:latin typeface="Montserrat Bold"/>
                <a:sym typeface="Montserrat Bold"/>
              </a:rPr>
              <a:t> Público-alvo;</a:t>
            </a:r>
          </a:p>
          <a:p>
            <a:pPr algn="r">
              <a:lnSpc>
                <a:spcPts val="3074"/>
              </a:lnSpc>
              <a:spcBef>
                <a:spcPct val="0"/>
              </a:spcBef>
            </a:pPr>
            <a:r>
              <a:rPr lang="en-US" sz="2364">
                <a:solidFill>
                  <a:srgbClr val="000000"/>
                </a:solidFill>
                <a:latin typeface="Montserrat Bold"/>
                <a:sym typeface="Montserrat Bold"/>
              </a:rPr>
              <a:t> Propósito e escopo do projeto;</a:t>
            </a:r>
          </a:p>
          <a:p>
            <a:pPr algn="r">
              <a:lnSpc>
                <a:spcPts val="3074"/>
              </a:lnSpc>
              <a:spcBef>
                <a:spcPct val="0"/>
              </a:spcBef>
            </a:pPr>
            <a:r>
              <a:rPr lang="en-US" sz="2364">
                <a:solidFill>
                  <a:srgbClr val="000000"/>
                </a:solidFill>
                <a:latin typeface="Montserrat Bold"/>
                <a:sym typeface="Montserrat Bold"/>
              </a:rPr>
              <a:t> Termos e abreviações;</a:t>
            </a:r>
          </a:p>
          <a:p>
            <a:pPr algn="r">
              <a:lnSpc>
                <a:spcPts val="3074"/>
              </a:lnSpc>
              <a:spcBef>
                <a:spcPct val="0"/>
              </a:spcBef>
            </a:pPr>
            <a:r>
              <a:rPr lang="en-US" sz="2364">
                <a:solidFill>
                  <a:srgbClr val="000000"/>
                </a:solidFill>
                <a:latin typeface="Montserrat Bold"/>
                <a:sym typeface="Montserrat Bold"/>
              </a:rPr>
              <a:t> Prioridades dos requisitos;</a:t>
            </a:r>
          </a:p>
          <a:p>
            <a:pPr algn="r">
              <a:lnSpc>
                <a:spcPts val="3074"/>
              </a:lnSpc>
              <a:spcBef>
                <a:spcPct val="0"/>
              </a:spcBef>
            </a:pPr>
            <a:r>
              <a:rPr lang="en-US" sz="2364">
                <a:solidFill>
                  <a:srgbClr val="000000"/>
                </a:solidFill>
                <a:latin typeface="Montserrat Bold"/>
                <a:sym typeface="Montserrat Bold"/>
              </a:rPr>
              <a:t> Evolução do documento.</a:t>
            </a:r>
          </a:p>
          <a:p>
            <a:pPr algn="r">
              <a:lnSpc>
                <a:spcPts val="3074"/>
              </a:lnSpc>
              <a:spcBef>
                <a:spcPct val="0"/>
              </a:spcBef>
            </a:pPr>
            <a:r>
              <a:rPr lang="en-US" sz="2364">
                <a:solidFill>
                  <a:srgbClr val="000000"/>
                </a:solidFill>
                <a:latin typeface="Montserrat Bold"/>
              </a:rPr>
              <a:t>Requisitos Funcionais:</a:t>
            </a:r>
          </a:p>
          <a:p>
            <a:pPr algn="r">
              <a:lnSpc>
                <a:spcPts val="3074"/>
              </a:lnSpc>
              <a:spcBef>
                <a:spcPct val="0"/>
              </a:spcBef>
            </a:pPr>
            <a:r>
              <a:rPr lang="en-US" sz="2364">
                <a:solidFill>
                  <a:srgbClr val="000000"/>
                </a:solidFill>
                <a:latin typeface="Montserrat Bold"/>
                <a:sym typeface="Montserrat Bold"/>
              </a:rPr>
              <a:t> Descrição das funcionalidades do sistema;</a:t>
            </a:r>
          </a:p>
          <a:p>
            <a:pPr algn="r">
              <a:lnSpc>
                <a:spcPts val="3074"/>
              </a:lnSpc>
              <a:spcBef>
                <a:spcPct val="0"/>
              </a:spcBef>
            </a:pPr>
            <a:r>
              <a:rPr lang="en-US" sz="2364">
                <a:solidFill>
                  <a:srgbClr val="000000"/>
                </a:solidFill>
                <a:latin typeface="Montserrat Bold"/>
                <a:sym typeface="Montserrat Bold"/>
              </a:rPr>
              <a:t> Organização clara e compreensível para stakeholders;</a:t>
            </a:r>
          </a:p>
          <a:p>
            <a:pPr algn="r">
              <a:lnSpc>
                <a:spcPts val="3074"/>
              </a:lnSpc>
              <a:spcBef>
                <a:spcPct val="0"/>
              </a:spcBef>
            </a:pPr>
            <a:r>
              <a:rPr lang="en-US" sz="2364">
                <a:solidFill>
                  <a:srgbClr val="000000"/>
                </a:solidFill>
                <a:latin typeface="Montserrat Bold"/>
                <a:sym typeface="Montserrat Bold"/>
              </a:rPr>
              <a:t> Complementação com casos de uso (opcional).</a:t>
            </a:r>
          </a:p>
          <a:p>
            <a:pPr algn="r">
              <a:lnSpc>
                <a:spcPts val="3074"/>
              </a:lnSpc>
              <a:spcBef>
                <a:spcPct val="0"/>
              </a:spcBef>
            </a:pPr>
            <a:r>
              <a:rPr lang="en-US" sz="2364">
                <a:solidFill>
                  <a:srgbClr val="000000"/>
                </a:solidFill>
                <a:latin typeface="Montserrat Bold"/>
              </a:rPr>
              <a:t>Requisitos Não-Funcionais:</a:t>
            </a:r>
          </a:p>
          <a:p>
            <a:pPr algn="r">
              <a:lnSpc>
                <a:spcPts val="3074"/>
              </a:lnSpc>
              <a:spcBef>
                <a:spcPct val="0"/>
              </a:spcBef>
            </a:pPr>
            <a:r>
              <a:rPr lang="en-US" sz="2364">
                <a:solidFill>
                  <a:srgbClr val="000000"/>
                </a:solidFill>
                <a:latin typeface="Montserrat Bold"/>
                <a:sym typeface="Montserrat Bold"/>
              </a:rPr>
              <a:t> Limitações ao desenvolvimento do sistema;</a:t>
            </a:r>
          </a:p>
          <a:p>
            <a:pPr algn="r">
              <a:lnSpc>
                <a:spcPts val="3074"/>
              </a:lnSpc>
              <a:spcBef>
                <a:spcPct val="0"/>
              </a:spcBef>
            </a:pPr>
            <a:r>
              <a:rPr lang="en-US" sz="2364">
                <a:solidFill>
                  <a:srgbClr val="000000"/>
                </a:solidFill>
                <a:latin typeface="Montserrat Bold"/>
                <a:sym typeface="Montserrat Bold"/>
              </a:rPr>
              <a:t> Segurança, confiabilidade, usabilidade, etc;</a:t>
            </a:r>
          </a:p>
          <a:p>
            <a:pPr algn="r">
              <a:lnSpc>
                <a:spcPts val="3074"/>
              </a:lnSpc>
              <a:spcBef>
                <a:spcPct val="0"/>
              </a:spcBef>
            </a:pPr>
            <a:r>
              <a:rPr lang="en-US" sz="2364">
                <a:solidFill>
                  <a:srgbClr val="000000"/>
                </a:solidFill>
                <a:latin typeface="Montserrat Bold"/>
                <a:sym typeface="Montserrat Bold"/>
              </a:rPr>
              <a:t> Requisitos de produto, processo, interface e plataforma.</a:t>
            </a:r>
          </a:p>
          <a:p>
            <a:pPr algn="r">
              <a:lnSpc>
                <a:spcPts val="3074"/>
              </a:lnSpc>
              <a:spcBef>
                <a:spcPct val="0"/>
              </a:spcBef>
            </a:pPr>
            <a:r>
              <a:rPr lang="en-US" sz="2364">
                <a:solidFill>
                  <a:srgbClr val="000000"/>
                </a:solidFill>
                <a:latin typeface="Montserrat Bold"/>
              </a:rPr>
              <a:t>Escopo Não-Contemplado:</a:t>
            </a:r>
          </a:p>
          <a:p>
            <a:pPr algn="r">
              <a:lnSpc>
                <a:spcPts val="3074"/>
              </a:lnSpc>
              <a:spcBef>
                <a:spcPct val="0"/>
              </a:spcBef>
            </a:pPr>
            <a:r>
              <a:rPr lang="en-US" sz="2364">
                <a:solidFill>
                  <a:srgbClr val="000000"/>
                </a:solidFill>
                <a:latin typeface="Montserrat Bold"/>
                <a:sym typeface="Montserrat Bold"/>
              </a:rPr>
              <a:t> Funcionalidades não inclusas no projeto;</a:t>
            </a:r>
          </a:p>
          <a:p>
            <a:pPr algn="r">
              <a:lnSpc>
                <a:spcPts val="3074"/>
              </a:lnSpc>
              <a:spcBef>
                <a:spcPct val="0"/>
              </a:spcBef>
            </a:pPr>
            <a:r>
              <a:rPr lang="en-US" sz="2364">
                <a:solidFill>
                  <a:srgbClr val="000000"/>
                </a:solidFill>
                <a:latin typeface="Montserrat Bold"/>
                <a:sym typeface="Montserrat Bold"/>
              </a:rPr>
              <a:t> Definição clara do que será implementado;</a:t>
            </a:r>
          </a:p>
          <a:p>
            <a:pPr algn="r">
              <a:lnSpc>
                <a:spcPts val="3074"/>
              </a:lnSpc>
              <a:spcBef>
                <a:spcPct val="0"/>
              </a:spcBef>
            </a:pPr>
            <a:r>
              <a:rPr lang="en-US" sz="2364">
                <a:solidFill>
                  <a:srgbClr val="000000"/>
                </a:solidFill>
                <a:latin typeface="Montserrat Bold"/>
                <a:sym typeface="Montserrat Bold"/>
              </a:rPr>
              <a:t> Alinhamento entre stakeholders e equipe de desenvolvimento.</a:t>
            </a:r>
          </a:p>
        </p:txBody>
      </p:sp>
      <p:grpSp>
        <p:nvGrpSpPr>
          <p:cNvPr name="Group 7" id="7"/>
          <p:cNvGrpSpPr/>
          <p:nvPr/>
        </p:nvGrpSpPr>
        <p:grpSpPr>
          <a:xfrm rot="0">
            <a:off x="0" y="4243733"/>
            <a:ext cx="8361021" cy="3956868"/>
            <a:chOff x="0" y="0"/>
            <a:chExt cx="2202080" cy="1042138"/>
          </a:xfrm>
        </p:grpSpPr>
        <p:sp>
          <p:nvSpPr>
            <p:cNvPr name="Freeform 8" id="8"/>
            <p:cNvSpPr/>
            <p:nvPr/>
          </p:nvSpPr>
          <p:spPr>
            <a:xfrm flipH="false" flipV="false" rot="0">
              <a:off x="0" y="0"/>
              <a:ext cx="2202080" cy="1042138"/>
            </a:xfrm>
            <a:custGeom>
              <a:avLst/>
              <a:gdLst/>
              <a:ahLst/>
              <a:cxnLst/>
              <a:rect r="r" b="b" t="t" l="l"/>
              <a:pathLst>
                <a:path h="1042138" w="2202080">
                  <a:moveTo>
                    <a:pt x="0" y="0"/>
                  </a:moveTo>
                  <a:lnTo>
                    <a:pt x="2202080" y="0"/>
                  </a:lnTo>
                  <a:lnTo>
                    <a:pt x="2202080" y="1042138"/>
                  </a:lnTo>
                  <a:lnTo>
                    <a:pt x="0" y="1042138"/>
                  </a:lnTo>
                  <a:close/>
                </a:path>
              </a:pathLst>
            </a:custGeom>
            <a:solidFill>
              <a:srgbClr val="1A1A1A"/>
            </a:solidFill>
          </p:spPr>
        </p:sp>
        <p:sp>
          <p:nvSpPr>
            <p:cNvPr name="TextBox 9" id="9"/>
            <p:cNvSpPr txBox="true"/>
            <p:nvPr/>
          </p:nvSpPr>
          <p:spPr>
            <a:xfrm>
              <a:off x="0" y="-19050"/>
              <a:ext cx="2202080" cy="1061188"/>
            </a:xfrm>
            <a:prstGeom prst="rect">
              <a:avLst/>
            </a:prstGeom>
          </p:spPr>
          <p:txBody>
            <a:bodyPr anchor="ctr" rtlCol="false" tIns="50800" lIns="50800" bIns="50800" rIns="50800"/>
            <a:lstStyle/>
            <a:p>
              <a:pPr algn="ctr">
                <a:lnSpc>
                  <a:spcPts val="3379"/>
                </a:lnSpc>
              </a:pPr>
            </a:p>
          </p:txBody>
        </p:sp>
      </p:grpSp>
      <p:sp>
        <p:nvSpPr>
          <p:cNvPr name="TextBox 10" id="10"/>
          <p:cNvSpPr txBox="true"/>
          <p:nvPr/>
        </p:nvSpPr>
        <p:spPr>
          <a:xfrm rot="0">
            <a:off x="183778" y="4305103"/>
            <a:ext cx="8177242" cy="3895498"/>
          </a:xfrm>
          <a:prstGeom prst="rect">
            <a:avLst/>
          </a:prstGeom>
        </p:spPr>
        <p:txBody>
          <a:bodyPr anchor="t" rtlCol="false" tIns="0" lIns="0" bIns="0" rIns="0">
            <a:spAutoFit/>
          </a:bodyPr>
          <a:lstStyle/>
          <a:p>
            <a:pPr algn="l">
              <a:lnSpc>
                <a:spcPts val="3417"/>
              </a:lnSpc>
              <a:spcBef>
                <a:spcPct val="0"/>
              </a:spcBef>
            </a:pPr>
            <a:r>
              <a:rPr lang="en-US" sz="2628">
                <a:solidFill>
                  <a:srgbClr val="F1ECE6"/>
                </a:solidFill>
                <a:latin typeface="Montserrat Bold"/>
              </a:rPr>
              <a:t>Objetivo: Descrever a estrutura básica de um documento de requisitos para software.</a:t>
            </a:r>
          </a:p>
          <a:p>
            <a:pPr algn="l">
              <a:lnSpc>
                <a:spcPts val="3417"/>
              </a:lnSpc>
              <a:spcBef>
                <a:spcPct val="0"/>
              </a:spcBef>
            </a:pPr>
            <a:r>
              <a:rPr lang="en-US" sz="2628">
                <a:solidFill>
                  <a:srgbClr val="F1ECE6"/>
                </a:solidFill>
                <a:latin typeface="Montserrat Bold"/>
              </a:rPr>
              <a:t>Público: Profissionais de software, clientes e stakeholders envolvidos no desenvolvimento de software.</a:t>
            </a:r>
          </a:p>
          <a:p>
            <a:pPr algn="l">
              <a:lnSpc>
                <a:spcPts val="3417"/>
              </a:lnSpc>
              <a:spcBef>
                <a:spcPct val="0"/>
              </a:spcBef>
            </a:pPr>
            <a:r>
              <a:rPr lang="en-US" sz="2628">
                <a:solidFill>
                  <a:srgbClr val="F1ECE6"/>
                </a:solidFill>
                <a:latin typeface="Montserrat Bold"/>
              </a:rPr>
              <a:t>Propósito: Definir os objetivos, funcionalidades e restrições de um projeto de software.</a:t>
            </a:r>
          </a:p>
          <a:p>
            <a:pPr algn="l">
              <a:lnSpc>
                <a:spcPts val="3417"/>
              </a:lnSpc>
              <a:spcBef>
                <a:spcPct val="0"/>
              </a:spcBef>
            </a:pPr>
            <a:r>
              <a:rPr lang="en-US" sz="2628">
                <a:solidFill>
                  <a:srgbClr val="F1ECE6"/>
                </a:solidFill>
                <a:latin typeface="Montserrat Bold"/>
              </a:rPr>
              <a:t>Seções:</a:t>
            </a:r>
          </a:p>
        </p:txBody>
      </p:sp>
      <p:sp>
        <p:nvSpPr>
          <p:cNvPr name="TextBox 11" id="11"/>
          <p:cNvSpPr txBox="true"/>
          <p:nvPr/>
        </p:nvSpPr>
        <p:spPr>
          <a:xfrm rot="0">
            <a:off x="183778" y="2900883"/>
            <a:ext cx="10372071" cy="499637"/>
          </a:xfrm>
          <a:prstGeom prst="rect">
            <a:avLst/>
          </a:prstGeom>
        </p:spPr>
        <p:txBody>
          <a:bodyPr anchor="t" rtlCol="false" tIns="0" lIns="0" bIns="0" rIns="0">
            <a:spAutoFit/>
          </a:bodyPr>
          <a:lstStyle/>
          <a:p>
            <a:pPr algn="ctr">
              <a:lnSpc>
                <a:spcPts val="3943"/>
              </a:lnSpc>
              <a:spcBef>
                <a:spcPct val="0"/>
              </a:spcBef>
            </a:pPr>
            <a:r>
              <a:rPr lang="en-US" sz="3033">
                <a:solidFill>
                  <a:srgbClr val="8A573E"/>
                </a:solidFill>
                <a:latin typeface="Intro Rust"/>
              </a:rPr>
              <a:t>Estrutura padrão (modelos de documentação)</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191919"/>
        </a:solidFill>
      </p:bgPr>
    </p:bg>
    <p:spTree>
      <p:nvGrpSpPr>
        <p:cNvPr id="1" name=""/>
        <p:cNvGrpSpPr/>
        <p:nvPr/>
      </p:nvGrpSpPr>
      <p:grpSpPr>
        <a:xfrm>
          <a:off x="0" y="0"/>
          <a:ext cx="0" cy="0"/>
          <a:chOff x="0" y="0"/>
          <a:chExt cx="0" cy="0"/>
        </a:xfrm>
      </p:grpSpPr>
      <p:grpSp>
        <p:nvGrpSpPr>
          <p:cNvPr name="Group 2" id="2"/>
          <p:cNvGrpSpPr/>
          <p:nvPr/>
        </p:nvGrpSpPr>
        <p:grpSpPr>
          <a:xfrm rot="0">
            <a:off x="0" y="2302572"/>
            <a:ext cx="18288000" cy="7984428"/>
            <a:chOff x="0" y="0"/>
            <a:chExt cx="4816593" cy="2102895"/>
          </a:xfrm>
        </p:grpSpPr>
        <p:sp>
          <p:nvSpPr>
            <p:cNvPr name="Freeform 3" id="3"/>
            <p:cNvSpPr/>
            <p:nvPr/>
          </p:nvSpPr>
          <p:spPr>
            <a:xfrm flipH="false" flipV="false" rot="0">
              <a:off x="0" y="0"/>
              <a:ext cx="4816592" cy="2102895"/>
            </a:xfrm>
            <a:custGeom>
              <a:avLst/>
              <a:gdLst/>
              <a:ahLst/>
              <a:cxnLst/>
              <a:rect r="r" b="b" t="t" l="l"/>
              <a:pathLst>
                <a:path h="2102895" w="4816592">
                  <a:moveTo>
                    <a:pt x="0" y="0"/>
                  </a:moveTo>
                  <a:lnTo>
                    <a:pt x="4816592" y="0"/>
                  </a:lnTo>
                  <a:lnTo>
                    <a:pt x="4816592" y="2102895"/>
                  </a:lnTo>
                  <a:lnTo>
                    <a:pt x="0" y="2102895"/>
                  </a:lnTo>
                  <a:close/>
                </a:path>
              </a:pathLst>
            </a:custGeom>
            <a:solidFill>
              <a:srgbClr val="F1ECE6"/>
            </a:solidFill>
          </p:spPr>
        </p:sp>
        <p:sp>
          <p:nvSpPr>
            <p:cNvPr name="TextBox 4" id="4"/>
            <p:cNvSpPr txBox="true"/>
            <p:nvPr/>
          </p:nvSpPr>
          <p:spPr>
            <a:xfrm>
              <a:off x="0" y="-19050"/>
              <a:ext cx="4816593" cy="2121945"/>
            </a:xfrm>
            <a:prstGeom prst="rect">
              <a:avLst/>
            </a:prstGeom>
          </p:spPr>
          <p:txBody>
            <a:bodyPr anchor="ctr" rtlCol="false" tIns="50800" lIns="50800" bIns="50800" rIns="50800"/>
            <a:lstStyle/>
            <a:p>
              <a:pPr algn="ctr">
                <a:lnSpc>
                  <a:spcPts val="3379"/>
                </a:lnSpc>
              </a:pPr>
            </a:p>
          </p:txBody>
        </p:sp>
      </p:grpSp>
      <p:grpSp>
        <p:nvGrpSpPr>
          <p:cNvPr name="Group 5" id="5"/>
          <p:cNvGrpSpPr/>
          <p:nvPr/>
        </p:nvGrpSpPr>
        <p:grpSpPr>
          <a:xfrm rot="0">
            <a:off x="-514350" y="2657084"/>
            <a:ext cx="3472070" cy="834609"/>
            <a:chOff x="0" y="0"/>
            <a:chExt cx="4629426" cy="1112813"/>
          </a:xfrm>
        </p:grpSpPr>
        <p:grpSp>
          <p:nvGrpSpPr>
            <p:cNvPr name="Group 6" id="6"/>
            <p:cNvGrpSpPr/>
            <p:nvPr/>
          </p:nvGrpSpPr>
          <p:grpSpPr>
            <a:xfrm rot="0">
              <a:off x="0" y="0"/>
              <a:ext cx="4629426" cy="1112813"/>
              <a:chOff x="0" y="0"/>
              <a:chExt cx="914455" cy="219815"/>
            </a:xfrm>
          </p:grpSpPr>
          <p:sp>
            <p:nvSpPr>
              <p:cNvPr name="Freeform 7" id="7"/>
              <p:cNvSpPr/>
              <p:nvPr/>
            </p:nvSpPr>
            <p:spPr>
              <a:xfrm flipH="false" flipV="false" rot="0">
                <a:off x="0" y="0"/>
                <a:ext cx="914455" cy="219815"/>
              </a:xfrm>
              <a:custGeom>
                <a:avLst/>
                <a:gdLst/>
                <a:ahLst/>
                <a:cxnLst/>
                <a:rect r="r" b="b" t="t" l="l"/>
                <a:pathLst>
                  <a:path h="219815" w="914455">
                    <a:moveTo>
                      <a:pt x="109907" y="0"/>
                    </a:moveTo>
                    <a:lnTo>
                      <a:pt x="804547" y="0"/>
                    </a:lnTo>
                    <a:cubicBezTo>
                      <a:pt x="833696" y="0"/>
                      <a:pt x="861652" y="11579"/>
                      <a:pt x="882263" y="32191"/>
                    </a:cubicBezTo>
                    <a:cubicBezTo>
                      <a:pt x="902875" y="52803"/>
                      <a:pt x="914455" y="80758"/>
                      <a:pt x="914455" y="109907"/>
                    </a:cubicBezTo>
                    <a:lnTo>
                      <a:pt x="914455" y="109907"/>
                    </a:lnTo>
                    <a:cubicBezTo>
                      <a:pt x="914455" y="170608"/>
                      <a:pt x="865247" y="219815"/>
                      <a:pt x="804547" y="219815"/>
                    </a:cubicBezTo>
                    <a:lnTo>
                      <a:pt x="109907" y="219815"/>
                    </a:lnTo>
                    <a:cubicBezTo>
                      <a:pt x="80758" y="219815"/>
                      <a:pt x="52803" y="208235"/>
                      <a:pt x="32191" y="187624"/>
                    </a:cubicBezTo>
                    <a:cubicBezTo>
                      <a:pt x="11579" y="167012"/>
                      <a:pt x="0" y="139057"/>
                      <a:pt x="0" y="109907"/>
                    </a:cubicBezTo>
                    <a:lnTo>
                      <a:pt x="0" y="109907"/>
                    </a:lnTo>
                    <a:cubicBezTo>
                      <a:pt x="0" y="80758"/>
                      <a:pt x="11579" y="52803"/>
                      <a:pt x="32191" y="32191"/>
                    </a:cubicBezTo>
                    <a:cubicBezTo>
                      <a:pt x="52803" y="11579"/>
                      <a:pt x="80758" y="0"/>
                      <a:pt x="109907" y="0"/>
                    </a:cubicBezTo>
                    <a:close/>
                  </a:path>
                </a:pathLst>
              </a:custGeom>
              <a:solidFill>
                <a:srgbClr val="5E5E5E"/>
              </a:solidFill>
            </p:spPr>
          </p:sp>
          <p:sp>
            <p:nvSpPr>
              <p:cNvPr name="TextBox 8" id="8"/>
              <p:cNvSpPr txBox="true"/>
              <p:nvPr/>
            </p:nvSpPr>
            <p:spPr>
              <a:xfrm>
                <a:off x="0" y="-19050"/>
                <a:ext cx="914455" cy="238865"/>
              </a:xfrm>
              <a:prstGeom prst="rect">
                <a:avLst/>
              </a:prstGeom>
            </p:spPr>
            <p:txBody>
              <a:bodyPr anchor="ctr" rtlCol="false" tIns="50800" lIns="50800" bIns="50800" rIns="50800"/>
              <a:lstStyle/>
              <a:p>
                <a:pPr algn="ctr">
                  <a:lnSpc>
                    <a:spcPts val="3379"/>
                  </a:lnSpc>
                </a:pPr>
              </a:p>
            </p:txBody>
          </p:sp>
        </p:grpSp>
        <p:sp>
          <p:nvSpPr>
            <p:cNvPr name="TextBox 9" id="9"/>
            <p:cNvSpPr txBox="true"/>
            <p:nvPr/>
          </p:nvSpPr>
          <p:spPr>
            <a:xfrm rot="0">
              <a:off x="936224" y="136759"/>
              <a:ext cx="3158014" cy="785320"/>
            </a:xfrm>
            <a:prstGeom prst="rect">
              <a:avLst/>
            </a:prstGeom>
          </p:spPr>
          <p:txBody>
            <a:bodyPr anchor="t" rtlCol="false" tIns="0" lIns="0" bIns="0" rIns="0">
              <a:spAutoFit/>
            </a:bodyPr>
            <a:lstStyle/>
            <a:p>
              <a:pPr algn="ctr">
                <a:lnSpc>
                  <a:spcPts val="4849"/>
                </a:lnSpc>
                <a:spcBef>
                  <a:spcPct val="0"/>
                </a:spcBef>
              </a:pPr>
              <a:r>
                <a:rPr lang="en-US" sz="3730">
                  <a:solidFill>
                    <a:srgbClr val="F1ECE6"/>
                  </a:solidFill>
                  <a:latin typeface="Montserrat Bold"/>
                </a:rPr>
                <a:t>Definição</a:t>
              </a:r>
            </a:p>
          </p:txBody>
        </p:sp>
      </p:grpSp>
      <p:grpSp>
        <p:nvGrpSpPr>
          <p:cNvPr name="Group 10" id="10"/>
          <p:cNvGrpSpPr/>
          <p:nvPr/>
        </p:nvGrpSpPr>
        <p:grpSpPr>
          <a:xfrm rot="0">
            <a:off x="9864137" y="2625493"/>
            <a:ext cx="10574804" cy="734645"/>
            <a:chOff x="0" y="0"/>
            <a:chExt cx="14099739" cy="979527"/>
          </a:xfrm>
        </p:grpSpPr>
        <p:grpSp>
          <p:nvGrpSpPr>
            <p:cNvPr name="Group 11" id="11"/>
            <p:cNvGrpSpPr/>
            <p:nvPr/>
          </p:nvGrpSpPr>
          <p:grpSpPr>
            <a:xfrm rot="0">
              <a:off x="0" y="0"/>
              <a:ext cx="14099739" cy="979527"/>
              <a:chOff x="0" y="0"/>
              <a:chExt cx="3164110" cy="219815"/>
            </a:xfrm>
          </p:grpSpPr>
          <p:sp>
            <p:nvSpPr>
              <p:cNvPr name="Freeform 12" id="12"/>
              <p:cNvSpPr/>
              <p:nvPr/>
            </p:nvSpPr>
            <p:spPr>
              <a:xfrm flipH="false" flipV="false" rot="0">
                <a:off x="0" y="0"/>
                <a:ext cx="3164110" cy="219815"/>
              </a:xfrm>
              <a:custGeom>
                <a:avLst/>
                <a:gdLst/>
                <a:ahLst/>
                <a:cxnLst/>
                <a:rect r="r" b="b" t="t" l="l"/>
                <a:pathLst>
                  <a:path h="219815" w="3164110">
                    <a:moveTo>
                      <a:pt x="35271" y="0"/>
                    </a:moveTo>
                    <a:lnTo>
                      <a:pt x="3128839" y="0"/>
                    </a:lnTo>
                    <a:cubicBezTo>
                      <a:pt x="3138194" y="0"/>
                      <a:pt x="3147165" y="3716"/>
                      <a:pt x="3153779" y="10331"/>
                    </a:cubicBezTo>
                    <a:cubicBezTo>
                      <a:pt x="3160394" y="16945"/>
                      <a:pt x="3164110" y="25917"/>
                      <a:pt x="3164110" y="35271"/>
                    </a:cubicBezTo>
                    <a:lnTo>
                      <a:pt x="3164110" y="184544"/>
                    </a:lnTo>
                    <a:cubicBezTo>
                      <a:pt x="3164110" y="193898"/>
                      <a:pt x="3160394" y="202870"/>
                      <a:pt x="3153779" y="209484"/>
                    </a:cubicBezTo>
                    <a:cubicBezTo>
                      <a:pt x="3147165" y="216099"/>
                      <a:pt x="3138194" y="219815"/>
                      <a:pt x="3128839" y="219815"/>
                    </a:cubicBezTo>
                    <a:lnTo>
                      <a:pt x="35271" y="219815"/>
                    </a:lnTo>
                    <a:cubicBezTo>
                      <a:pt x="25917" y="219815"/>
                      <a:pt x="16945" y="216099"/>
                      <a:pt x="10331" y="209484"/>
                    </a:cubicBezTo>
                    <a:cubicBezTo>
                      <a:pt x="3716" y="202870"/>
                      <a:pt x="0" y="193898"/>
                      <a:pt x="0" y="184544"/>
                    </a:cubicBezTo>
                    <a:lnTo>
                      <a:pt x="0" y="35271"/>
                    </a:lnTo>
                    <a:cubicBezTo>
                      <a:pt x="0" y="25917"/>
                      <a:pt x="3716" y="16945"/>
                      <a:pt x="10331" y="10331"/>
                    </a:cubicBezTo>
                    <a:cubicBezTo>
                      <a:pt x="16945" y="3716"/>
                      <a:pt x="25917" y="0"/>
                      <a:pt x="35271" y="0"/>
                    </a:cubicBezTo>
                    <a:close/>
                  </a:path>
                </a:pathLst>
              </a:custGeom>
              <a:solidFill>
                <a:srgbClr val="5E5E5E"/>
              </a:solidFill>
            </p:spPr>
          </p:sp>
          <p:sp>
            <p:nvSpPr>
              <p:cNvPr name="TextBox 13" id="13"/>
              <p:cNvSpPr txBox="true"/>
              <p:nvPr/>
            </p:nvSpPr>
            <p:spPr>
              <a:xfrm>
                <a:off x="0" y="-19050"/>
                <a:ext cx="3164110" cy="238865"/>
              </a:xfrm>
              <a:prstGeom prst="rect">
                <a:avLst/>
              </a:prstGeom>
            </p:spPr>
            <p:txBody>
              <a:bodyPr anchor="ctr" rtlCol="false" tIns="47335" lIns="47335" bIns="47335" rIns="47335"/>
              <a:lstStyle/>
              <a:p>
                <a:pPr algn="ctr">
                  <a:lnSpc>
                    <a:spcPts val="3379"/>
                  </a:lnSpc>
                </a:pPr>
              </a:p>
            </p:txBody>
          </p:sp>
        </p:grpSp>
        <p:sp>
          <p:nvSpPr>
            <p:cNvPr name="TextBox 14" id="14"/>
            <p:cNvSpPr txBox="true"/>
            <p:nvPr/>
          </p:nvSpPr>
          <p:spPr>
            <a:xfrm rot="0">
              <a:off x="820522" y="116956"/>
              <a:ext cx="9618291" cy="694682"/>
            </a:xfrm>
            <a:prstGeom prst="rect">
              <a:avLst/>
            </a:prstGeom>
          </p:spPr>
          <p:txBody>
            <a:bodyPr anchor="t" rtlCol="false" tIns="0" lIns="0" bIns="0" rIns="0">
              <a:spAutoFit/>
            </a:bodyPr>
            <a:lstStyle/>
            <a:p>
              <a:pPr algn="ctr">
                <a:lnSpc>
                  <a:spcPts val="4268"/>
                </a:lnSpc>
                <a:spcBef>
                  <a:spcPct val="0"/>
                </a:spcBef>
              </a:pPr>
              <a:r>
                <a:rPr lang="en-US" sz="3283">
                  <a:solidFill>
                    <a:srgbClr val="F1ECE6"/>
                  </a:solidFill>
                  <a:latin typeface="Montserrat Bold"/>
                </a:rPr>
                <a:t>Aplicação a Gestão de Projetos</a:t>
              </a:r>
            </a:p>
          </p:txBody>
        </p:sp>
      </p:grpSp>
      <p:grpSp>
        <p:nvGrpSpPr>
          <p:cNvPr name="Group 15" id="15"/>
          <p:cNvGrpSpPr/>
          <p:nvPr/>
        </p:nvGrpSpPr>
        <p:grpSpPr>
          <a:xfrm rot="0">
            <a:off x="-306840" y="5572383"/>
            <a:ext cx="8466822" cy="834609"/>
            <a:chOff x="0" y="0"/>
            <a:chExt cx="11289096" cy="1112813"/>
          </a:xfrm>
        </p:grpSpPr>
        <p:grpSp>
          <p:nvGrpSpPr>
            <p:cNvPr name="Group 16" id="16"/>
            <p:cNvGrpSpPr/>
            <p:nvPr/>
          </p:nvGrpSpPr>
          <p:grpSpPr>
            <a:xfrm rot="0">
              <a:off x="0" y="0"/>
              <a:ext cx="11289096" cy="1112813"/>
              <a:chOff x="0" y="0"/>
              <a:chExt cx="2229945" cy="219815"/>
            </a:xfrm>
          </p:grpSpPr>
          <p:sp>
            <p:nvSpPr>
              <p:cNvPr name="Freeform 17" id="17"/>
              <p:cNvSpPr/>
              <p:nvPr/>
            </p:nvSpPr>
            <p:spPr>
              <a:xfrm flipH="false" flipV="false" rot="0">
                <a:off x="0" y="0"/>
                <a:ext cx="2229945" cy="219815"/>
              </a:xfrm>
              <a:custGeom>
                <a:avLst/>
                <a:gdLst/>
                <a:ahLst/>
                <a:cxnLst/>
                <a:rect r="r" b="b" t="t" l="l"/>
                <a:pathLst>
                  <a:path h="219815" w="2229945">
                    <a:moveTo>
                      <a:pt x="46634" y="0"/>
                    </a:moveTo>
                    <a:lnTo>
                      <a:pt x="2183311" y="0"/>
                    </a:lnTo>
                    <a:cubicBezTo>
                      <a:pt x="2209066" y="0"/>
                      <a:pt x="2229945" y="20879"/>
                      <a:pt x="2229945" y="46634"/>
                    </a:cubicBezTo>
                    <a:lnTo>
                      <a:pt x="2229945" y="173181"/>
                    </a:lnTo>
                    <a:cubicBezTo>
                      <a:pt x="2229945" y="198936"/>
                      <a:pt x="2209066" y="219815"/>
                      <a:pt x="2183311" y="219815"/>
                    </a:cubicBezTo>
                    <a:lnTo>
                      <a:pt x="46634" y="219815"/>
                    </a:lnTo>
                    <a:cubicBezTo>
                      <a:pt x="20879" y="219815"/>
                      <a:pt x="0" y="198936"/>
                      <a:pt x="0" y="173181"/>
                    </a:cubicBezTo>
                    <a:lnTo>
                      <a:pt x="0" y="46634"/>
                    </a:lnTo>
                    <a:cubicBezTo>
                      <a:pt x="0" y="20879"/>
                      <a:pt x="20879" y="0"/>
                      <a:pt x="46634" y="0"/>
                    </a:cubicBezTo>
                    <a:close/>
                  </a:path>
                </a:pathLst>
              </a:custGeom>
              <a:solidFill>
                <a:srgbClr val="5E5E5E"/>
              </a:solidFill>
            </p:spPr>
          </p:sp>
          <p:sp>
            <p:nvSpPr>
              <p:cNvPr name="TextBox 18" id="18"/>
              <p:cNvSpPr txBox="true"/>
              <p:nvPr/>
            </p:nvSpPr>
            <p:spPr>
              <a:xfrm>
                <a:off x="0" y="-19050"/>
                <a:ext cx="2229945" cy="238865"/>
              </a:xfrm>
              <a:prstGeom prst="rect">
                <a:avLst/>
              </a:prstGeom>
            </p:spPr>
            <p:txBody>
              <a:bodyPr anchor="ctr" rtlCol="false" tIns="50800" lIns="50800" bIns="50800" rIns="50800"/>
              <a:lstStyle/>
              <a:p>
                <a:pPr algn="ctr">
                  <a:lnSpc>
                    <a:spcPts val="3379"/>
                  </a:lnSpc>
                </a:pPr>
              </a:p>
            </p:txBody>
          </p:sp>
        </p:grpSp>
        <p:sp>
          <p:nvSpPr>
            <p:cNvPr name="TextBox 19" id="19"/>
            <p:cNvSpPr txBox="true"/>
            <p:nvPr/>
          </p:nvSpPr>
          <p:spPr>
            <a:xfrm rot="0">
              <a:off x="760316" y="149459"/>
              <a:ext cx="9768465" cy="785320"/>
            </a:xfrm>
            <a:prstGeom prst="rect">
              <a:avLst/>
            </a:prstGeom>
          </p:spPr>
          <p:txBody>
            <a:bodyPr anchor="t" rtlCol="false" tIns="0" lIns="0" bIns="0" rIns="0">
              <a:spAutoFit/>
            </a:bodyPr>
            <a:lstStyle/>
            <a:p>
              <a:pPr algn="ctr">
                <a:lnSpc>
                  <a:spcPts val="4849"/>
                </a:lnSpc>
                <a:spcBef>
                  <a:spcPct val="0"/>
                </a:spcBef>
              </a:pPr>
              <a:r>
                <a:rPr lang="en-US" sz="3730">
                  <a:solidFill>
                    <a:srgbClr val="F1ECE6"/>
                  </a:solidFill>
                  <a:latin typeface="Montserrat Bold"/>
                </a:rPr>
                <a:t> Papéis e responsabilidades</a:t>
              </a:r>
            </a:p>
          </p:txBody>
        </p:sp>
      </p:grpSp>
      <p:grpSp>
        <p:nvGrpSpPr>
          <p:cNvPr name="Group 20" id="20"/>
          <p:cNvGrpSpPr/>
          <p:nvPr/>
        </p:nvGrpSpPr>
        <p:grpSpPr>
          <a:xfrm rot="0">
            <a:off x="9144000" y="3690770"/>
            <a:ext cx="9144000" cy="6767772"/>
            <a:chOff x="0" y="0"/>
            <a:chExt cx="2408296" cy="1782459"/>
          </a:xfrm>
        </p:grpSpPr>
        <p:sp>
          <p:nvSpPr>
            <p:cNvPr name="Freeform 21" id="21"/>
            <p:cNvSpPr/>
            <p:nvPr/>
          </p:nvSpPr>
          <p:spPr>
            <a:xfrm flipH="false" flipV="false" rot="0">
              <a:off x="0" y="0"/>
              <a:ext cx="2408296" cy="1782459"/>
            </a:xfrm>
            <a:custGeom>
              <a:avLst/>
              <a:gdLst/>
              <a:ahLst/>
              <a:cxnLst/>
              <a:rect r="r" b="b" t="t" l="l"/>
              <a:pathLst>
                <a:path h="1782459" w="2408296">
                  <a:moveTo>
                    <a:pt x="0" y="0"/>
                  </a:moveTo>
                  <a:lnTo>
                    <a:pt x="2408296" y="0"/>
                  </a:lnTo>
                  <a:lnTo>
                    <a:pt x="2408296" y="1782459"/>
                  </a:lnTo>
                  <a:lnTo>
                    <a:pt x="0" y="1782459"/>
                  </a:lnTo>
                  <a:close/>
                </a:path>
              </a:pathLst>
            </a:custGeom>
            <a:solidFill>
              <a:srgbClr val="5E5E5E"/>
            </a:solidFill>
          </p:spPr>
        </p:sp>
        <p:sp>
          <p:nvSpPr>
            <p:cNvPr name="TextBox 22" id="22"/>
            <p:cNvSpPr txBox="true"/>
            <p:nvPr/>
          </p:nvSpPr>
          <p:spPr>
            <a:xfrm>
              <a:off x="0" y="-19050"/>
              <a:ext cx="2408296" cy="1801509"/>
            </a:xfrm>
            <a:prstGeom prst="rect">
              <a:avLst/>
            </a:prstGeom>
          </p:spPr>
          <p:txBody>
            <a:bodyPr anchor="ctr" rtlCol="false" tIns="50800" lIns="50800" bIns="50800" rIns="50800"/>
            <a:lstStyle/>
            <a:p>
              <a:pPr algn="ctr">
                <a:lnSpc>
                  <a:spcPts val="3379"/>
                </a:lnSpc>
              </a:pPr>
            </a:p>
          </p:txBody>
        </p:sp>
      </p:grpSp>
      <p:sp>
        <p:nvSpPr>
          <p:cNvPr name="TextBox 23" id="23"/>
          <p:cNvSpPr txBox="true"/>
          <p:nvPr/>
        </p:nvSpPr>
        <p:spPr>
          <a:xfrm rot="0">
            <a:off x="7135375" y="899298"/>
            <a:ext cx="3454500" cy="849354"/>
          </a:xfrm>
          <a:prstGeom prst="rect">
            <a:avLst/>
          </a:prstGeom>
        </p:spPr>
        <p:txBody>
          <a:bodyPr anchor="t" rtlCol="false" tIns="0" lIns="0" bIns="0" rIns="0">
            <a:spAutoFit/>
          </a:bodyPr>
          <a:lstStyle/>
          <a:p>
            <a:pPr algn="ctr" marL="0" indent="0" lvl="0">
              <a:lnSpc>
                <a:spcPts val="6041"/>
              </a:lnSpc>
              <a:spcBef>
                <a:spcPct val="0"/>
              </a:spcBef>
            </a:pPr>
            <a:r>
              <a:rPr lang="en-US" sz="7108" spc="-462">
                <a:solidFill>
                  <a:srgbClr val="F1ECE6"/>
                </a:solidFill>
                <a:latin typeface="Intro Rust"/>
              </a:rPr>
              <a:t>SCRUM</a:t>
            </a:r>
          </a:p>
        </p:txBody>
      </p:sp>
      <p:sp>
        <p:nvSpPr>
          <p:cNvPr name="TextBox 24" id="24"/>
          <p:cNvSpPr txBox="true"/>
          <p:nvPr/>
        </p:nvSpPr>
        <p:spPr>
          <a:xfrm rot="0">
            <a:off x="207871" y="3662195"/>
            <a:ext cx="6131059" cy="1539046"/>
          </a:xfrm>
          <a:prstGeom prst="rect">
            <a:avLst/>
          </a:prstGeom>
        </p:spPr>
        <p:txBody>
          <a:bodyPr anchor="t" rtlCol="false" tIns="0" lIns="0" bIns="0" rIns="0">
            <a:spAutoFit/>
          </a:bodyPr>
          <a:lstStyle/>
          <a:p>
            <a:pPr algn="l">
              <a:lnSpc>
                <a:spcPts val="3036"/>
              </a:lnSpc>
              <a:spcBef>
                <a:spcPct val="0"/>
              </a:spcBef>
            </a:pPr>
            <a:r>
              <a:rPr lang="en-US" sz="2335">
                <a:solidFill>
                  <a:srgbClr val="000000"/>
                </a:solidFill>
                <a:latin typeface="Montserrat Bold"/>
              </a:rPr>
              <a:t>O Scrum é uma estrutura de gestão ágil de projetos que ajuda equipes a estruturar e gerenciar o trabalho por meio do conjunto de valores. </a:t>
            </a:r>
          </a:p>
        </p:txBody>
      </p:sp>
      <p:sp>
        <p:nvSpPr>
          <p:cNvPr name="TextBox 25" id="25"/>
          <p:cNvSpPr txBox="true"/>
          <p:nvPr/>
        </p:nvSpPr>
        <p:spPr>
          <a:xfrm rot="0">
            <a:off x="9635407" y="3882891"/>
            <a:ext cx="8500695" cy="6165404"/>
          </a:xfrm>
          <a:prstGeom prst="rect">
            <a:avLst/>
          </a:prstGeom>
        </p:spPr>
        <p:txBody>
          <a:bodyPr anchor="t" rtlCol="false" tIns="0" lIns="0" bIns="0" rIns="0">
            <a:spAutoFit/>
          </a:bodyPr>
          <a:lstStyle/>
          <a:p>
            <a:pPr algn="r">
              <a:lnSpc>
                <a:spcPts val="2737"/>
              </a:lnSpc>
            </a:pPr>
            <a:r>
              <a:rPr lang="en-US" sz="2105">
                <a:solidFill>
                  <a:srgbClr val="F1ECE6"/>
                </a:solidFill>
                <a:latin typeface="Montserrat Bold"/>
              </a:rPr>
              <a:t>No scrum e dividido em ciclos chamados sprints sendo um curto período de tempo que eles tem já fixo para trabalhar em um objetivo e conclui-lo sendo dividido da seguinte forma</a:t>
            </a:r>
          </a:p>
          <a:p>
            <a:pPr algn="r">
              <a:lnSpc>
                <a:spcPts val="2737"/>
              </a:lnSpc>
            </a:pPr>
            <a:r>
              <a:rPr lang="en-US" sz="2105">
                <a:solidFill>
                  <a:srgbClr val="F1ECE6"/>
                </a:solidFill>
                <a:latin typeface="Montserrat Bold"/>
              </a:rPr>
              <a:t>Sprint Planning é um evento no scrum que inicia o sprint. O objetivo do planejamento do sprint é definir o que pode ser entregue no sprint e como esse trabalho vai ser alcançado. O planejamento do sprint é feito em colaboração com toda a equipe Scrum.</a:t>
            </a:r>
          </a:p>
          <a:p>
            <a:pPr algn="r">
              <a:lnSpc>
                <a:spcPts val="2737"/>
              </a:lnSpc>
            </a:pPr>
            <a:r>
              <a:rPr lang="en-US" sz="2105">
                <a:solidFill>
                  <a:srgbClr val="F1ECE6"/>
                </a:solidFill>
                <a:latin typeface="Montserrat Bold"/>
              </a:rPr>
              <a:t>Backlog é uma lista de histórias de usuário e tarefas que ajuda equipes ágeis a focarem em seus objetivos e priorizarem seu trabalho de forma eficaz.</a:t>
            </a:r>
          </a:p>
          <a:p>
            <a:pPr algn="r">
              <a:lnSpc>
                <a:spcPts val="2737"/>
              </a:lnSpc>
              <a:spcBef>
                <a:spcPct val="0"/>
              </a:spcBef>
            </a:pPr>
            <a:r>
              <a:rPr lang="en-US" sz="2105">
                <a:solidFill>
                  <a:srgbClr val="F1ECE6"/>
                </a:solidFill>
                <a:latin typeface="Montserrat Bold"/>
              </a:rPr>
              <a:t>O sprint review destina-se a demonstrar e celebrar os resultados do trabalho de um sprint. Inclui a equipe e outras partes interessadas, Durante a reunião de revisão, o proprietário do produto ou da iniciativa determina se a equipe atingiu o objetivo do sprint e se o resultado atende aos critérios de aceitação.</a:t>
            </a:r>
          </a:p>
        </p:txBody>
      </p:sp>
      <p:sp>
        <p:nvSpPr>
          <p:cNvPr name="TextBox 26" id="26"/>
          <p:cNvSpPr txBox="true"/>
          <p:nvPr/>
        </p:nvSpPr>
        <p:spPr>
          <a:xfrm rot="0">
            <a:off x="207871" y="6578442"/>
            <a:ext cx="7262755" cy="3143593"/>
          </a:xfrm>
          <a:prstGeom prst="rect">
            <a:avLst/>
          </a:prstGeom>
        </p:spPr>
        <p:txBody>
          <a:bodyPr anchor="t" rtlCol="false" tIns="0" lIns="0" bIns="0" rIns="0">
            <a:spAutoFit/>
          </a:bodyPr>
          <a:lstStyle/>
          <a:p>
            <a:pPr algn="l">
              <a:lnSpc>
                <a:spcPts val="3548"/>
              </a:lnSpc>
              <a:spcBef>
                <a:spcPct val="0"/>
              </a:spcBef>
            </a:pPr>
            <a:r>
              <a:rPr lang="en-US" sz="2729">
                <a:solidFill>
                  <a:srgbClr val="000000"/>
                </a:solidFill>
                <a:latin typeface="Montserrat Bold"/>
              </a:rPr>
              <a:t>O Product Owner representando os interesses dos clientes, usuários e outras partes interessadas. Sua principal responsabilidade é garantir que o produto ou projeto atenda às necessidades e expectativas dos stakeholders. </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F1ECE6"/>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2557179"/>
            <a:chOff x="0" y="0"/>
            <a:chExt cx="4816593" cy="673496"/>
          </a:xfrm>
        </p:grpSpPr>
        <p:sp>
          <p:nvSpPr>
            <p:cNvPr name="Freeform 3" id="3"/>
            <p:cNvSpPr/>
            <p:nvPr/>
          </p:nvSpPr>
          <p:spPr>
            <a:xfrm flipH="false" flipV="false" rot="0">
              <a:off x="0" y="0"/>
              <a:ext cx="4816592" cy="673496"/>
            </a:xfrm>
            <a:custGeom>
              <a:avLst/>
              <a:gdLst/>
              <a:ahLst/>
              <a:cxnLst/>
              <a:rect r="r" b="b" t="t" l="l"/>
              <a:pathLst>
                <a:path h="673496" w="4816592">
                  <a:moveTo>
                    <a:pt x="0" y="0"/>
                  </a:moveTo>
                  <a:lnTo>
                    <a:pt x="4816592" y="0"/>
                  </a:lnTo>
                  <a:lnTo>
                    <a:pt x="4816592" y="673496"/>
                  </a:lnTo>
                  <a:lnTo>
                    <a:pt x="0" y="673496"/>
                  </a:lnTo>
                  <a:close/>
                </a:path>
              </a:pathLst>
            </a:custGeom>
            <a:solidFill>
              <a:srgbClr val="1A1A1A"/>
            </a:solidFill>
          </p:spPr>
        </p:sp>
        <p:sp>
          <p:nvSpPr>
            <p:cNvPr name="TextBox 4" id="4"/>
            <p:cNvSpPr txBox="true"/>
            <p:nvPr/>
          </p:nvSpPr>
          <p:spPr>
            <a:xfrm>
              <a:off x="0" y="-19050"/>
              <a:ext cx="4816593" cy="692546"/>
            </a:xfrm>
            <a:prstGeom prst="rect">
              <a:avLst/>
            </a:prstGeom>
          </p:spPr>
          <p:txBody>
            <a:bodyPr anchor="ctr" rtlCol="false" tIns="50800" lIns="50800" bIns="50800" rIns="50800"/>
            <a:lstStyle/>
            <a:p>
              <a:pPr algn="ctr">
                <a:lnSpc>
                  <a:spcPts val="3249"/>
                </a:lnSpc>
              </a:pPr>
            </a:p>
          </p:txBody>
        </p:sp>
      </p:grpSp>
      <p:sp>
        <p:nvSpPr>
          <p:cNvPr name="TextBox 5" id="5"/>
          <p:cNvSpPr txBox="true"/>
          <p:nvPr/>
        </p:nvSpPr>
        <p:spPr>
          <a:xfrm rot="0">
            <a:off x="3157421" y="930477"/>
            <a:ext cx="11973157" cy="953399"/>
          </a:xfrm>
          <a:prstGeom prst="rect">
            <a:avLst/>
          </a:prstGeom>
        </p:spPr>
        <p:txBody>
          <a:bodyPr anchor="t" rtlCol="false" tIns="0" lIns="0" bIns="0" rIns="0">
            <a:spAutoFit/>
          </a:bodyPr>
          <a:lstStyle/>
          <a:p>
            <a:pPr algn="ctr" marL="0" indent="0" lvl="0">
              <a:lnSpc>
                <a:spcPts val="6756"/>
              </a:lnSpc>
              <a:spcBef>
                <a:spcPct val="0"/>
              </a:spcBef>
            </a:pPr>
            <a:r>
              <a:rPr lang="en-US" sz="7948" spc="-516">
                <a:solidFill>
                  <a:srgbClr val="F1ECE6"/>
                </a:solidFill>
                <a:latin typeface="Intro Rust"/>
              </a:rPr>
              <a:t>METODOLOGIA KANBAN</a:t>
            </a:r>
          </a:p>
        </p:txBody>
      </p:sp>
      <p:graphicFrame>
        <p:nvGraphicFramePr>
          <p:cNvPr name="Table 6" id="6"/>
          <p:cNvGraphicFramePr>
            <a:graphicFrameLocks noGrp="true"/>
          </p:cNvGraphicFramePr>
          <p:nvPr/>
        </p:nvGraphicFramePr>
        <p:xfrm>
          <a:off x="0" y="2557179"/>
          <a:ext cx="18288000" cy="7729821"/>
        </p:xfrm>
        <a:graphic>
          <a:graphicData uri="http://schemas.openxmlformats.org/drawingml/2006/table">
            <a:tbl>
              <a:tblPr/>
              <a:tblGrid>
                <a:gridCol w="4363479"/>
                <a:gridCol w="13924521"/>
              </a:tblGrid>
              <a:tr h="2365114">
                <a:tc>
                  <a:txBody>
                    <a:bodyPr anchor="t" rtlCol="false"/>
                    <a:lstStyle/>
                    <a:p>
                      <a:pPr algn="ctr">
                        <a:lnSpc>
                          <a:spcPts val="5459"/>
                        </a:lnSpc>
                        <a:defRPr/>
                      </a:pPr>
                      <a:r>
                        <a:rPr lang="en-US" sz="3899">
                          <a:solidFill>
                            <a:srgbClr val="191919"/>
                          </a:solidFill>
                          <a:latin typeface="Montserrat Bold"/>
                        </a:rPr>
                        <a:t>Definição</a:t>
                      </a:r>
                      <a:endParaRPr lang="en-US" sz="1100"/>
                    </a:p>
                  </a:txBody>
                  <a:tcPr marL="190500" marR="190500" marT="190500" marB="190500" anchor="ctr">
                    <a:lnL cmpd="sng" algn="ctr" cap="flat" w="9525">
                      <a:solidFill>
                        <a:srgbClr val="191919"/>
                      </a:solidFill>
                      <a:prstDash val="solid"/>
                      <a:round/>
                      <a:headEnd type="none" w="med" len="med"/>
                      <a:tailEnd type="none" w="med" len="med"/>
                    </a:lnL>
                    <a:lnR cmpd="sng" algn="ctr" cap="flat" w="9525">
                      <a:solidFill>
                        <a:srgbClr val="191919"/>
                      </a:solidFill>
                      <a:prstDash val="solid"/>
                      <a:round/>
                      <a:headEnd type="none" w="med" len="med"/>
                      <a:tailEnd type="none" w="med" len="med"/>
                    </a:lnR>
                    <a:lnT cmpd="sng" algn="ctr" cap="flat" w="9525">
                      <a:solidFill>
                        <a:srgbClr val="F1ECE6"/>
                      </a:solidFill>
                      <a:prstDash val="solid"/>
                      <a:round/>
                      <a:headEnd type="none" w="med" len="med"/>
                      <a:tailEnd type="none" w="med" len="med"/>
                    </a:lnT>
                    <a:lnB cmpd="sng" algn="ctr" cap="flat" w="9525">
                      <a:solidFill>
                        <a:srgbClr val="191919"/>
                      </a:solidFill>
                      <a:prstDash val="solid"/>
                      <a:round/>
                      <a:headEnd type="none" w="med" len="med"/>
                      <a:tailEnd type="none" w="med" len="med"/>
                    </a:lnB>
                  </a:tcPr>
                </a:tc>
                <a:tc>
                  <a:txBody>
                    <a:bodyPr anchor="t" rtlCol="false"/>
                    <a:lstStyle/>
                    <a:p>
                      <a:pPr algn="l">
                        <a:lnSpc>
                          <a:spcPts val="3780"/>
                        </a:lnSpc>
                        <a:defRPr/>
                      </a:pPr>
                      <a:r>
                        <a:rPr lang="en-US" sz="2700">
                          <a:solidFill>
                            <a:srgbClr val="191919"/>
                          </a:solidFill>
                          <a:latin typeface="Montserrat Bold"/>
                        </a:rPr>
                        <a:t> O termo “Kanban” é de origem japonesa e significa “sinalização” ou “cartão”, e propõe o uso de cartões (post-its) para indicar e acompanhar o andamento da produção dentro da indústria. Trata-se de um sistema visual que busca gerenciar o trabalho conforme ele se move pelo processo.</a:t>
                      </a:r>
                      <a:endParaRPr lang="en-US" sz="1100"/>
                    </a:p>
                  </a:txBody>
                  <a:tcPr marL="190500" marR="190500" marT="190500" marB="190500" anchor="ctr">
                    <a:lnL cmpd="sng" algn="ctr" cap="flat" w="9525">
                      <a:solidFill>
                        <a:srgbClr val="191919"/>
                      </a:solidFill>
                      <a:prstDash val="solid"/>
                      <a:round/>
                      <a:headEnd type="none" w="med" len="med"/>
                      <a:tailEnd type="none" w="med" len="med"/>
                    </a:lnL>
                    <a:lnR cmpd="sng" algn="ctr" cap="flat" w="9525">
                      <a:solidFill>
                        <a:srgbClr val="F1ECE6"/>
                      </a:solidFill>
                      <a:prstDash val="solid"/>
                      <a:round/>
                      <a:headEnd type="none" w="med" len="med"/>
                      <a:tailEnd type="none" w="med" len="med"/>
                    </a:lnR>
                    <a:lnT cmpd="sng" algn="ctr" cap="flat" w="9525">
                      <a:solidFill>
                        <a:srgbClr val="F1ECE6"/>
                      </a:solidFill>
                      <a:prstDash val="solid"/>
                      <a:round/>
                      <a:headEnd type="none" w="med" len="med"/>
                      <a:tailEnd type="none" w="med" len="med"/>
                    </a:lnT>
                    <a:lnB cmpd="sng" algn="ctr" cap="flat" w="9525">
                      <a:solidFill>
                        <a:srgbClr val="191919"/>
                      </a:solidFill>
                      <a:prstDash val="solid"/>
                      <a:round/>
                      <a:headEnd type="none" w="med" len="med"/>
                      <a:tailEnd type="none" w="med" len="med"/>
                    </a:lnB>
                  </a:tcPr>
                </a:tc>
              </a:tr>
              <a:tr h="2549003">
                <a:tc>
                  <a:txBody>
                    <a:bodyPr anchor="t" rtlCol="false"/>
                    <a:lstStyle/>
                    <a:p>
                      <a:pPr algn="ctr">
                        <a:lnSpc>
                          <a:spcPts val="4200"/>
                        </a:lnSpc>
                        <a:defRPr/>
                      </a:pPr>
                      <a:r>
                        <a:rPr lang="en-US" sz="3000">
                          <a:solidFill>
                            <a:srgbClr val="191919"/>
                          </a:solidFill>
                          <a:latin typeface="Montserrat Bold"/>
                        </a:rPr>
                        <a:t>Criação do Quadro Base</a:t>
                      </a:r>
                      <a:endParaRPr lang="en-US" sz="1100"/>
                    </a:p>
                  </a:txBody>
                  <a:tcPr marL="190500" marR="190500" marT="190500" marB="190500" anchor="ctr">
                    <a:lnL cmpd="sng" algn="ctr" cap="flat" w="9525">
                      <a:solidFill>
                        <a:srgbClr val="191919"/>
                      </a:solidFill>
                      <a:prstDash val="solid"/>
                      <a:round/>
                      <a:headEnd type="none" w="med" len="med"/>
                      <a:tailEnd type="none" w="med" len="med"/>
                    </a:lnL>
                    <a:lnR cmpd="sng" algn="ctr" cap="flat" w="9525">
                      <a:solidFill>
                        <a:srgbClr val="191919"/>
                      </a:solidFill>
                      <a:prstDash val="solid"/>
                      <a:round/>
                      <a:headEnd type="none" w="med" len="med"/>
                      <a:tailEnd type="none" w="med" len="med"/>
                    </a:lnR>
                    <a:lnT cmpd="sng" algn="ctr" cap="flat" w="9525">
                      <a:solidFill>
                        <a:srgbClr val="191919"/>
                      </a:solidFill>
                      <a:prstDash val="solid"/>
                      <a:round/>
                      <a:headEnd type="none" w="med" len="med"/>
                      <a:tailEnd type="none" w="med" len="med"/>
                    </a:lnT>
                    <a:lnB cmpd="sng" algn="ctr" cap="flat" w="9525">
                      <a:solidFill>
                        <a:srgbClr val="191919"/>
                      </a:solidFill>
                      <a:prstDash val="solid"/>
                      <a:round/>
                      <a:headEnd type="none" w="med" len="med"/>
                      <a:tailEnd type="none" w="med" len="med"/>
                    </a:lnB>
                  </a:tcPr>
                </a:tc>
                <a:tc>
                  <a:txBody>
                    <a:bodyPr anchor="t" rtlCol="false"/>
                    <a:lstStyle/>
                    <a:p>
                      <a:pPr algn="r">
                        <a:lnSpc>
                          <a:spcPts val="3640"/>
                        </a:lnSpc>
                        <a:defRPr/>
                      </a:pPr>
                      <a:r>
                        <a:rPr lang="en-US" sz="2600">
                          <a:solidFill>
                            <a:srgbClr val="191919"/>
                          </a:solidFill>
                          <a:latin typeface="Montserrat Bold"/>
                        </a:rPr>
                        <a:t> O quadro Kanban básico tem um fluxo de trabalho de três etapas: "Pendente", "Em andamento" e "Concluído". No entanto, dependendo do tamanho, da estrutura e dos objetivos da equipe, elas podem mapear o fluxo de trabalho para atender processos exclusivos.</a:t>
                      </a:r>
                      <a:endParaRPr lang="en-US" sz="1100"/>
                    </a:p>
                  </a:txBody>
                  <a:tcPr marL="190500" marR="190500" marT="190500" marB="190500" anchor="ctr">
                    <a:lnL cmpd="sng" algn="ctr" cap="flat" w="9525">
                      <a:solidFill>
                        <a:srgbClr val="191919"/>
                      </a:solidFill>
                      <a:prstDash val="solid"/>
                      <a:round/>
                      <a:headEnd type="none" w="med" len="med"/>
                      <a:tailEnd type="none" w="med" len="med"/>
                    </a:lnL>
                    <a:lnR cmpd="sng" algn="ctr" cap="flat" w="9525">
                      <a:solidFill>
                        <a:srgbClr val="F1ECE6"/>
                      </a:solidFill>
                      <a:prstDash val="solid"/>
                      <a:round/>
                      <a:headEnd type="none" w="med" len="med"/>
                      <a:tailEnd type="none" w="med" len="med"/>
                    </a:lnR>
                    <a:lnT cmpd="sng" algn="ctr" cap="flat" w="9525">
                      <a:solidFill>
                        <a:srgbClr val="191919"/>
                      </a:solidFill>
                      <a:prstDash val="solid"/>
                      <a:round/>
                      <a:headEnd type="none" w="med" len="med"/>
                      <a:tailEnd type="none" w="med" len="med"/>
                    </a:lnT>
                    <a:lnB cmpd="sng" algn="ctr" cap="flat" w="9525">
                      <a:solidFill>
                        <a:srgbClr val="191919"/>
                      </a:solidFill>
                      <a:prstDash val="solid"/>
                      <a:round/>
                      <a:headEnd type="none" w="med" len="med"/>
                      <a:tailEnd type="none" w="med" len="med"/>
                    </a:lnB>
                  </a:tcPr>
                </a:tc>
              </a:tr>
              <a:tr h="2815704">
                <a:tc>
                  <a:txBody>
                    <a:bodyPr anchor="t" rtlCol="false"/>
                    <a:lstStyle/>
                    <a:p>
                      <a:pPr algn="ctr">
                        <a:lnSpc>
                          <a:spcPts val="4200"/>
                        </a:lnSpc>
                        <a:defRPr/>
                      </a:pPr>
                      <a:r>
                        <a:rPr lang="en-US" sz="3000">
                          <a:solidFill>
                            <a:srgbClr val="191919"/>
                          </a:solidFill>
                          <a:latin typeface="Montserrat Bold"/>
                        </a:rPr>
                        <a:t>Identificação do trabalho</a:t>
                      </a:r>
                      <a:endParaRPr lang="en-US" sz="1100"/>
                    </a:p>
                  </a:txBody>
                  <a:tcPr marL="190500" marR="190500" marT="190500" marB="190500" anchor="ctr">
                    <a:lnL cmpd="sng" algn="ctr" cap="flat" w="9525">
                      <a:solidFill>
                        <a:srgbClr val="191919"/>
                      </a:solidFill>
                      <a:prstDash val="solid"/>
                      <a:round/>
                      <a:headEnd type="none" w="med" len="med"/>
                      <a:tailEnd type="none" w="med" len="med"/>
                    </a:lnL>
                    <a:lnR cmpd="sng" algn="ctr" cap="flat" w="9525">
                      <a:solidFill>
                        <a:srgbClr val="191919"/>
                      </a:solidFill>
                      <a:prstDash val="solid"/>
                      <a:round/>
                      <a:headEnd type="none" w="med" len="med"/>
                      <a:tailEnd type="none" w="med" len="med"/>
                    </a:lnR>
                    <a:lnT cmpd="sng" algn="ctr" cap="flat" w="9525">
                      <a:solidFill>
                        <a:srgbClr val="191919"/>
                      </a:solidFill>
                      <a:prstDash val="solid"/>
                      <a:round/>
                      <a:headEnd type="none" w="med" len="med"/>
                      <a:tailEnd type="none" w="med" len="med"/>
                    </a:lnT>
                    <a:lnB cmpd="sng" algn="ctr" cap="flat" w="9525">
                      <a:solidFill>
                        <a:srgbClr val="191919"/>
                      </a:solidFill>
                      <a:prstDash val="solid"/>
                      <a:round/>
                      <a:headEnd type="none" w="med" len="med"/>
                      <a:tailEnd type="none" w="med" len="med"/>
                    </a:lnB>
                  </a:tcPr>
                </a:tc>
                <a:tc>
                  <a:txBody>
                    <a:bodyPr anchor="t" rtlCol="false"/>
                    <a:lstStyle/>
                    <a:p>
                      <a:pPr algn="l">
                        <a:lnSpc>
                          <a:spcPts val="3920"/>
                        </a:lnSpc>
                        <a:defRPr/>
                      </a:pPr>
                      <a:r>
                        <a:rPr lang="en-US" sz="2800">
                          <a:solidFill>
                            <a:srgbClr val="191919"/>
                          </a:solidFill>
                          <a:latin typeface="Montserrat Bold"/>
                        </a:rPr>
                        <a:t>Kanban é uma metodologia ágil que permite fazer o acompanhamento de tarefas e identificar gargalos no fluxo de trabalho. O método kanban pode ser adotado por qualquer tipo de equipe, por ser intuitivo, visual e adaptável a diferentes processos e projetos.</a:t>
                      </a:r>
                      <a:endParaRPr lang="en-US" sz="1100"/>
                    </a:p>
                  </a:txBody>
                  <a:tcPr marL="190500" marR="190500" marT="190500" marB="190500" anchor="ctr">
                    <a:lnL cmpd="sng" algn="ctr" cap="flat" w="9525">
                      <a:solidFill>
                        <a:srgbClr val="191919"/>
                      </a:solidFill>
                      <a:prstDash val="solid"/>
                      <a:round/>
                      <a:headEnd type="none" w="med" len="med"/>
                      <a:tailEnd type="none" w="med" len="med"/>
                    </a:lnL>
                    <a:lnR cmpd="sng" algn="ctr" cap="flat" w="9525">
                      <a:solidFill>
                        <a:srgbClr val="F1ECE6"/>
                      </a:solidFill>
                      <a:prstDash val="solid"/>
                      <a:round/>
                      <a:headEnd type="none" w="med" len="med"/>
                      <a:tailEnd type="none" w="med" len="med"/>
                    </a:lnR>
                    <a:lnT cmpd="sng" algn="ctr" cap="flat" w="9525">
                      <a:solidFill>
                        <a:srgbClr val="191919"/>
                      </a:solidFill>
                      <a:prstDash val="solid"/>
                      <a:round/>
                      <a:headEnd type="none" w="med" len="med"/>
                      <a:tailEnd type="none" w="med" len="med"/>
                    </a:lnT>
                    <a:lnB cmpd="sng" algn="ctr" cap="flat" w="9525">
                      <a:solidFill>
                        <a:srgbClr val="191919"/>
                      </a:solidFill>
                      <a:prstDash val="solid"/>
                      <a:round/>
                      <a:headEnd type="none" w="med" len="med"/>
                      <a:tailEnd type="none" w="med" len="med"/>
                    </a:lnB>
                  </a:tcPr>
                </a:tc>
              </a:tr>
            </a:tbl>
          </a:graphicData>
        </a:graphic>
      </p:graphicFrame>
    </p:spTree>
  </p:cSld>
  <p:clrMapOvr>
    <a:masterClrMapping/>
  </p:clrMapOvr>
</p:sld>
</file>

<file path=ppt/slides/slide16.xml><?xml version="1.0" encoding="utf-8"?>
<p:sld xmlns:p="http://schemas.openxmlformats.org/presentationml/2006/main" xmlns:a="http://schemas.openxmlformats.org/drawingml/2006/main">
  <p:cSld>
    <p:bg>
      <p:bgPr>
        <a:solidFill>
          <a:srgbClr val="F1ECE6"/>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2557179"/>
            <a:chOff x="0" y="0"/>
            <a:chExt cx="4816593" cy="673496"/>
          </a:xfrm>
        </p:grpSpPr>
        <p:sp>
          <p:nvSpPr>
            <p:cNvPr name="Freeform 3" id="3"/>
            <p:cNvSpPr/>
            <p:nvPr/>
          </p:nvSpPr>
          <p:spPr>
            <a:xfrm flipH="false" flipV="false" rot="0">
              <a:off x="0" y="0"/>
              <a:ext cx="4816592" cy="673496"/>
            </a:xfrm>
            <a:custGeom>
              <a:avLst/>
              <a:gdLst/>
              <a:ahLst/>
              <a:cxnLst/>
              <a:rect r="r" b="b" t="t" l="l"/>
              <a:pathLst>
                <a:path h="673496" w="4816592">
                  <a:moveTo>
                    <a:pt x="0" y="0"/>
                  </a:moveTo>
                  <a:lnTo>
                    <a:pt x="4816592" y="0"/>
                  </a:lnTo>
                  <a:lnTo>
                    <a:pt x="4816592" y="673496"/>
                  </a:lnTo>
                  <a:lnTo>
                    <a:pt x="0" y="673496"/>
                  </a:lnTo>
                  <a:close/>
                </a:path>
              </a:pathLst>
            </a:custGeom>
            <a:solidFill>
              <a:srgbClr val="1A1A1A"/>
            </a:solidFill>
          </p:spPr>
        </p:sp>
        <p:sp>
          <p:nvSpPr>
            <p:cNvPr name="TextBox 4" id="4"/>
            <p:cNvSpPr txBox="true"/>
            <p:nvPr/>
          </p:nvSpPr>
          <p:spPr>
            <a:xfrm>
              <a:off x="0" y="-19050"/>
              <a:ext cx="4816593" cy="692546"/>
            </a:xfrm>
            <a:prstGeom prst="rect">
              <a:avLst/>
            </a:prstGeom>
          </p:spPr>
          <p:txBody>
            <a:bodyPr anchor="ctr" rtlCol="false" tIns="50800" lIns="50800" bIns="50800" rIns="50800"/>
            <a:lstStyle/>
            <a:p>
              <a:pPr algn="ctr">
                <a:lnSpc>
                  <a:spcPts val="3249"/>
                </a:lnSpc>
              </a:pPr>
            </a:p>
          </p:txBody>
        </p:sp>
      </p:grpSp>
      <p:sp>
        <p:nvSpPr>
          <p:cNvPr name="TextBox 5" id="5"/>
          <p:cNvSpPr txBox="true"/>
          <p:nvPr/>
        </p:nvSpPr>
        <p:spPr>
          <a:xfrm rot="0">
            <a:off x="3157421" y="930477"/>
            <a:ext cx="11973157" cy="953399"/>
          </a:xfrm>
          <a:prstGeom prst="rect">
            <a:avLst/>
          </a:prstGeom>
        </p:spPr>
        <p:txBody>
          <a:bodyPr anchor="t" rtlCol="false" tIns="0" lIns="0" bIns="0" rIns="0">
            <a:spAutoFit/>
          </a:bodyPr>
          <a:lstStyle/>
          <a:p>
            <a:pPr algn="ctr" marL="0" indent="0" lvl="0">
              <a:lnSpc>
                <a:spcPts val="6756"/>
              </a:lnSpc>
              <a:spcBef>
                <a:spcPct val="0"/>
              </a:spcBef>
            </a:pPr>
            <a:r>
              <a:rPr lang="en-US" sz="7948" spc="-516">
                <a:solidFill>
                  <a:srgbClr val="F1ECE6"/>
                </a:solidFill>
                <a:latin typeface="Intro Rust"/>
              </a:rPr>
              <a:t>METODOLOGIA KANBAN</a:t>
            </a:r>
          </a:p>
        </p:txBody>
      </p:sp>
      <p:graphicFrame>
        <p:nvGraphicFramePr>
          <p:cNvPr name="Table 6" id="6"/>
          <p:cNvGraphicFramePr>
            <a:graphicFrameLocks noGrp="true"/>
          </p:cNvGraphicFramePr>
          <p:nvPr/>
        </p:nvGraphicFramePr>
        <p:xfrm>
          <a:off x="0" y="2557179"/>
          <a:ext cx="18288000" cy="8098609"/>
        </p:xfrm>
        <a:graphic>
          <a:graphicData uri="http://schemas.openxmlformats.org/drawingml/2006/table">
            <a:tbl>
              <a:tblPr/>
              <a:tblGrid>
                <a:gridCol w="4363479"/>
                <a:gridCol w="13924521"/>
              </a:tblGrid>
              <a:tr h="2641532">
                <a:tc>
                  <a:txBody>
                    <a:bodyPr anchor="t" rtlCol="false"/>
                    <a:lstStyle/>
                    <a:p>
                      <a:pPr algn="ctr">
                        <a:lnSpc>
                          <a:spcPts val="5459"/>
                        </a:lnSpc>
                        <a:defRPr/>
                      </a:pPr>
                      <a:r>
                        <a:rPr lang="en-US" sz="3899">
                          <a:solidFill>
                            <a:srgbClr val="191919"/>
                          </a:solidFill>
                          <a:latin typeface="Montserrat Bold"/>
                        </a:rPr>
                        <a:t>Prioridades do trabalho</a:t>
                      </a:r>
                      <a:endParaRPr lang="en-US" sz="1100"/>
                    </a:p>
                  </a:txBody>
                  <a:tcPr marL="190500" marR="190500" marT="190500" marB="190500" anchor="ctr">
                    <a:lnL cmpd="sng" algn="ctr" cap="flat" w="9525">
                      <a:solidFill>
                        <a:srgbClr val="191919"/>
                      </a:solidFill>
                      <a:prstDash val="solid"/>
                      <a:round/>
                      <a:headEnd type="none" w="med" len="med"/>
                      <a:tailEnd type="none" w="med" len="med"/>
                    </a:lnL>
                    <a:lnR cmpd="sng" algn="ctr" cap="flat" w="9525">
                      <a:solidFill>
                        <a:srgbClr val="191919"/>
                      </a:solidFill>
                      <a:prstDash val="solid"/>
                      <a:round/>
                      <a:headEnd type="none" w="med" len="med"/>
                      <a:tailEnd type="none" w="med" len="med"/>
                    </a:lnR>
                    <a:lnT cmpd="sng" algn="ctr" cap="flat" w="9525">
                      <a:solidFill>
                        <a:srgbClr val="F1ECE6"/>
                      </a:solidFill>
                      <a:prstDash val="solid"/>
                      <a:round/>
                      <a:headEnd type="none" w="med" len="med"/>
                      <a:tailEnd type="none" w="med" len="med"/>
                    </a:lnT>
                    <a:lnB cmpd="sng" algn="ctr" cap="flat" w="9525">
                      <a:solidFill>
                        <a:srgbClr val="191919"/>
                      </a:solidFill>
                      <a:prstDash val="solid"/>
                      <a:round/>
                      <a:headEnd type="none" w="med" len="med"/>
                      <a:tailEnd type="none" w="med" len="med"/>
                    </a:lnB>
                  </a:tcPr>
                </a:tc>
                <a:tc>
                  <a:txBody>
                    <a:bodyPr anchor="t" rtlCol="false"/>
                    <a:lstStyle/>
                    <a:p>
                      <a:pPr algn="l">
                        <a:lnSpc>
                          <a:spcPts val="3500"/>
                        </a:lnSpc>
                        <a:defRPr/>
                      </a:pPr>
                      <a:r>
                        <a:rPr lang="en-US" sz="2500">
                          <a:solidFill>
                            <a:srgbClr val="191919"/>
                          </a:solidFill>
                          <a:latin typeface="Montserrat Bold"/>
                        </a:rPr>
                        <a:t> No Kanban, o controle do trabalho é baseado nos limites de trabalho em progresso (WIP) estabelecidos para cada coluna do quadro. A equipe se concentra em concluir as tarefas antes de iniciar novas, evitando sobrecargas e mantendo um fluxo constante. O foco está em otimizar o fluxo de trabalho e evitar gargalos.</a:t>
                      </a:r>
                      <a:endParaRPr lang="en-US" sz="1100"/>
                    </a:p>
                  </a:txBody>
                  <a:tcPr marL="190500" marR="190500" marT="190500" marB="190500" anchor="ctr">
                    <a:lnL cmpd="sng" algn="ctr" cap="flat" w="9525">
                      <a:solidFill>
                        <a:srgbClr val="191919"/>
                      </a:solidFill>
                      <a:prstDash val="solid"/>
                      <a:round/>
                      <a:headEnd type="none" w="med" len="med"/>
                      <a:tailEnd type="none" w="med" len="med"/>
                    </a:lnL>
                    <a:lnR cmpd="sng" algn="ctr" cap="flat" w="9525">
                      <a:solidFill>
                        <a:srgbClr val="F1ECE6"/>
                      </a:solidFill>
                      <a:prstDash val="solid"/>
                      <a:round/>
                      <a:headEnd type="none" w="med" len="med"/>
                      <a:tailEnd type="none" w="med" len="med"/>
                    </a:lnR>
                    <a:lnT cmpd="sng" algn="ctr" cap="flat" w="9525">
                      <a:solidFill>
                        <a:srgbClr val="F1ECE6"/>
                      </a:solidFill>
                      <a:prstDash val="solid"/>
                      <a:round/>
                      <a:headEnd type="none" w="med" len="med"/>
                      <a:tailEnd type="none" w="med" len="med"/>
                    </a:lnT>
                    <a:lnB cmpd="sng" algn="ctr" cap="flat" w="9525">
                      <a:solidFill>
                        <a:srgbClr val="191919"/>
                      </a:solidFill>
                      <a:prstDash val="solid"/>
                      <a:round/>
                      <a:headEnd type="none" w="med" len="med"/>
                      <a:tailEnd type="none" w="med" len="med"/>
                    </a:lnB>
                  </a:tcPr>
                </a:tc>
              </a:tr>
              <a:tr h="2641532">
                <a:tc>
                  <a:txBody>
                    <a:bodyPr anchor="t" rtlCol="false"/>
                    <a:lstStyle/>
                    <a:p>
                      <a:pPr algn="ctr">
                        <a:lnSpc>
                          <a:spcPts val="4200"/>
                        </a:lnSpc>
                        <a:defRPr/>
                      </a:pPr>
                      <a:r>
                        <a:rPr lang="en-US" sz="3000">
                          <a:solidFill>
                            <a:srgbClr val="191919"/>
                          </a:solidFill>
                          <a:latin typeface="Montserrat Bold"/>
                        </a:rPr>
                        <a:t>Mapeamento do fluxo de trabalho</a:t>
                      </a:r>
                      <a:endParaRPr lang="en-US" sz="1100"/>
                    </a:p>
                  </a:txBody>
                  <a:tcPr marL="190500" marR="190500" marT="190500" marB="190500" anchor="ctr">
                    <a:lnL cmpd="sng" algn="ctr" cap="flat" w="9525">
                      <a:solidFill>
                        <a:srgbClr val="191919"/>
                      </a:solidFill>
                      <a:prstDash val="solid"/>
                      <a:round/>
                      <a:headEnd type="none" w="med" len="med"/>
                      <a:tailEnd type="none" w="med" len="med"/>
                    </a:lnL>
                    <a:lnR cmpd="sng" algn="ctr" cap="flat" w="9525">
                      <a:solidFill>
                        <a:srgbClr val="191919"/>
                      </a:solidFill>
                      <a:prstDash val="solid"/>
                      <a:round/>
                      <a:headEnd type="none" w="med" len="med"/>
                      <a:tailEnd type="none" w="med" len="med"/>
                    </a:lnR>
                    <a:lnT cmpd="sng" algn="ctr" cap="flat" w="9525">
                      <a:solidFill>
                        <a:srgbClr val="191919"/>
                      </a:solidFill>
                      <a:prstDash val="solid"/>
                      <a:round/>
                      <a:headEnd type="none" w="med" len="med"/>
                      <a:tailEnd type="none" w="med" len="med"/>
                    </a:lnT>
                    <a:lnB cmpd="sng" algn="ctr" cap="flat" w="9525">
                      <a:solidFill>
                        <a:srgbClr val="191919"/>
                      </a:solidFill>
                      <a:prstDash val="solid"/>
                      <a:round/>
                      <a:headEnd type="none" w="med" len="med"/>
                      <a:tailEnd type="none" w="med" len="med"/>
                    </a:lnB>
                  </a:tcPr>
                </a:tc>
                <a:tc>
                  <a:txBody>
                    <a:bodyPr anchor="t" rtlCol="false"/>
                    <a:lstStyle/>
                    <a:p>
                      <a:pPr algn="r">
                        <a:lnSpc>
                          <a:spcPts val="3500"/>
                        </a:lnSpc>
                        <a:defRPr/>
                      </a:pPr>
                      <a:r>
                        <a:rPr lang="en-US" sz="2500">
                          <a:solidFill>
                            <a:srgbClr val="191919"/>
                          </a:solidFill>
                          <a:latin typeface="Montserrat Bold"/>
                        </a:rPr>
                        <a:t> O Kanban é um método evolucionário, desse modo, conhecer e mapear o fluxo atual agrega mais valor ao time do que redesenhar o processo. Nosso primeiro passo nessa jornada é auxiliar o time na compreensão e definição do fluxo de trabalho. Importante que esse exercício não seja feito apenas com o time, mas como um time.</a:t>
                      </a:r>
                      <a:endParaRPr lang="en-US" sz="1100"/>
                    </a:p>
                  </a:txBody>
                  <a:tcPr marL="190500" marR="190500" marT="190500" marB="190500" anchor="ctr">
                    <a:lnL cmpd="sng" algn="ctr" cap="flat" w="9525">
                      <a:solidFill>
                        <a:srgbClr val="191919"/>
                      </a:solidFill>
                      <a:prstDash val="solid"/>
                      <a:round/>
                      <a:headEnd type="none" w="med" len="med"/>
                      <a:tailEnd type="none" w="med" len="med"/>
                    </a:lnL>
                    <a:lnR cmpd="sng" algn="ctr" cap="flat" w="9525">
                      <a:solidFill>
                        <a:srgbClr val="F1ECE6"/>
                      </a:solidFill>
                      <a:prstDash val="solid"/>
                      <a:round/>
                      <a:headEnd type="none" w="med" len="med"/>
                      <a:tailEnd type="none" w="med" len="med"/>
                    </a:lnR>
                    <a:lnT cmpd="sng" algn="ctr" cap="flat" w="9525">
                      <a:solidFill>
                        <a:srgbClr val="191919"/>
                      </a:solidFill>
                      <a:prstDash val="solid"/>
                      <a:round/>
                      <a:headEnd type="none" w="med" len="med"/>
                      <a:tailEnd type="none" w="med" len="med"/>
                    </a:lnT>
                    <a:lnB cmpd="sng" algn="ctr" cap="flat" w="9525">
                      <a:solidFill>
                        <a:srgbClr val="191919"/>
                      </a:solidFill>
                      <a:prstDash val="solid"/>
                      <a:round/>
                      <a:headEnd type="none" w="med" len="med"/>
                      <a:tailEnd type="none" w="med" len="med"/>
                    </a:lnB>
                  </a:tcPr>
                </a:tc>
              </a:tr>
              <a:tr h="2815545">
                <a:tc>
                  <a:txBody>
                    <a:bodyPr anchor="t" rtlCol="false"/>
                    <a:lstStyle/>
                    <a:p>
                      <a:pPr algn="ctr">
                        <a:lnSpc>
                          <a:spcPts val="4200"/>
                        </a:lnSpc>
                        <a:defRPr/>
                      </a:pPr>
                      <a:r>
                        <a:rPr lang="en-US" sz="3000">
                          <a:solidFill>
                            <a:srgbClr val="191919"/>
                          </a:solidFill>
                          <a:latin typeface="Montserrat Bold"/>
                        </a:rPr>
                        <a:t>Gerenciamento do progresso e desempenho</a:t>
                      </a:r>
                      <a:endParaRPr lang="en-US" sz="1100"/>
                    </a:p>
                  </a:txBody>
                  <a:tcPr marL="190500" marR="190500" marT="190500" marB="190500" anchor="ctr">
                    <a:lnL cmpd="sng" algn="ctr" cap="flat" w="9525">
                      <a:solidFill>
                        <a:srgbClr val="191919"/>
                      </a:solidFill>
                      <a:prstDash val="solid"/>
                      <a:round/>
                      <a:headEnd type="none" w="med" len="med"/>
                      <a:tailEnd type="none" w="med" len="med"/>
                    </a:lnL>
                    <a:lnR cmpd="sng" algn="ctr" cap="flat" w="9525">
                      <a:solidFill>
                        <a:srgbClr val="191919"/>
                      </a:solidFill>
                      <a:prstDash val="solid"/>
                      <a:round/>
                      <a:headEnd type="none" w="med" len="med"/>
                      <a:tailEnd type="none" w="med" len="med"/>
                    </a:lnR>
                    <a:lnT cmpd="sng" algn="ctr" cap="flat" w="9525">
                      <a:solidFill>
                        <a:srgbClr val="191919"/>
                      </a:solidFill>
                      <a:prstDash val="solid"/>
                      <a:round/>
                      <a:headEnd type="none" w="med" len="med"/>
                      <a:tailEnd type="none" w="med" len="med"/>
                    </a:lnT>
                    <a:lnB cmpd="sng" algn="ctr" cap="flat" w="9525">
                      <a:solidFill>
                        <a:srgbClr val="191919"/>
                      </a:solidFill>
                      <a:prstDash val="solid"/>
                      <a:round/>
                      <a:headEnd type="none" w="med" len="med"/>
                      <a:tailEnd type="none" w="med" len="med"/>
                    </a:lnB>
                  </a:tcPr>
                </a:tc>
                <a:tc>
                  <a:txBody>
                    <a:bodyPr anchor="t" rtlCol="false"/>
                    <a:lstStyle/>
                    <a:p>
                      <a:pPr algn="l">
                        <a:lnSpc>
                          <a:spcPts val="3640"/>
                        </a:lnSpc>
                        <a:defRPr/>
                      </a:pPr>
                      <a:r>
                        <a:rPr lang="en-US" sz="2600">
                          <a:solidFill>
                            <a:srgbClr val="191919"/>
                          </a:solidFill>
                          <a:latin typeface="Montserrat Bold"/>
                        </a:rPr>
                        <a:t> No Kanban, o controle do trabalho é baseado nos limites de trabalho em progresso (WIP) estabelecidos para cada coluna do quadro. A equipe se concentra em concluir as tarefas antes de iniciar novas, evitando sobrecargas e mantendo um fluxo constante. O foco está em otimizar o fluxo de trabalho e evitar gargalos.</a:t>
                      </a:r>
                      <a:endParaRPr lang="en-US" sz="1100"/>
                    </a:p>
                  </a:txBody>
                  <a:tcPr marL="190500" marR="190500" marT="190500" marB="190500" anchor="ctr">
                    <a:lnL cmpd="sng" algn="ctr" cap="flat" w="9525">
                      <a:solidFill>
                        <a:srgbClr val="191919"/>
                      </a:solidFill>
                      <a:prstDash val="solid"/>
                      <a:round/>
                      <a:headEnd type="none" w="med" len="med"/>
                      <a:tailEnd type="none" w="med" len="med"/>
                    </a:lnL>
                    <a:lnR cmpd="sng" algn="ctr" cap="flat" w="9525">
                      <a:solidFill>
                        <a:srgbClr val="F1ECE6"/>
                      </a:solidFill>
                      <a:prstDash val="solid"/>
                      <a:round/>
                      <a:headEnd type="none" w="med" len="med"/>
                      <a:tailEnd type="none" w="med" len="med"/>
                    </a:lnR>
                    <a:lnT cmpd="sng" algn="ctr" cap="flat" w="9525">
                      <a:solidFill>
                        <a:srgbClr val="191919"/>
                      </a:solidFill>
                      <a:prstDash val="solid"/>
                      <a:round/>
                      <a:headEnd type="none" w="med" len="med"/>
                      <a:tailEnd type="none" w="med" len="med"/>
                    </a:lnT>
                    <a:lnB cmpd="sng" algn="ctr" cap="flat" w="9525">
                      <a:solidFill>
                        <a:srgbClr val="191919"/>
                      </a:solidFill>
                      <a:prstDash val="solid"/>
                      <a:round/>
                      <a:headEnd type="none" w="med" len="med"/>
                      <a:tailEnd type="none" w="med" len="med"/>
                    </a:lnB>
                  </a:tcPr>
                </a:tc>
              </a:tr>
            </a:tbl>
          </a:graphicData>
        </a:graphic>
      </p:graphicFrame>
    </p:spTree>
  </p:cSld>
  <p:clrMapOvr>
    <a:masterClrMapping/>
  </p:clrMapOvr>
</p:sld>
</file>

<file path=ppt/slides/slide17.xml><?xml version="1.0" encoding="utf-8"?>
<p:sld xmlns:p="http://schemas.openxmlformats.org/presentationml/2006/main" xmlns:a="http://schemas.openxmlformats.org/drawingml/2006/main">
  <p:cSld>
    <p:bg>
      <p:bgPr>
        <a:solidFill>
          <a:srgbClr val="191919"/>
        </a:solidFill>
      </p:bgPr>
    </p:bg>
    <p:spTree>
      <p:nvGrpSpPr>
        <p:cNvPr id="1" name=""/>
        <p:cNvGrpSpPr/>
        <p:nvPr/>
      </p:nvGrpSpPr>
      <p:grpSpPr>
        <a:xfrm>
          <a:off x="0" y="0"/>
          <a:ext cx="0" cy="0"/>
          <a:chOff x="0" y="0"/>
          <a:chExt cx="0" cy="0"/>
        </a:xfrm>
      </p:grpSpPr>
      <p:grpSp>
        <p:nvGrpSpPr>
          <p:cNvPr name="Group 2" id="2"/>
          <p:cNvGrpSpPr/>
          <p:nvPr/>
        </p:nvGrpSpPr>
        <p:grpSpPr>
          <a:xfrm rot="0">
            <a:off x="0" y="2302572"/>
            <a:ext cx="18288000" cy="7984428"/>
            <a:chOff x="0" y="0"/>
            <a:chExt cx="4816593" cy="2102895"/>
          </a:xfrm>
        </p:grpSpPr>
        <p:sp>
          <p:nvSpPr>
            <p:cNvPr name="Freeform 3" id="3"/>
            <p:cNvSpPr/>
            <p:nvPr/>
          </p:nvSpPr>
          <p:spPr>
            <a:xfrm flipH="false" flipV="false" rot="0">
              <a:off x="0" y="0"/>
              <a:ext cx="4816592" cy="2102895"/>
            </a:xfrm>
            <a:custGeom>
              <a:avLst/>
              <a:gdLst/>
              <a:ahLst/>
              <a:cxnLst/>
              <a:rect r="r" b="b" t="t" l="l"/>
              <a:pathLst>
                <a:path h="2102895" w="4816592">
                  <a:moveTo>
                    <a:pt x="0" y="0"/>
                  </a:moveTo>
                  <a:lnTo>
                    <a:pt x="4816592" y="0"/>
                  </a:lnTo>
                  <a:lnTo>
                    <a:pt x="4816592" y="2102895"/>
                  </a:lnTo>
                  <a:lnTo>
                    <a:pt x="0" y="2102895"/>
                  </a:lnTo>
                  <a:close/>
                </a:path>
              </a:pathLst>
            </a:custGeom>
            <a:solidFill>
              <a:srgbClr val="F1ECE6"/>
            </a:solidFill>
          </p:spPr>
        </p:sp>
        <p:sp>
          <p:nvSpPr>
            <p:cNvPr name="TextBox 4" id="4"/>
            <p:cNvSpPr txBox="true"/>
            <p:nvPr/>
          </p:nvSpPr>
          <p:spPr>
            <a:xfrm>
              <a:off x="0" y="-19050"/>
              <a:ext cx="4816593" cy="2121945"/>
            </a:xfrm>
            <a:prstGeom prst="rect">
              <a:avLst/>
            </a:prstGeom>
          </p:spPr>
          <p:txBody>
            <a:bodyPr anchor="ctr" rtlCol="false" tIns="50800" lIns="50800" bIns="50800" rIns="50800"/>
            <a:lstStyle/>
            <a:p>
              <a:pPr algn="ctr">
                <a:lnSpc>
                  <a:spcPts val="3379"/>
                </a:lnSpc>
              </a:pPr>
            </a:p>
          </p:txBody>
        </p:sp>
      </p:grpSp>
      <p:grpSp>
        <p:nvGrpSpPr>
          <p:cNvPr name="Group 5" id="5"/>
          <p:cNvGrpSpPr/>
          <p:nvPr/>
        </p:nvGrpSpPr>
        <p:grpSpPr>
          <a:xfrm rot="0">
            <a:off x="-514350" y="2657084"/>
            <a:ext cx="3472070" cy="834609"/>
            <a:chOff x="0" y="0"/>
            <a:chExt cx="4629426" cy="1112813"/>
          </a:xfrm>
        </p:grpSpPr>
        <p:grpSp>
          <p:nvGrpSpPr>
            <p:cNvPr name="Group 6" id="6"/>
            <p:cNvGrpSpPr/>
            <p:nvPr/>
          </p:nvGrpSpPr>
          <p:grpSpPr>
            <a:xfrm rot="0">
              <a:off x="0" y="0"/>
              <a:ext cx="4629426" cy="1112813"/>
              <a:chOff x="0" y="0"/>
              <a:chExt cx="914455" cy="219815"/>
            </a:xfrm>
          </p:grpSpPr>
          <p:sp>
            <p:nvSpPr>
              <p:cNvPr name="Freeform 7" id="7"/>
              <p:cNvSpPr/>
              <p:nvPr/>
            </p:nvSpPr>
            <p:spPr>
              <a:xfrm flipH="false" flipV="false" rot="0">
                <a:off x="0" y="0"/>
                <a:ext cx="914455" cy="219815"/>
              </a:xfrm>
              <a:custGeom>
                <a:avLst/>
                <a:gdLst/>
                <a:ahLst/>
                <a:cxnLst/>
                <a:rect r="r" b="b" t="t" l="l"/>
                <a:pathLst>
                  <a:path h="219815" w="914455">
                    <a:moveTo>
                      <a:pt x="109907" y="0"/>
                    </a:moveTo>
                    <a:lnTo>
                      <a:pt x="804547" y="0"/>
                    </a:lnTo>
                    <a:cubicBezTo>
                      <a:pt x="833696" y="0"/>
                      <a:pt x="861652" y="11579"/>
                      <a:pt x="882263" y="32191"/>
                    </a:cubicBezTo>
                    <a:cubicBezTo>
                      <a:pt x="902875" y="52803"/>
                      <a:pt x="914455" y="80758"/>
                      <a:pt x="914455" y="109907"/>
                    </a:cubicBezTo>
                    <a:lnTo>
                      <a:pt x="914455" y="109907"/>
                    </a:lnTo>
                    <a:cubicBezTo>
                      <a:pt x="914455" y="170608"/>
                      <a:pt x="865247" y="219815"/>
                      <a:pt x="804547" y="219815"/>
                    </a:cubicBezTo>
                    <a:lnTo>
                      <a:pt x="109907" y="219815"/>
                    </a:lnTo>
                    <a:cubicBezTo>
                      <a:pt x="80758" y="219815"/>
                      <a:pt x="52803" y="208235"/>
                      <a:pt x="32191" y="187624"/>
                    </a:cubicBezTo>
                    <a:cubicBezTo>
                      <a:pt x="11579" y="167012"/>
                      <a:pt x="0" y="139057"/>
                      <a:pt x="0" y="109907"/>
                    </a:cubicBezTo>
                    <a:lnTo>
                      <a:pt x="0" y="109907"/>
                    </a:lnTo>
                    <a:cubicBezTo>
                      <a:pt x="0" y="80758"/>
                      <a:pt x="11579" y="52803"/>
                      <a:pt x="32191" y="32191"/>
                    </a:cubicBezTo>
                    <a:cubicBezTo>
                      <a:pt x="52803" y="11579"/>
                      <a:pt x="80758" y="0"/>
                      <a:pt x="109907" y="0"/>
                    </a:cubicBezTo>
                    <a:close/>
                  </a:path>
                </a:pathLst>
              </a:custGeom>
              <a:solidFill>
                <a:srgbClr val="5E5E5E"/>
              </a:solidFill>
            </p:spPr>
          </p:sp>
          <p:sp>
            <p:nvSpPr>
              <p:cNvPr name="TextBox 8" id="8"/>
              <p:cNvSpPr txBox="true"/>
              <p:nvPr/>
            </p:nvSpPr>
            <p:spPr>
              <a:xfrm>
                <a:off x="0" y="-19050"/>
                <a:ext cx="914455" cy="238865"/>
              </a:xfrm>
              <a:prstGeom prst="rect">
                <a:avLst/>
              </a:prstGeom>
            </p:spPr>
            <p:txBody>
              <a:bodyPr anchor="ctr" rtlCol="false" tIns="50800" lIns="50800" bIns="50800" rIns="50800"/>
              <a:lstStyle/>
              <a:p>
                <a:pPr algn="ctr">
                  <a:lnSpc>
                    <a:spcPts val="3379"/>
                  </a:lnSpc>
                </a:pPr>
              </a:p>
            </p:txBody>
          </p:sp>
        </p:grpSp>
        <p:sp>
          <p:nvSpPr>
            <p:cNvPr name="TextBox 9" id="9"/>
            <p:cNvSpPr txBox="true"/>
            <p:nvPr/>
          </p:nvSpPr>
          <p:spPr>
            <a:xfrm rot="0">
              <a:off x="936224" y="136759"/>
              <a:ext cx="3158014" cy="785320"/>
            </a:xfrm>
            <a:prstGeom prst="rect">
              <a:avLst/>
            </a:prstGeom>
          </p:spPr>
          <p:txBody>
            <a:bodyPr anchor="t" rtlCol="false" tIns="0" lIns="0" bIns="0" rIns="0">
              <a:spAutoFit/>
            </a:bodyPr>
            <a:lstStyle/>
            <a:p>
              <a:pPr algn="ctr">
                <a:lnSpc>
                  <a:spcPts val="4849"/>
                </a:lnSpc>
                <a:spcBef>
                  <a:spcPct val="0"/>
                </a:spcBef>
              </a:pPr>
              <a:r>
                <a:rPr lang="en-US" sz="3730">
                  <a:solidFill>
                    <a:srgbClr val="F1ECE6"/>
                  </a:solidFill>
                  <a:latin typeface="Montserrat Bold"/>
                </a:rPr>
                <a:t>Definição</a:t>
              </a:r>
            </a:p>
          </p:txBody>
        </p:sp>
      </p:grpSp>
      <p:grpSp>
        <p:nvGrpSpPr>
          <p:cNvPr name="Group 10" id="10"/>
          <p:cNvGrpSpPr/>
          <p:nvPr/>
        </p:nvGrpSpPr>
        <p:grpSpPr>
          <a:xfrm rot="0">
            <a:off x="15282157" y="2399817"/>
            <a:ext cx="3472070" cy="834609"/>
            <a:chOff x="0" y="0"/>
            <a:chExt cx="4629426" cy="1112813"/>
          </a:xfrm>
        </p:grpSpPr>
        <p:grpSp>
          <p:nvGrpSpPr>
            <p:cNvPr name="Group 11" id="11"/>
            <p:cNvGrpSpPr/>
            <p:nvPr/>
          </p:nvGrpSpPr>
          <p:grpSpPr>
            <a:xfrm rot="0">
              <a:off x="0" y="0"/>
              <a:ext cx="4629426" cy="1112813"/>
              <a:chOff x="0" y="0"/>
              <a:chExt cx="914455" cy="219815"/>
            </a:xfrm>
          </p:grpSpPr>
          <p:sp>
            <p:nvSpPr>
              <p:cNvPr name="Freeform 12" id="12"/>
              <p:cNvSpPr/>
              <p:nvPr/>
            </p:nvSpPr>
            <p:spPr>
              <a:xfrm flipH="false" flipV="false" rot="0">
                <a:off x="0" y="0"/>
                <a:ext cx="914455" cy="219815"/>
              </a:xfrm>
              <a:custGeom>
                <a:avLst/>
                <a:gdLst/>
                <a:ahLst/>
                <a:cxnLst/>
                <a:rect r="r" b="b" t="t" l="l"/>
                <a:pathLst>
                  <a:path h="219815" w="914455">
                    <a:moveTo>
                      <a:pt x="109907" y="0"/>
                    </a:moveTo>
                    <a:lnTo>
                      <a:pt x="804547" y="0"/>
                    </a:lnTo>
                    <a:cubicBezTo>
                      <a:pt x="833696" y="0"/>
                      <a:pt x="861652" y="11579"/>
                      <a:pt x="882263" y="32191"/>
                    </a:cubicBezTo>
                    <a:cubicBezTo>
                      <a:pt x="902875" y="52803"/>
                      <a:pt x="914455" y="80758"/>
                      <a:pt x="914455" y="109907"/>
                    </a:cubicBezTo>
                    <a:lnTo>
                      <a:pt x="914455" y="109907"/>
                    </a:lnTo>
                    <a:cubicBezTo>
                      <a:pt x="914455" y="170608"/>
                      <a:pt x="865247" y="219815"/>
                      <a:pt x="804547" y="219815"/>
                    </a:cubicBezTo>
                    <a:lnTo>
                      <a:pt x="109907" y="219815"/>
                    </a:lnTo>
                    <a:cubicBezTo>
                      <a:pt x="80758" y="219815"/>
                      <a:pt x="52803" y="208235"/>
                      <a:pt x="32191" y="187624"/>
                    </a:cubicBezTo>
                    <a:cubicBezTo>
                      <a:pt x="11579" y="167012"/>
                      <a:pt x="0" y="139057"/>
                      <a:pt x="0" y="109907"/>
                    </a:cubicBezTo>
                    <a:lnTo>
                      <a:pt x="0" y="109907"/>
                    </a:lnTo>
                    <a:cubicBezTo>
                      <a:pt x="0" y="80758"/>
                      <a:pt x="11579" y="52803"/>
                      <a:pt x="32191" y="32191"/>
                    </a:cubicBezTo>
                    <a:cubicBezTo>
                      <a:pt x="52803" y="11579"/>
                      <a:pt x="80758" y="0"/>
                      <a:pt x="109907" y="0"/>
                    </a:cubicBezTo>
                    <a:close/>
                  </a:path>
                </a:pathLst>
              </a:custGeom>
              <a:solidFill>
                <a:srgbClr val="5E5E5E"/>
              </a:solidFill>
            </p:spPr>
          </p:sp>
          <p:sp>
            <p:nvSpPr>
              <p:cNvPr name="TextBox 13" id="13"/>
              <p:cNvSpPr txBox="true"/>
              <p:nvPr/>
            </p:nvSpPr>
            <p:spPr>
              <a:xfrm>
                <a:off x="0" y="-19050"/>
                <a:ext cx="914455" cy="238865"/>
              </a:xfrm>
              <a:prstGeom prst="rect">
                <a:avLst/>
              </a:prstGeom>
            </p:spPr>
            <p:txBody>
              <a:bodyPr anchor="ctr" rtlCol="false" tIns="50800" lIns="50800" bIns="50800" rIns="50800"/>
              <a:lstStyle/>
              <a:p>
                <a:pPr algn="ctr">
                  <a:lnSpc>
                    <a:spcPts val="3379"/>
                  </a:lnSpc>
                </a:pPr>
              </a:p>
            </p:txBody>
          </p:sp>
        </p:grpSp>
        <p:sp>
          <p:nvSpPr>
            <p:cNvPr name="TextBox 14" id="14"/>
            <p:cNvSpPr txBox="true"/>
            <p:nvPr/>
          </p:nvSpPr>
          <p:spPr>
            <a:xfrm rot="0">
              <a:off x="430906" y="136759"/>
              <a:ext cx="3158014" cy="785320"/>
            </a:xfrm>
            <a:prstGeom prst="rect">
              <a:avLst/>
            </a:prstGeom>
          </p:spPr>
          <p:txBody>
            <a:bodyPr anchor="t" rtlCol="false" tIns="0" lIns="0" bIns="0" rIns="0">
              <a:spAutoFit/>
            </a:bodyPr>
            <a:lstStyle/>
            <a:p>
              <a:pPr algn="ctr">
                <a:lnSpc>
                  <a:spcPts val="4849"/>
                </a:lnSpc>
                <a:spcBef>
                  <a:spcPct val="0"/>
                </a:spcBef>
              </a:pPr>
              <a:r>
                <a:rPr lang="en-US" sz="3730">
                  <a:solidFill>
                    <a:srgbClr val="F1ECE6"/>
                  </a:solidFill>
                  <a:latin typeface="Montserrat Bold"/>
                </a:rPr>
                <a:t>Etapas</a:t>
              </a:r>
            </a:p>
          </p:txBody>
        </p:sp>
      </p:grpSp>
      <p:grpSp>
        <p:nvGrpSpPr>
          <p:cNvPr name="Group 15" id="15"/>
          <p:cNvGrpSpPr/>
          <p:nvPr/>
        </p:nvGrpSpPr>
        <p:grpSpPr>
          <a:xfrm rot="0">
            <a:off x="10096893" y="3320151"/>
            <a:ext cx="8191107" cy="6966849"/>
            <a:chOff x="0" y="0"/>
            <a:chExt cx="2157328" cy="1834890"/>
          </a:xfrm>
        </p:grpSpPr>
        <p:sp>
          <p:nvSpPr>
            <p:cNvPr name="Freeform 16" id="16"/>
            <p:cNvSpPr/>
            <p:nvPr/>
          </p:nvSpPr>
          <p:spPr>
            <a:xfrm flipH="false" flipV="false" rot="0">
              <a:off x="0" y="0"/>
              <a:ext cx="2157328" cy="1834890"/>
            </a:xfrm>
            <a:custGeom>
              <a:avLst/>
              <a:gdLst/>
              <a:ahLst/>
              <a:cxnLst/>
              <a:rect r="r" b="b" t="t" l="l"/>
              <a:pathLst>
                <a:path h="1834890" w="2157328">
                  <a:moveTo>
                    <a:pt x="0" y="0"/>
                  </a:moveTo>
                  <a:lnTo>
                    <a:pt x="2157328" y="0"/>
                  </a:lnTo>
                  <a:lnTo>
                    <a:pt x="2157328" y="1834890"/>
                  </a:lnTo>
                  <a:lnTo>
                    <a:pt x="0" y="1834890"/>
                  </a:lnTo>
                  <a:close/>
                </a:path>
              </a:pathLst>
            </a:custGeom>
            <a:solidFill>
              <a:srgbClr val="5E5E5E"/>
            </a:solidFill>
          </p:spPr>
        </p:sp>
        <p:sp>
          <p:nvSpPr>
            <p:cNvPr name="TextBox 17" id="17"/>
            <p:cNvSpPr txBox="true"/>
            <p:nvPr/>
          </p:nvSpPr>
          <p:spPr>
            <a:xfrm>
              <a:off x="0" y="-19050"/>
              <a:ext cx="2157328" cy="1853940"/>
            </a:xfrm>
            <a:prstGeom prst="rect">
              <a:avLst/>
            </a:prstGeom>
          </p:spPr>
          <p:txBody>
            <a:bodyPr anchor="ctr" rtlCol="false" tIns="50800" lIns="50800" bIns="50800" rIns="50800"/>
            <a:lstStyle/>
            <a:p>
              <a:pPr algn="ctr">
                <a:lnSpc>
                  <a:spcPts val="3379"/>
                </a:lnSpc>
              </a:pPr>
            </a:p>
          </p:txBody>
        </p:sp>
      </p:grpSp>
      <p:sp>
        <p:nvSpPr>
          <p:cNvPr name="TextBox 18" id="18"/>
          <p:cNvSpPr txBox="true"/>
          <p:nvPr/>
        </p:nvSpPr>
        <p:spPr>
          <a:xfrm rot="0">
            <a:off x="5207743" y="775418"/>
            <a:ext cx="7872514" cy="849463"/>
          </a:xfrm>
          <a:prstGeom prst="rect">
            <a:avLst/>
          </a:prstGeom>
        </p:spPr>
        <p:txBody>
          <a:bodyPr anchor="t" rtlCol="false" tIns="0" lIns="0" bIns="0" rIns="0">
            <a:spAutoFit/>
          </a:bodyPr>
          <a:lstStyle/>
          <a:p>
            <a:pPr algn="l" marL="0" indent="0" lvl="0">
              <a:lnSpc>
                <a:spcPts val="6041"/>
              </a:lnSpc>
              <a:spcBef>
                <a:spcPct val="0"/>
              </a:spcBef>
            </a:pPr>
            <a:r>
              <a:rPr lang="en-US" sz="7108" spc="-462">
                <a:solidFill>
                  <a:srgbClr val="F1ECE6"/>
                </a:solidFill>
                <a:latin typeface="Intro Rust"/>
              </a:rPr>
              <a:t>DESIGN THINKING</a:t>
            </a:r>
          </a:p>
        </p:txBody>
      </p:sp>
      <p:sp>
        <p:nvSpPr>
          <p:cNvPr name="TextBox 19" id="19"/>
          <p:cNvSpPr txBox="true"/>
          <p:nvPr/>
        </p:nvSpPr>
        <p:spPr>
          <a:xfrm rot="0">
            <a:off x="207871" y="3773915"/>
            <a:ext cx="8088404" cy="4676625"/>
          </a:xfrm>
          <a:prstGeom prst="rect">
            <a:avLst/>
          </a:prstGeom>
        </p:spPr>
        <p:txBody>
          <a:bodyPr anchor="t" rtlCol="false" tIns="0" lIns="0" bIns="0" rIns="0">
            <a:spAutoFit/>
          </a:bodyPr>
          <a:lstStyle/>
          <a:p>
            <a:pPr algn="l">
              <a:lnSpc>
                <a:spcPts val="3355"/>
              </a:lnSpc>
              <a:spcBef>
                <a:spcPct val="0"/>
              </a:spcBef>
            </a:pPr>
            <a:r>
              <a:rPr lang="en-US" sz="2581">
                <a:solidFill>
                  <a:srgbClr val="000000"/>
                </a:solidFill>
                <a:latin typeface="Montserrat Bold"/>
              </a:rPr>
              <a:t>O Design Thinking, criado por Tim Brown, é uma abordagem que usa sensibilidade e métodos de design para alinhar necessidades humanas, viabilidade tecnológica e oportunidades de mercado. Enfatizando esforço e dedicação, é uma estratégia valiosa para a inovação empresarial, promovendo uma abordagem centrada no ser humano, iterativa e colaborativa para resolver problemas complexos de forma criativa e eficaz.</a:t>
            </a:r>
          </a:p>
        </p:txBody>
      </p:sp>
      <p:sp>
        <p:nvSpPr>
          <p:cNvPr name="TextBox 20" id="20"/>
          <p:cNvSpPr txBox="true"/>
          <p:nvPr/>
        </p:nvSpPr>
        <p:spPr>
          <a:xfrm rot="0">
            <a:off x="10356157" y="3472643"/>
            <a:ext cx="7803186" cy="6598352"/>
          </a:xfrm>
          <a:prstGeom prst="rect">
            <a:avLst/>
          </a:prstGeom>
        </p:spPr>
        <p:txBody>
          <a:bodyPr anchor="t" rtlCol="false" tIns="0" lIns="0" bIns="0" rIns="0">
            <a:spAutoFit/>
          </a:bodyPr>
          <a:lstStyle/>
          <a:p>
            <a:pPr algn="r">
              <a:lnSpc>
                <a:spcPts val="3298"/>
              </a:lnSpc>
              <a:spcBef>
                <a:spcPct val="0"/>
              </a:spcBef>
            </a:pPr>
            <a:r>
              <a:rPr lang="en-US" sz="2537">
                <a:solidFill>
                  <a:srgbClr val="F1ECE6"/>
                </a:solidFill>
                <a:latin typeface="Montserrat Bold"/>
              </a:rPr>
              <a:t>O Design Thinking é uma abordagem iterativa e centrada no ser humano para resolver problemas complexos. Ele emprega uma série de métodos e ferramentas que incentivam a criatividade, a colaboração multidisciplinar e a empatia com os usuários finais. O processo do Design Thinking geralmente envolve entender profundamente o problema e as necessidades dos usuários, gerar ideias inovadoras, prototipar soluções e testá-las iterativamente. Ao adotar uma mentalidade de design, as equipes podem criar soluções mais eficazes e centradas no usuário, que vão além das abordagens tradicionais, abraçando a incerteza e promovendo a experimentação contínua.</a:t>
            </a: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F1ECE6"/>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2557179"/>
            <a:chOff x="0" y="0"/>
            <a:chExt cx="4816593" cy="673496"/>
          </a:xfrm>
        </p:grpSpPr>
        <p:sp>
          <p:nvSpPr>
            <p:cNvPr name="Freeform 3" id="3"/>
            <p:cNvSpPr/>
            <p:nvPr/>
          </p:nvSpPr>
          <p:spPr>
            <a:xfrm flipH="false" flipV="false" rot="0">
              <a:off x="0" y="0"/>
              <a:ext cx="4816592" cy="673496"/>
            </a:xfrm>
            <a:custGeom>
              <a:avLst/>
              <a:gdLst/>
              <a:ahLst/>
              <a:cxnLst/>
              <a:rect r="r" b="b" t="t" l="l"/>
              <a:pathLst>
                <a:path h="673496" w="4816592">
                  <a:moveTo>
                    <a:pt x="0" y="0"/>
                  </a:moveTo>
                  <a:lnTo>
                    <a:pt x="4816592" y="0"/>
                  </a:lnTo>
                  <a:lnTo>
                    <a:pt x="4816592" y="673496"/>
                  </a:lnTo>
                  <a:lnTo>
                    <a:pt x="0" y="673496"/>
                  </a:lnTo>
                  <a:close/>
                </a:path>
              </a:pathLst>
            </a:custGeom>
            <a:solidFill>
              <a:srgbClr val="1A1A1A"/>
            </a:solidFill>
          </p:spPr>
        </p:sp>
        <p:sp>
          <p:nvSpPr>
            <p:cNvPr name="TextBox 4" id="4"/>
            <p:cNvSpPr txBox="true"/>
            <p:nvPr/>
          </p:nvSpPr>
          <p:spPr>
            <a:xfrm>
              <a:off x="0" y="-19050"/>
              <a:ext cx="4816593" cy="692546"/>
            </a:xfrm>
            <a:prstGeom prst="rect">
              <a:avLst/>
            </a:prstGeom>
          </p:spPr>
          <p:txBody>
            <a:bodyPr anchor="ctr" rtlCol="false" tIns="50800" lIns="50800" bIns="50800" rIns="50800"/>
            <a:lstStyle/>
            <a:p>
              <a:pPr algn="ctr">
                <a:lnSpc>
                  <a:spcPts val="3249"/>
                </a:lnSpc>
              </a:pPr>
            </a:p>
          </p:txBody>
        </p:sp>
      </p:grpSp>
      <p:sp>
        <p:nvSpPr>
          <p:cNvPr name="TextBox 5" id="5"/>
          <p:cNvSpPr txBox="true"/>
          <p:nvPr/>
        </p:nvSpPr>
        <p:spPr>
          <a:xfrm rot="0">
            <a:off x="4365969" y="930477"/>
            <a:ext cx="9556062" cy="953399"/>
          </a:xfrm>
          <a:prstGeom prst="rect">
            <a:avLst/>
          </a:prstGeom>
        </p:spPr>
        <p:txBody>
          <a:bodyPr anchor="t" rtlCol="false" tIns="0" lIns="0" bIns="0" rIns="0">
            <a:spAutoFit/>
          </a:bodyPr>
          <a:lstStyle/>
          <a:p>
            <a:pPr algn="ctr" marL="0" indent="0" lvl="0">
              <a:lnSpc>
                <a:spcPts val="6756"/>
              </a:lnSpc>
              <a:spcBef>
                <a:spcPct val="0"/>
              </a:spcBef>
            </a:pPr>
            <a:r>
              <a:rPr lang="en-US" sz="7948" spc="-516">
                <a:solidFill>
                  <a:srgbClr val="F1ECE6"/>
                </a:solidFill>
                <a:latin typeface="Intro Rust"/>
              </a:rPr>
              <a:t>DESIGN THINKING</a:t>
            </a:r>
          </a:p>
        </p:txBody>
      </p:sp>
      <p:graphicFrame>
        <p:nvGraphicFramePr>
          <p:cNvPr name="Table 6" id="6"/>
          <p:cNvGraphicFramePr>
            <a:graphicFrameLocks noGrp="true"/>
          </p:cNvGraphicFramePr>
          <p:nvPr/>
        </p:nvGraphicFramePr>
        <p:xfrm>
          <a:off x="0" y="2557179"/>
          <a:ext cx="18288000" cy="7729821"/>
        </p:xfrm>
        <a:graphic>
          <a:graphicData uri="http://schemas.openxmlformats.org/drawingml/2006/table">
            <a:tbl>
              <a:tblPr/>
              <a:tblGrid>
                <a:gridCol w="4363479"/>
                <a:gridCol w="13924521"/>
              </a:tblGrid>
              <a:tr h="2841952">
                <a:tc>
                  <a:txBody>
                    <a:bodyPr anchor="t" rtlCol="false"/>
                    <a:lstStyle/>
                    <a:p>
                      <a:pPr algn="ctr">
                        <a:lnSpc>
                          <a:spcPts val="5459"/>
                        </a:lnSpc>
                        <a:defRPr/>
                      </a:pPr>
                      <a:r>
                        <a:rPr lang="en-US" sz="3899">
                          <a:solidFill>
                            <a:srgbClr val="191919"/>
                          </a:solidFill>
                          <a:latin typeface="Montserrat Bold"/>
                        </a:rPr>
                        <a:t>Empatia</a:t>
                      </a:r>
                      <a:endParaRPr lang="en-US" sz="1100"/>
                    </a:p>
                  </a:txBody>
                  <a:tcPr marL="190500" marR="190500" marT="190500" marB="190500" anchor="ctr">
                    <a:lnL cmpd="sng" algn="ctr" cap="flat" w="9525">
                      <a:solidFill>
                        <a:srgbClr val="191919"/>
                      </a:solidFill>
                      <a:prstDash val="solid"/>
                      <a:round/>
                      <a:headEnd type="none" w="med" len="med"/>
                      <a:tailEnd type="none" w="med" len="med"/>
                    </a:lnL>
                    <a:lnR cmpd="sng" algn="ctr" cap="flat" w="9525">
                      <a:solidFill>
                        <a:srgbClr val="191919"/>
                      </a:solidFill>
                      <a:prstDash val="solid"/>
                      <a:round/>
                      <a:headEnd type="none" w="med" len="med"/>
                      <a:tailEnd type="none" w="med" len="med"/>
                    </a:lnR>
                    <a:lnT cmpd="sng" algn="ctr" cap="flat" w="9525">
                      <a:solidFill>
                        <a:srgbClr val="F1ECE6"/>
                      </a:solidFill>
                      <a:prstDash val="solid"/>
                      <a:round/>
                      <a:headEnd type="none" w="med" len="med"/>
                      <a:tailEnd type="none" w="med" len="med"/>
                    </a:lnT>
                    <a:lnB cmpd="sng" algn="ctr" cap="flat" w="9525">
                      <a:solidFill>
                        <a:srgbClr val="191919"/>
                      </a:solidFill>
                      <a:prstDash val="solid"/>
                      <a:round/>
                      <a:headEnd type="none" w="med" len="med"/>
                      <a:tailEnd type="none" w="med" len="med"/>
                    </a:lnB>
                  </a:tcPr>
                </a:tc>
                <a:tc>
                  <a:txBody>
                    <a:bodyPr anchor="t" rtlCol="false"/>
                    <a:lstStyle/>
                    <a:p>
                      <a:pPr algn="l">
                        <a:lnSpc>
                          <a:spcPts val="3780"/>
                        </a:lnSpc>
                        <a:defRPr/>
                      </a:pPr>
                      <a:r>
                        <a:rPr lang="en-US" sz="2700">
                          <a:solidFill>
                            <a:srgbClr val="191919"/>
                          </a:solidFill>
                          <a:latin typeface="Montserrat Bold"/>
                        </a:rPr>
                        <a:t>Esta etapa envolve entender profundamente as necessidades e desejos dos usuários para os quais você está projetando. Isso muitas vezes envolve a realização de pesquisas de mercado, entrevistas com os usuários e a observação direta do seu comportamento para desenvolver uma compreensão empática de suas experiências.</a:t>
                      </a:r>
                      <a:endParaRPr lang="en-US" sz="1100"/>
                    </a:p>
                  </a:txBody>
                  <a:tcPr marL="190500" marR="190500" marT="190500" marB="190500" anchor="ctr">
                    <a:lnL cmpd="sng" algn="ctr" cap="flat" w="9525">
                      <a:solidFill>
                        <a:srgbClr val="191919"/>
                      </a:solidFill>
                      <a:prstDash val="solid"/>
                      <a:round/>
                      <a:headEnd type="none" w="med" len="med"/>
                      <a:tailEnd type="none" w="med" len="med"/>
                    </a:lnL>
                    <a:lnR cmpd="sng" algn="ctr" cap="flat" w="9525">
                      <a:solidFill>
                        <a:srgbClr val="F1ECE6"/>
                      </a:solidFill>
                      <a:prstDash val="solid"/>
                      <a:round/>
                      <a:headEnd type="none" w="med" len="med"/>
                      <a:tailEnd type="none" w="med" len="med"/>
                    </a:lnR>
                    <a:lnT cmpd="sng" algn="ctr" cap="flat" w="9525">
                      <a:solidFill>
                        <a:srgbClr val="F1ECE6"/>
                      </a:solidFill>
                      <a:prstDash val="solid"/>
                      <a:round/>
                      <a:headEnd type="none" w="med" len="med"/>
                      <a:tailEnd type="none" w="med" len="med"/>
                    </a:lnT>
                    <a:lnB cmpd="sng" algn="ctr" cap="flat" w="9525">
                      <a:solidFill>
                        <a:srgbClr val="191919"/>
                      </a:solidFill>
                      <a:prstDash val="solid"/>
                      <a:round/>
                      <a:headEnd type="none" w="med" len="med"/>
                      <a:tailEnd type="none" w="med" len="med"/>
                    </a:lnB>
                  </a:tcPr>
                </a:tc>
              </a:tr>
              <a:tr h="2409383">
                <a:tc>
                  <a:txBody>
                    <a:bodyPr anchor="t" rtlCol="false"/>
                    <a:lstStyle/>
                    <a:p>
                      <a:pPr algn="ctr">
                        <a:lnSpc>
                          <a:spcPts val="4200"/>
                        </a:lnSpc>
                        <a:defRPr/>
                      </a:pPr>
                      <a:r>
                        <a:rPr lang="en-US" sz="3000">
                          <a:solidFill>
                            <a:srgbClr val="191919"/>
                          </a:solidFill>
                          <a:latin typeface="Montserrat Bold"/>
                        </a:rPr>
                        <a:t>Ideação</a:t>
                      </a:r>
                      <a:endParaRPr lang="en-US" sz="1100"/>
                    </a:p>
                  </a:txBody>
                  <a:tcPr marL="190500" marR="190500" marT="190500" marB="190500" anchor="ctr">
                    <a:lnL cmpd="sng" algn="ctr" cap="flat" w="9525">
                      <a:solidFill>
                        <a:srgbClr val="191919"/>
                      </a:solidFill>
                      <a:prstDash val="solid"/>
                      <a:round/>
                      <a:headEnd type="none" w="med" len="med"/>
                      <a:tailEnd type="none" w="med" len="med"/>
                    </a:lnL>
                    <a:lnR cmpd="sng" algn="ctr" cap="flat" w="9525">
                      <a:solidFill>
                        <a:srgbClr val="191919"/>
                      </a:solidFill>
                      <a:prstDash val="solid"/>
                      <a:round/>
                      <a:headEnd type="none" w="med" len="med"/>
                      <a:tailEnd type="none" w="med" len="med"/>
                    </a:lnR>
                    <a:lnT cmpd="sng" algn="ctr" cap="flat" w="9525">
                      <a:solidFill>
                        <a:srgbClr val="191919"/>
                      </a:solidFill>
                      <a:prstDash val="solid"/>
                      <a:round/>
                      <a:headEnd type="none" w="med" len="med"/>
                      <a:tailEnd type="none" w="med" len="med"/>
                    </a:lnT>
                    <a:lnB cmpd="sng" algn="ctr" cap="flat" w="9525">
                      <a:solidFill>
                        <a:srgbClr val="191919"/>
                      </a:solidFill>
                      <a:prstDash val="solid"/>
                      <a:round/>
                      <a:headEnd type="none" w="med" len="med"/>
                      <a:tailEnd type="none" w="med" len="med"/>
                    </a:lnB>
                  </a:tcPr>
                </a:tc>
                <a:tc>
                  <a:txBody>
                    <a:bodyPr anchor="t" rtlCol="false"/>
                    <a:lstStyle/>
                    <a:p>
                      <a:pPr algn="r">
                        <a:lnSpc>
                          <a:spcPts val="3640"/>
                        </a:lnSpc>
                        <a:defRPr/>
                      </a:pPr>
                      <a:r>
                        <a:rPr lang="en-US" sz="2600">
                          <a:solidFill>
                            <a:srgbClr val="191919"/>
                          </a:solidFill>
                          <a:latin typeface="Montserrat Bold"/>
                        </a:rPr>
                        <a:t>Nesta fase, a equipe gera uma ampla variedade de soluções possíveis para o problema definido. O objetivo é gerar o maior número possível de ideias, sem julgamento, e explorar diferentes abordagens para encontrar soluções inovadoras.</a:t>
                      </a:r>
                      <a:endParaRPr lang="en-US" sz="1100"/>
                    </a:p>
                  </a:txBody>
                  <a:tcPr marL="190500" marR="190500" marT="190500" marB="190500" anchor="ctr">
                    <a:lnL cmpd="sng" algn="ctr" cap="flat" w="9525">
                      <a:solidFill>
                        <a:srgbClr val="191919"/>
                      </a:solidFill>
                      <a:prstDash val="solid"/>
                      <a:round/>
                      <a:headEnd type="none" w="med" len="med"/>
                      <a:tailEnd type="none" w="med" len="med"/>
                    </a:lnL>
                    <a:lnR cmpd="sng" algn="ctr" cap="flat" w="9525">
                      <a:solidFill>
                        <a:srgbClr val="F1ECE6"/>
                      </a:solidFill>
                      <a:prstDash val="solid"/>
                      <a:round/>
                      <a:headEnd type="none" w="med" len="med"/>
                      <a:tailEnd type="none" w="med" len="med"/>
                    </a:lnR>
                    <a:lnT cmpd="sng" algn="ctr" cap="flat" w="9525">
                      <a:solidFill>
                        <a:srgbClr val="191919"/>
                      </a:solidFill>
                      <a:prstDash val="solid"/>
                      <a:round/>
                      <a:headEnd type="none" w="med" len="med"/>
                      <a:tailEnd type="none" w="med" len="med"/>
                    </a:lnT>
                    <a:lnB cmpd="sng" algn="ctr" cap="flat" w="9525">
                      <a:solidFill>
                        <a:srgbClr val="191919"/>
                      </a:solidFill>
                      <a:prstDash val="solid"/>
                      <a:round/>
                      <a:headEnd type="none" w="med" len="med"/>
                      <a:tailEnd type="none" w="med" len="med"/>
                    </a:lnB>
                  </a:tcPr>
                </a:tc>
              </a:tr>
              <a:tr h="2478486">
                <a:tc>
                  <a:txBody>
                    <a:bodyPr anchor="t" rtlCol="false"/>
                    <a:lstStyle/>
                    <a:p>
                      <a:pPr algn="ctr">
                        <a:lnSpc>
                          <a:spcPts val="4200"/>
                        </a:lnSpc>
                        <a:defRPr/>
                      </a:pPr>
                      <a:r>
                        <a:rPr lang="en-US" sz="3000">
                          <a:solidFill>
                            <a:srgbClr val="191919"/>
                          </a:solidFill>
                          <a:latin typeface="Montserrat Bold"/>
                        </a:rPr>
                        <a:t>Prototipagem</a:t>
                      </a:r>
                      <a:endParaRPr lang="en-US" sz="1100"/>
                    </a:p>
                  </a:txBody>
                  <a:tcPr marL="190500" marR="190500" marT="190500" marB="190500" anchor="ctr">
                    <a:lnL cmpd="sng" algn="ctr" cap="flat" w="9525">
                      <a:solidFill>
                        <a:srgbClr val="191919"/>
                      </a:solidFill>
                      <a:prstDash val="solid"/>
                      <a:round/>
                      <a:headEnd type="none" w="med" len="med"/>
                      <a:tailEnd type="none" w="med" len="med"/>
                    </a:lnL>
                    <a:lnR cmpd="sng" algn="ctr" cap="flat" w="9525">
                      <a:solidFill>
                        <a:srgbClr val="191919"/>
                      </a:solidFill>
                      <a:prstDash val="solid"/>
                      <a:round/>
                      <a:headEnd type="none" w="med" len="med"/>
                      <a:tailEnd type="none" w="med" len="med"/>
                    </a:lnR>
                    <a:lnT cmpd="sng" algn="ctr" cap="flat" w="9525">
                      <a:solidFill>
                        <a:srgbClr val="191919"/>
                      </a:solidFill>
                      <a:prstDash val="solid"/>
                      <a:round/>
                      <a:headEnd type="none" w="med" len="med"/>
                      <a:tailEnd type="none" w="med" len="med"/>
                    </a:lnT>
                    <a:lnB cmpd="sng" algn="ctr" cap="flat" w="9525">
                      <a:solidFill>
                        <a:srgbClr val="191919"/>
                      </a:solidFill>
                      <a:prstDash val="solid"/>
                      <a:round/>
                      <a:headEnd type="none" w="med" len="med"/>
                      <a:tailEnd type="none" w="med" len="med"/>
                    </a:lnB>
                  </a:tcPr>
                </a:tc>
                <a:tc>
                  <a:txBody>
                    <a:bodyPr anchor="t" rtlCol="false"/>
                    <a:lstStyle/>
                    <a:p>
                      <a:pPr algn="l">
                        <a:lnSpc>
                          <a:spcPts val="3220"/>
                        </a:lnSpc>
                        <a:defRPr/>
                      </a:pPr>
                      <a:r>
                        <a:rPr lang="en-US" sz="2300">
                          <a:solidFill>
                            <a:srgbClr val="191919"/>
                          </a:solidFill>
                          <a:latin typeface="Montserrat Bold"/>
                        </a:rPr>
                        <a:t>Após a fase de ideação, as melhores ideias são selecionadas para serem desenvolvidas em protótipos tangíveis ou representações visuais das soluções propostas. Estes protótipos são então testados e refinados iterativamente com base no feedback dos usuários.</a:t>
                      </a:r>
                      <a:endParaRPr lang="en-US" sz="1100"/>
                    </a:p>
                  </a:txBody>
                  <a:tcPr marL="190500" marR="190500" marT="190500" marB="190500" anchor="ctr">
                    <a:lnL cmpd="sng" algn="ctr" cap="flat" w="9525">
                      <a:solidFill>
                        <a:srgbClr val="191919"/>
                      </a:solidFill>
                      <a:prstDash val="solid"/>
                      <a:round/>
                      <a:headEnd type="none" w="med" len="med"/>
                      <a:tailEnd type="none" w="med" len="med"/>
                    </a:lnL>
                    <a:lnR cmpd="sng" algn="ctr" cap="flat" w="9525">
                      <a:solidFill>
                        <a:srgbClr val="F1ECE6"/>
                      </a:solidFill>
                      <a:prstDash val="solid"/>
                      <a:round/>
                      <a:headEnd type="none" w="med" len="med"/>
                      <a:tailEnd type="none" w="med" len="med"/>
                    </a:lnR>
                    <a:lnT cmpd="sng" algn="ctr" cap="flat" w="9525">
                      <a:solidFill>
                        <a:srgbClr val="191919"/>
                      </a:solidFill>
                      <a:prstDash val="solid"/>
                      <a:round/>
                      <a:headEnd type="none" w="med" len="med"/>
                      <a:tailEnd type="none" w="med" len="med"/>
                    </a:lnT>
                    <a:lnB cmpd="sng" algn="ctr" cap="flat" w="9525">
                      <a:solidFill>
                        <a:srgbClr val="191919"/>
                      </a:solidFill>
                      <a:prstDash val="solid"/>
                      <a:round/>
                      <a:headEnd type="none" w="med" len="med"/>
                      <a:tailEnd type="none" w="med" len="med"/>
                    </a:lnB>
                  </a:tcPr>
                </a:tc>
              </a:tr>
            </a:tbl>
          </a:graphicData>
        </a:graphic>
      </p:graphicFrame>
    </p:spTree>
  </p:cSld>
  <p:clrMapOvr>
    <a:masterClrMapping/>
  </p:clrMapOvr>
</p:sld>
</file>

<file path=ppt/slides/slide19.xml><?xml version="1.0" encoding="utf-8"?>
<p:sld xmlns:p="http://schemas.openxmlformats.org/presentationml/2006/main" xmlns:a="http://schemas.openxmlformats.org/drawingml/2006/main">
  <p:cSld>
    <p:bg>
      <p:bgPr>
        <a:solidFill>
          <a:srgbClr val="F1ECE6"/>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2557179"/>
            <a:chOff x="0" y="0"/>
            <a:chExt cx="4816593" cy="673496"/>
          </a:xfrm>
        </p:grpSpPr>
        <p:sp>
          <p:nvSpPr>
            <p:cNvPr name="Freeform 3" id="3"/>
            <p:cNvSpPr/>
            <p:nvPr/>
          </p:nvSpPr>
          <p:spPr>
            <a:xfrm flipH="false" flipV="false" rot="0">
              <a:off x="0" y="0"/>
              <a:ext cx="4816592" cy="673496"/>
            </a:xfrm>
            <a:custGeom>
              <a:avLst/>
              <a:gdLst/>
              <a:ahLst/>
              <a:cxnLst/>
              <a:rect r="r" b="b" t="t" l="l"/>
              <a:pathLst>
                <a:path h="673496" w="4816592">
                  <a:moveTo>
                    <a:pt x="0" y="0"/>
                  </a:moveTo>
                  <a:lnTo>
                    <a:pt x="4816592" y="0"/>
                  </a:lnTo>
                  <a:lnTo>
                    <a:pt x="4816592" y="673496"/>
                  </a:lnTo>
                  <a:lnTo>
                    <a:pt x="0" y="673496"/>
                  </a:lnTo>
                  <a:close/>
                </a:path>
              </a:pathLst>
            </a:custGeom>
            <a:solidFill>
              <a:srgbClr val="1A1A1A"/>
            </a:solidFill>
          </p:spPr>
        </p:sp>
        <p:sp>
          <p:nvSpPr>
            <p:cNvPr name="TextBox 4" id="4"/>
            <p:cNvSpPr txBox="true"/>
            <p:nvPr/>
          </p:nvSpPr>
          <p:spPr>
            <a:xfrm>
              <a:off x="0" y="-19050"/>
              <a:ext cx="4816593" cy="692546"/>
            </a:xfrm>
            <a:prstGeom prst="rect">
              <a:avLst/>
            </a:prstGeom>
          </p:spPr>
          <p:txBody>
            <a:bodyPr anchor="ctr" rtlCol="false" tIns="50800" lIns="50800" bIns="50800" rIns="50800"/>
            <a:lstStyle/>
            <a:p>
              <a:pPr algn="ctr">
                <a:lnSpc>
                  <a:spcPts val="3249"/>
                </a:lnSpc>
              </a:pPr>
            </a:p>
          </p:txBody>
        </p:sp>
      </p:grpSp>
      <p:sp>
        <p:nvSpPr>
          <p:cNvPr name="TextBox 5" id="5"/>
          <p:cNvSpPr txBox="true"/>
          <p:nvPr/>
        </p:nvSpPr>
        <p:spPr>
          <a:xfrm rot="0">
            <a:off x="4365969" y="501852"/>
            <a:ext cx="9556062" cy="2667899"/>
          </a:xfrm>
          <a:prstGeom prst="rect">
            <a:avLst/>
          </a:prstGeom>
        </p:spPr>
        <p:txBody>
          <a:bodyPr anchor="t" rtlCol="false" tIns="0" lIns="0" bIns="0" rIns="0">
            <a:spAutoFit/>
          </a:bodyPr>
          <a:lstStyle/>
          <a:p>
            <a:pPr algn="ctr">
              <a:lnSpc>
                <a:spcPts val="6756"/>
              </a:lnSpc>
            </a:pPr>
            <a:r>
              <a:rPr lang="en-US" sz="7948" spc="-516">
                <a:solidFill>
                  <a:srgbClr val="F1ECE6"/>
                </a:solidFill>
                <a:latin typeface="Intro Rust"/>
              </a:rPr>
              <a:t>DOCUMENTAÇÃO DE REQUISITOS</a:t>
            </a:r>
          </a:p>
          <a:p>
            <a:pPr algn="ctr" marL="0" indent="0" lvl="0">
              <a:lnSpc>
                <a:spcPts val="6756"/>
              </a:lnSpc>
              <a:spcBef>
                <a:spcPct val="0"/>
              </a:spcBef>
            </a:pPr>
          </a:p>
        </p:txBody>
      </p:sp>
      <p:graphicFrame>
        <p:nvGraphicFramePr>
          <p:cNvPr name="Table 6" id="6"/>
          <p:cNvGraphicFramePr>
            <a:graphicFrameLocks noGrp="true"/>
          </p:cNvGraphicFramePr>
          <p:nvPr/>
        </p:nvGraphicFramePr>
        <p:xfrm>
          <a:off x="0" y="2557179"/>
          <a:ext cx="18288000" cy="7729821"/>
        </p:xfrm>
        <a:graphic>
          <a:graphicData uri="http://schemas.openxmlformats.org/drawingml/2006/table">
            <a:tbl>
              <a:tblPr/>
              <a:tblGrid>
                <a:gridCol w="4363479"/>
                <a:gridCol w="13924521"/>
              </a:tblGrid>
              <a:tr h="4005805">
                <a:tc>
                  <a:txBody>
                    <a:bodyPr anchor="t" rtlCol="false"/>
                    <a:lstStyle/>
                    <a:p>
                      <a:pPr algn="ctr">
                        <a:lnSpc>
                          <a:spcPts val="5459"/>
                        </a:lnSpc>
                        <a:defRPr/>
                      </a:pPr>
                      <a:r>
                        <a:rPr lang="en-US" sz="3899">
                          <a:solidFill>
                            <a:srgbClr val="191919"/>
                          </a:solidFill>
                          <a:latin typeface="Montserrat Bold"/>
                        </a:rPr>
                        <a:t>Teste</a:t>
                      </a:r>
                      <a:endParaRPr lang="en-US" sz="1100"/>
                    </a:p>
                  </a:txBody>
                  <a:tcPr marL="190500" marR="190500" marT="190500" marB="190500" anchor="ctr">
                    <a:lnL cmpd="sng" algn="ctr" cap="flat" w="9525">
                      <a:solidFill>
                        <a:srgbClr val="191919"/>
                      </a:solidFill>
                      <a:prstDash val="solid"/>
                      <a:round/>
                      <a:headEnd type="none" w="med" len="med"/>
                      <a:tailEnd type="none" w="med" len="med"/>
                    </a:lnL>
                    <a:lnR cmpd="sng" algn="ctr" cap="flat" w="9525">
                      <a:solidFill>
                        <a:srgbClr val="191919"/>
                      </a:solidFill>
                      <a:prstDash val="solid"/>
                      <a:round/>
                      <a:headEnd type="none" w="med" len="med"/>
                      <a:tailEnd type="none" w="med" len="med"/>
                    </a:lnR>
                    <a:lnT cmpd="sng" algn="ctr" cap="flat" w="9525">
                      <a:solidFill>
                        <a:srgbClr val="F1ECE6"/>
                      </a:solidFill>
                      <a:prstDash val="solid"/>
                      <a:round/>
                      <a:headEnd type="none" w="med" len="med"/>
                      <a:tailEnd type="none" w="med" len="med"/>
                    </a:lnT>
                    <a:lnB cmpd="sng" algn="ctr" cap="flat" w="9525">
                      <a:solidFill>
                        <a:srgbClr val="191919"/>
                      </a:solidFill>
                      <a:prstDash val="solid"/>
                      <a:round/>
                      <a:headEnd type="none" w="med" len="med"/>
                      <a:tailEnd type="none" w="med" len="med"/>
                    </a:lnB>
                  </a:tcPr>
                </a:tc>
                <a:tc>
                  <a:txBody>
                    <a:bodyPr anchor="t" rtlCol="false"/>
                    <a:lstStyle/>
                    <a:p>
                      <a:pPr algn="l">
                        <a:lnSpc>
                          <a:spcPts val="4060"/>
                        </a:lnSpc>
                        <a:defRPr/>
                      </a:pPr>
                      <a:r>
                        <a:rPr lang="en-US" sz="2900">
                          <a:solidFill>
                            <a:srgbClr val="191919"/>
                          </a:solidFill>
                          <a:latin typeface="Montserrat Bold"/>
                        </a:rPr>
                        <a:t>Na etapa de teste do Design Thinking, os protótipos são avaliados pelos usuários finais para obter feedback valioso e iterativo, refinando a solução para garantir que atenda às necessidades reais. Isso valida a eficácia da solução e prepara para uma implementação centrada no usuário e capaz de resolver o problema de forma eficiente.</a:t>
                      </a:r>
                      <a:endParaRPr lang="en-US" sz="1100"/>
                    </a:p>
                  </a:txBody>
                  <a:tcPr marL="190500" marR="190500" marT="190500" marB="190500" anchor="ctr">
                    <a:lnL cmpd="sng" algn="ctr" cap="flat" w="9525">
                      <a:solidFill>
                        <a:srgbClr val="191919"/>
                      </a:solidFill>
                      <a:prstDash val="solid"/>
                      <a:round/>
                      <a:headEnd type="none" w="med" len="med"/>
                      <a:tailEnd type="none" w="med" len="med"/>
                    </a:lnL>
                    <a:lnR cmpd="sng" algn="ctr" cap="flat" w="9525">
                      <a:solidFill>
                        <a:srgbClr val="F1ECE6"/>
                      </a:solidFill>
                      <a:prstDash val="solid"/>
                      <a:round/>
                      <a:headEnd type="none" w="med" len="med"/>
                      <a:tailEnd type="none" w="med" len="med"/>
                    </a:lnR>
                    <a:lnT cmpd="sng" algn="ctr" cap="flat" w="9525">
                      <a:solidFill>
                        <a:srgbClr val="F1ECE6"/>
                      </a:solidFill>
                      <a:prstDash val="solid"/>
                      <a:round/>
                      <a:headEnd type="none" w="med" len="med"/>
                      <a:tailEnd type="none" w="med" len="med"/>
                    </a:lnT>
                    <a:lnB cmpd="sng" algn="ctr" cap="flat" w="9525">
                      <a:solidFill>
                        <a:srgbClr val="191919"/>
                      </a:solidFill>
                      <a:prstDash val="solid"/>
                      <a:round/>
                      <a:headEnd type="none" w="med" len="med"/>
                      <a:tailEnd type="none" w="med" len="med"/>
                    </a:lnB>
                  </a:tcPr>
                </a:tc>
              </a:tr>
              <a:tr h="3724017">
                <a:tc>
                  <a:txBody>
                    <a:bodyPr anchor="t" rtlCol="false"/>
                    <a:lstStyle/>
                    <a:p>
                      <a:pPr algn="ctr">
                        <a:lnSpc>
                          <a:spcPts val="4200"/>
                        </a:lnSpc>
                        <a:defRPr/>
                      </a:pPr>
                      <a:r>
                        <a:rPr lang="en-US" sz="3000">
                          <a:solidFill>
                            <a:srgbClr val="191919"/>
                          </a:solidFill>
                          <a:latin typeface="Montserrat Bold"/>
                        </a:rPr>
                        <a:t>Implementação</a:t>
                      </a:r>
                      <a:endParaRPr lang="en-US" sz="1100"/>
                    </a:p>
                  </a:txBody>
                  <a:tcPr marL="190500" marR="190500" marT="190500" marB="190500" anchor="ctr">
                    <a:lnL cmpd="sng" algn="ctr" cap="flat" w="9525">
                      <a:solidFill>
                        <a:srgbClr val="191919"/>
                      </a:solidFill>
                      <a:prstDash val="solid"/>
                      <a:round/>
                      <a:headEnd type="none" w="med" len="med"/>
                      <a:tailEnd type="none" w="med" len="med"/>
                    </a:lnL>
                    <a:lnR cmpd="sng" algn="ctr" cap="flat" w="9525">
                      <a:solidFill>
                        <a:srgbClr val="191919"/>
                      </a:solidFill>
                      <a:prstDash val="solid"/>
                      <a:round/>
                      <a:headEnd type="none" w="med" len="med"/>
                      <a:tailEnd type="none" w="med" len="med"/>
                    </a:lnR>
                    <a:lnT cmpd="sng" algn="ctr" cap="flat" w="9525">
                      <a:solidFill>
                        <a:srgbClr val="191919"/>
                      </a:solidFill>
                      <a:prstDash val="solid"/>
                      <a:round/>
                      <a:headEnd type="none" w="med" len="med"/>
                      <a:tailEnd type="none" w="med" len="med"/>
                    </a:lnT>
                    <a:lnB cmpd="sng" algn="ctr" cap="flat" w="9525">
                      <a:solidFill>
                        <a:srgbClr val="191919"/>
                      </a:solidFill>
                      <a:prstDash val="solid"/>
                      <a:round/>
                      <a:headEnd type="none" w="med" len="med"/>
                      <a:tailEnd type="none" w="med" len="med"/>
                    </a:lnB>
                  </a:tcPr>
                </a:tc>
                <a:tc>
                  <a:txBody>
                    <a:bodyPr anchor="t" rtlCol="false"/>
                    <a:lstStyle/>
                    <a:p>
                      <a:pPr algn="r">
                        <a:lnSpc>
                          <a:spcPts val="4060"/>
                        </a:lnSpc>
                        <a:defRPr/>
                      </a:pPr>
                      <a:r>
                        <a:rPr lang="en-US" sz="2900">
                          <a:solidFill>
                            <a:srgbClr val="191919"/>
                          </a:solidFill>
                          <a:latin typeface="Montserrat Bold"/>
                        </a:rPr>
                        <a:t>Para a implementação ocorrer, é preciso apresentar o que foi desenvolvido, seus diferenciais e vantagens, a fim de que o público efetivamente use a inovação. Se isso não acontecer, todo o processo do Design Thinking terá sido mal-executado, pois ele parte da premissa de responder a essa demanda.</a:t>
                      </a:r>
                      <a:endParaRPr lang="en-US" sz="1100"/>
                    </a:p>
                  </a:txBody>
                  <a:tcPr marL="190500" marR="190500" marT="190500" marB="190500" anchor="ctr">
                    <a:lnL cmpd="sng" algn="ctr" cap="flat" w="9525">
                      <a:solidFill>
                        <a:srgbClr val="191919"/>
                      </a:solidFill>
                      <a:prstDash val="solid"/>
                      <a:round/>
                      <a:headEnd type="none" w="med" len="med"/>
                      <a:tailEnd type="none" w="med" len="med"/>
                    </a:lnL>
                    <a:lnR cmpd="sng" algn="ctr" cap="flat" w="9525">
                      <a:solidFill>
                        <a:srgbClr val="F1ECE6"/>
                      </a:solidFill>
                      <a:prstDash val="solid"/>
                      <a:round/>
                      <a:headEnd type="none" w="med" len="med"/>
                      <a:tailEnd type="none" w="med" len="med"/>
                    </a:lnR>
                    <a:lnT cmpd="sng" algn="ctr" cap="flat" w="9525">
                      <a:solidFill>
                        <a:srgbClr val="191919"/>
                      </a:solidFill>
                      <a:prstDash val="solid"/>
                      <a:round/>
                      <a:headEnd type="none" w="med" len="med"/>
                      <a:tailEnd type="none" w="med" len="med"/>
                    </a:lnT>
                    <a:lnB cmpd="sng" algn="ctr" cap="flat" w="9525">
                      <a:solidFill>
                        <a:srgbClr val="191919"/>
                      </a:solidFill>
                      <a:prstDash val="solid"/>
                      <a:round/>
                      <a:headEnd type="none" w="med" len="med"/>
                      <a:tailEnd type="none" w="med" len="med"/>
                    </a:lnB>
                  </a:tcPr>
                </a:tc>
              </a:tr>
            </a:tbl>
          </a:graphicData>
        </a:graphic>
      </p:graphicFrame>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91919"/>
        </a:solidFill>
      </p:bgPr>
    </p:bg>
    <p:spTree>
      <p:nvGrpSpPr>
        <p:cNvPr id="1" name=""/>
        <p:cNvGrpSpPr/>
        <p:nvPr/>
      </p:nvGrpSpPr>
      <p:grpSpPr>
        <a:xfrm>
          <a:off x="0" y="0"/>
          <a:ext cx="0" cy="0"/>
          <a:chOff x="0" y="0"/>
          <a:chExt cx="0" cy="0"/>
        </a:xfrm>
      </p:grpSpPr>
      <p:sp>
        <p:nvSpPr>
          <p:cNvPr name="Freeform 2" id="2"/>
          <p:cNvSpPr/>
          <p:nvPr/>
        </p:nvSpPr>
        <p:spPr>
          <a:xfrm flipH="false" flipV="false" rot="0">
            <a:off x="1184489" y="3497378"/>
            <a:ext cx="695939" cy="745317"/>
          </a:xfrm>
          <a:custGeom>
            <a:avLst/>
            <a:gdLst/>
            <a:ahLst/>
            <a:cxnLst/>
            <a:rect r="r" b="b" t="t" l="l"/>
            <a:pathLst>
              <a:path h="745317" w="695939">
                <a:moveTo>
                  <a:pt x="0" y="0"/>
                </a:moveTo>
                <a:lnTo>
                  <a:pt x="695939" y="0"/>
                </a:lnTo>
                <a:lnTo>
                  <a:pt x="695939" y="745317"/>
                </a:lnTo>
                <a:lnTo>
                  <a:pt x="0" y="7453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79552" y="3497378"/>
            <a:ext cx="695939" cy="745317"/>
          </a:xfrm>
          <a:custGeom>
            <a:avLst/>
            <a:gdLst/>
            <a:ahLst/>
            <a:cxnLst/>
            <a:rect r="r" b="b" t="t" l="l"/>
            <a:pathLst>
              <a:path h="745317" w="695939">
                <a:moveTo>
                  <a:pt x="0" y="0"/>
                </a:moveTo>
                <a:lnTo>
                  <a:pt x="695940" y="0"/>
                </a:lnTo>
                <a:lnTo>
                  <a:pt x="695940" y="745317"/>
                </a:lnTo>
                <a:lnTo>
                  <a:pt x="0" y="7453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84489" y="4986073"/>
            <a:ext cx="695939" cy="745317"/>
          </a:xfrm>
          <a:custGeom>
            <a:avLst/>
            <a:gdLst/>
            <a:ahLst/>
            <a:cxnLst/>
            <a:rect r="r" b="b" t="t" l="l"/>
            <a:pathLst>
              <a:path h="745317" w="695939">
                <a:moveTo>
                  <a:pt x="0" y="0"/>
                </a:moveTo>
                <a:lnTo>
                  <a:pt x="695939" y="0"/>
                </a:lnTo>
                <a:lnTo>
                  <a:pt x="695939" y="745317"/>
                </a:lnTo>
                <a:lnTo>
                  <a:pt x="0" y="7453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479552" y="4986073"/>
            <a:ext cx="695939" cy="745317"/>
          </a:xfrm>
          <a:custGeom>
            <a:avLst/>
            <a:gdLst/>
            <a:ahLst/>
            <a:cxnLst/>
            <a:rect r="r" b="b" t="t" l="l"/>
            <a:pathLst>
              <a:path h="745317" w="695939">
                <a:moveTo>
                  <a:pt x="0" y="0"/>
                </a:moveTo>
                <a:lnTo>
                  <a:pt x="695940" y="0"/>
                </a:lnTo>
                <a:lnTo>
                  <a:pt x="695940" y="745317"/>
                </a:lnTo>
                <a:lnTo>
                  <a:pt x="0" y="7453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184489" y="6436240"/>
            <a:ext cx="695939" cy="745317"/>
          </a:xfrm>
          <a:custGeom>
            <a:avLst/>
            <a:gdLst/>
            <a:ahLst/>
            <a:cxnLst/>
            <a:rect r="r" b="b" t="t" l="l"/>
            <a:pathLst>
              <a:path h="745317" w="695939">
                <a:moveTo>
                  <a:pt x="0" y="0"/>
                </a:moveTo>
                <a:lnTo>
                  <a:pt x="695939" y="0"/>
                </a:lnTo>
                <a:lnTo>
                  <a:pt x="695939" y="745317"/>
                </a:lnTo>
                <a:lnTo>
                  <a:pt x="0" y="7453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5479552" y="6436240"/>
            <a:ext cx="695939" cy="745317"/>
          </a:xfrm>
          <a:custGeom>
            <a:avLst/>
            <a:gdLst/>
            <a:ahLst/>
            <a:cxnLst/>
            <a:rect r="r" b="b" t="t" l="l"/>
            <a:pathLst>
              <a:path h="745317" w="695939">
                <a:moveTo>
                  <a:pt x="0" y="0"/>
                </a:moveTo>
                <a:lnTo>
                  <a:pt x="695940" y="0"/>
                </a:lnTo>
                <a:lnTo>
                  <a:pt x="695940" y="745317"/>
                </a:lnTo>
                <a:lnTo>
                  <a:pt x="0" y="7453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184489" y="7927220"/>
            <a:ext cx="695939" cy="745317"/>
          </a:xfrm>
          <a:custGeom>
            <a:avLst/>
            <a:gdLst/>
            <a:ahLst/>
            <a:cxnLst/>
            <a:rect r="r" b="b" t="t" l="l"/>
            <a:pathLst>
              <a:path h="745317" w="695939">
                <a:moveTo>
                  <a:pt x="0" y="0"/>
                </a:moveTo>
                <a:lnTo>
                  <a:pt x="695939" y="0"/>
                </a:lnTo>
                <a:lnTo>
                  <a:pt x="695939" y="745317"/>
                </a:lnTo>
                <a:lnTo>
                  <a:pt x="0" y="7453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5479552" y="7927220"/>
            <a:ext cx="695939" cy="745317"/>
          </a:xfrm>
          <a:custGeom>
            <a:avLst/>
            <a:gdLst/>
            <a:ahLst/>
            <a:cxnLst/>
            <a:rect r="r" b="b" t="t" l="l"/>
            <a:pathLst>
              <a:path h="745317" w="695939">
                <a:moveTo>
                  <a:pt x="0" y="0"/>
                </a:moveTo>
                <a:lnTo>
                  <a:pt x="695940" y="0"/>
                </a:lnTo>
                <a:lnTo>
                  <a:pt x="695940" y="745317"/>
                </a:lnTo>
                <a:lnTo>
                  <a:pt x="0" y="7453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3959455">
            <a:off x="9727689" y="-1324359"/>
            <a:ext cx="13082151" cy="13366182"/>
          </a:xfrm>
          <a:custGeom>
            <a:avLst/>
            <a:gdLst/>
            <a:ahLst/>
            <a:cxnLst/>
            <a:rect r="r" b="b" t="t" l="l"/>
            <a:pathLst>
              <a:path h="13366182" w="13082151">
                <a:moveTo>
                  <a:pt x="0" y="0"/>
                </a:moveTo>
                <a:lnTo>
                  <a:pt x="13082150" y="0"/>
                </a:lnTo>
                <a:lnTo>
                  <a:pt x="13082150" y="13366182"/>
                </a:lnTo>
                <a:lnTo>
                  <a:pt x="0" y="133661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1028700" y="1362075"/>
            <a:ext cx="7617704" cy="1226978"/>
          </a:xfrm>
          <a:prstGeom prst="rect">
            <a:avLst/>
          </a:prstGeom>
        </p:spPr>
        <p:txBody>
          <a:bodyPr anchor="t" rtlCol="false" tIns="0" lIns="0" bIns="0" rIns="0">
            <a:spAutoFit/>
          </a:bodyPr>
          <a:lstStyle/>
          <a:p>
            <a:pPr algn="l">
              <a:lnSpc>
                <a:spcPts val="8706"/>
              </a:lnSpc>
            </a:pPr>
            <a:r>
              <a:rPr lang="en-US" sz="10242" spc="-665">
                <a:solidFill>
                  <a:srgbClr val="F1ECE6"/>
                </a:solidFill>
                <a:latin typeface="Intro Rust"/>
              </a:rPr>
              <a:t>TÓPICOS</a:t>
            </a:r>
          </a:p>
        </p:txBody>
      </p:sp>
      <p:sp>
        <p:nvSpPr>
          <p:cNvPr name="TextBox 12" id="12"/>
          <p:cNvSpPr txBox="true"/>
          <p:nvPr/>
        </p:nvSpPr>
        <p:spPr>
          <a:xfrm rot="0">
            <a:off x="2131182" y="3653184"/>
            <a:ext cx="3100720" cy="414655"/>
          </a:xfrm>
          <a:prstGeom prst="rect">
            <a:avLst/>
          </a:prstGeom>
        </p:spPr>
        <p:txBody>
          <a:bodyPr anchor="t" rtlCol="false" tIns="0" lIns="0" bIns="0" rIns="0">
            <a:spAutoFit/>
          </a:bodyPr>
          <a:lstStyle/>
          <a:p>
            <a:pPr algn="l" marL="0" indent="0" lvl="0">
              <a:lnSpc>
                <a:spcPts val="3379"/>
              </a:lnSpc>
              <a:spcBef>
                <a:spcPct val="0"/>
              </a:spcBef>
            </a:pPr>
            <a:r>
              <a:rPr lang="en-US" sz="2599">
                <a:solidFill>
                  <a:srgbClr val="F1ECE6"/>
                </a:solidFill>
                <a:latin typeface="Montserrat Bold"/>
              </a:rPr>
              <a:t>Requisitos</a:t>
            </a:r>
          </a:p>
        </p:txBody>
      </p:sp>
      <p:sp>
        <p:nvSpPr>
          <p:cNvPr name="TextBox 13" id="13"/>
          <p:cNvSpPr txBox="true"/>
          <p:nvPr/>
        </p:nvSpPr>
        <p:spPr>
          <a:xfrm rot="0">
            <a:off x="6426245" y="3438872"/>
            <a:ext cx="3100720" cy="843280"/>
          </a:xfrm>
          <a:prstGeom prst="rect">
            <a:avLst/>
          </a:prstGeom>
        </p:spPr>
        <p:txBody>
          <a:bodyPr anchor="t" rtlCol="false" tIns="0" lIns="0" bIns="0" rIns="0">
            <a:spAutoFit/>
          </a:bodyPr>
          <a:lstStyle/>
          <a:p>
            <a:pPr algn="l" marL="0" indent="0" lvl="0">
              <a:lnSpc>
                <a:spcPts val="3379"/>
              </a:lnSpc>
              <a:spcBef>
                <a:spcPct val="0"/>
              </a:spcBef>
            </a:pPr>
            <a:r>
              <a:rPr lang="en-US" sz="2599">
                <a:solidFill>
                  <a:srgbClr val="F1ECE6"/>
                </a:solidFill>
                <a:latin typeface="Montserrat Bold"/>
              </a:rPr>
              <a:t>Metodologia Scrum</a:t>
            </a:r>
          </a:p>
        </p:txBody>
      </p:sp>
      <p:sp>
        <p:nvSpPr>
          <p:cNvPr name="TextBox 14" id="14"/>
          <p:cNvSpPr txBox="true"/>
          <p:nvPr/>
        </p:nvSpPr>
        <p:spPr>
          <a:xfrm rot="0">
            <a:off x="2131182" y="4927567"/>
            <a:ext cx="3100720" cy="843280"/>
          </a:xfrm>
          <a:prstGeom prst="rect">
            <a:avLst/>
          </a:prstGeom>
        </p:spPr>
        <p:txBody>
          <a:bodyPr anchor="t" rtlCol="false" tIns="0" lIns="0" bIns="0" rIns="0">
            <a:spAutoFit/>
          </a:bodyPr>
          <a:lstStyle/>
          <a:p>
            <a:pPr algn="l" marL="0" indent="0" lvl="0">
              <a:lnSpc>
                <a:spcPts val="3379"/>
              </a:lnSpc>
              <a:spcBef>
                <a:spcPct val="0"/>
              </a:spcBef>
            </a:pPr>
            <a:r>
              <a:rPr lang="en-US" sz="2599">
                <a:solidFill>
                  <a:srgbClr val="F1ECE6"/>
                </a:solidFill>
                <a:latin typeface="Montserrat Bold"/>
              </a:rPr>
              <a:t>Levantamento de Requisitos</a:t>
            </a:r>
          </a:p>
        </p:txBody>
      </p:sp>
      <p:sp>
        <p:nvSpPr>
          <p:cNvPr name="TextBox 15" id="15"/>
          <p:cNvSpPr txBox="true"/>
          <p:nvPr/>
        </p:nvSpPr>
        <p:spPr>
          <a:xfrm rot="0">
            <a:off x="6426245" y="4927567"/>
            <a:ext cx="3100720" cy="843280"/>
          </a:xfrm>
          <a:prstGeom prst="rect">
            <a:avLst/>
          </a:prstGeom>
        </p:spPr>
        <p:txBody>
          <a:bodyPr anchor="t" rtlCol="false" tIns="0" lIns="0" bIns="0" rIns="0">
            <a:spAutoFit/>
          </a:bodyPr>
          <a:lstStyle/>
          <a:p>
            <a:pPr algn="l" marL="0" indent="0" lvl="0">
              <a:lnSpc>
                <a:spcPts val="3379"/>
              </a:lnSpc>
              <a:spcBef>
                <a:spcPct val="0"/>
              </a:spcBef>
            </a:pPr>
            <a:r>
              <a:rPr lang="en-US" sz="2599">
                <a:solidFill>
                  <a:srgbClr val="F1ECE6"/>
                </a:solidFill>
                <a:latin typeface="Montserrat Bold"/>
              </a:rPr>
              <a:t>Metodologia Kanban</a:t>
            </a:r>
          </a:p>
        </p:txBody>
      </p:sp>
      <p:sp>
        <p:nvSpPr>
          <p:cNvPr name="TextBox 16" id="16"/>
          <p:cNvSpPr txBox="true"/>
          <p:nvPr/>
        </p:nvSpPr>
        <p:spPr>
          <a:xfrm rot="0">
            <a:off x="2131182" y="6377733"/>
            <a:ext cx="3100720" cy="843280"/>
          </a:xfrm>
          <a:prstGeom prst="rect">
            <a:avLst/>
          </a:prstGeom>
        </p:spPr>
        <p:txBody>
          <a:bodyPr anchor="t" rtlCol="false" tIns="0" lIns="0" bIns="0" rIns="0">
            <a:spAutoFit/>
          </a:bodyPr>
          <a:lstStyle/>
          <a:p>
            <a:pPr algn="l" marL="0" indent="0" lvl="0">
              <a:lnSpc>
                <a:spcPts val="3379"/>
              </a:lnSpc>
              <a:spcBef>
                <a:spcPct val="0"/>
              </a:spcBef>
            </a:pPr>
            <a:r>
              <a:rPr lang="en-US" sz="2599">
                <a:solidFill>
                  <a:srgbClr val="F1ECE6"/>
                </a:solidFill>
                <a:latin typeface="Montserrat Bold"/>
              </a:rPr>
              <a:t>Gerenciamento de Requisitos</a:t>
            </a:r>
          </a:p>
        </p:txBody>
      </p:sp>
      <p:sp>
        <p:nvSpPr>
          <p:cNvPr name="TextBox 17" id="17"/>
          <p:cNvSpPr txBox="true"/>
          <p:nvPr/>
        </p:nvSpPr>
        <p:spPr>
          <a:xfrm rot="0">
            <a:off x="6426245" y="6592046"/>
            <a:ext cx="3100720" cy="414655"/>
          </a:xfrm>
          <a:prstGeom prst="rect">
            <a:avLst/>
          </a:prstGeom>
        </p:spPr>
        <p:txBody>
          <a:bodyPr anchor="t" rtlCol="false" tIns="0" lIns="0" bIns="0" rIns="0">
            <a:spAutoFit/>
          </a:bodyPr>
          <a:lstStyle/>
          <a:p>
            <a:pPr algn="l" marL="0" indent="0" lvl="0">
              <a:lnSpc>
                <a:spcPts val="3379"/>
              </a:lnSpc>
              <a:spcBef>
                <a:spcPct val="0"/>
              </a:spcBef>
            </a:pPr>
            <a:r>
              <a:rPr lang="en-US" sz="2599">
                <a:solidFill>
                  <a:srgbClr val="F1ECE6"/>
                </a:solidFill>
                <a:latin typeface="Montserrat Bold"/>
              </a:rPr>
              <a:t>Design Thinking</a:t>
            </a:r>
          </a:p>
        </p:txBody>
      </p:sp>
      <p:sp>
        <p:nvSpPr>
          <p:cNvPr name="TextBox 18" id="18"/>
          <p:cNvSpPr txBox="true"/>
          <p:nvPr/>
        </p:nvSpPr>
        <p:spPr>
          <a:xfrm rot="0">
            <a:off x="2131182" y="7868713"/>
            <a:ext cx="3100720" cy="843280"/>
          </a:xfrm>
          <a:prstGeom prst="rect">
            <a:avLst/>
          </a:prstGeom>
        </p:spPr>
        <p:txBody>
          <a:bodyPr anchor="t" rtlCol="false" tIns="0" lIns="0" bIns="0" rIns="0">
            <a:spAutoFit/>
          </a:bodyPr>
          <a:lstStyle/>
          <a:p>
            <a:pPr algn="l" marL="0" indent="0" lvl="0">
              <a:lnSpc>
                <a:spcPts val="3379"/>
              </a:lnSpc>
              <a:spcBef>
                <a:spcPct val="0"/>
              </a:spcBef>
            </a:pPr>
            <a:r>
              <a:rPr lang="en-US" sz="2599">
                <a:solidFill>
                  <a:srgbClr val="F1ECE6"/>
                </a:solidFill>
                <a:latin typeface="Montserrat Bold"/>
              </a:rPr>
              <a:t>Documentação de Requisitos</a:t>
            </a:r>
          </a:p>
        </p:txBody>
      </p:sp>
      <p:sp>
        <p:nvSpPr>
          <p:cNvPr name="TextBox 19" id="19"/>
          <p:cNvSpPr txBox="true"/>
          <p:nvPr/>
        </p:nvSpPr>
        <p:spPr>
          <a:xfrm rot="0">
            <a:off x="6426245" y="8083026"/>
            <a:ext cx="3100720" cy="414655"/>
          </a:xfrm>
          <a:prstGeom prst="rect">
            <a:avLst/>
          </a:prstGeom>
        </p:spPr>
        <p:txBody>
          <a:bodyPr anchor="t" rtlCol="false" tIns="0" lIns="0" bIns="0" rIns="0">
            <a:spAutoFit/>
          </a:bodyPr>
          <a:lstStyle/>
          <a:p>
            <a:pPr algn="l" marL="0" indent="0" lvl="0">
              <a:lnSpc>
                <a:spcPts val="3379"/>
              </a:lnSpc>
              <a:spcBef>
                <a:spcPct val="0"/>
              </a:spcBef>
            </a:pPr>
            <a:r>
              <a:rPr lang="en-US" sz="2599">
                <a:solidFill>
                  <a:srgbClr val="F1ECE6"/>
                </a:solidFill>
                <a:latin typeface="Montserrat Bold"/>
              </a:rPr>
              <a:t>Fontes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1ECE6"/>
        </a:solidFill>
      </p:bgPr>
    </p:bg>
    <p:spTree>
      <p:nvGrpSpPr>
        <p:cNvPr id="1" name=""/>
        <p:cNvGrpSpPr/>
        <p:nvPr/>
      </p:nvGrpSpPr>
      <p:grpSpPr>
        <a:xfrm>
          <a:off x="0" y="0"/>
          <a:ext cx="0" cy="0"/>
          <a:chOff x="0" y="0"/>
          <a:chExt cx="0" cy="0"/>
        </a:xfrm>
      </p:grpSpPr>
      <p:sp>
        <p:nvSpPr>
          <p:cNvPr name="Freeform 2" id="2"/>
          <p:cNvSpPr/>
          <p:nvPr/>
        </p:nvSpPr>
        <p:spPr>
          <a:xfrm flipH="false" flipV="false" rot="0">
            <a:off x="-985838" y="-1233768"/>
            <a:ext cx="4029075" cy="4114800"/>
          </a:xfrm>
          <a:custGeom>
            <a:avLst/>
            <a:gdLst/>
            <a:ahLst/>
            <a:cxnLst/>
            <a:rect r="r" b="b" t="t" l="l"/>
            <a:pathLst>
              <a:path h="4114800" w="4029075">
                <a:moveTo>
                  <a:pt x="0" y="0"/>
                </a:moveTo>
                <a:lnTo>
                  <a:pt x="4029076" y="0"/>
                </a:lnTo>
                <a:lnTo>
                  <a:pt x="402907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607662" y="1080807"/>
            <a:ext cx="3980943" cy="953399"/>
          </a:xfrm>
          <a:prstGeom prst="rect">
            <a:avLst/>
          </a:prstGeom>
        </p:spPr>
        <p:txBody>
          <a:bodyPr anchor="t" rtlCol="false" tIns="0" lIns="0" bIns="0" rIns="0">
            <a:spAutoFit/>
          </a:bodyPr>
          <a:lstStyle/>
          <a:p>
            <a:pPr algn="ctr" marL="0" indent="0" lvl="0">
              <a:lnSpc>
                <a:spcPts val="6756"/>
              </a:lnSpc>
              <a:spcBef>
                <a:spcPct val="0"/>
              </a:spcBef>
            </a:pPr>
            <a:r>
              <a:rPr lang="en-US" sz="7948" spc="-516">
                <a:solidFill>
                  <a:srgbClr val="1A1A1A"/>
                </a:solidFill>
                <a:latin typeface="Intro Rust"/>
              </a:rPr>
              <a:t>FONTES:</a:t>
            </a:r>
          </a:p>
        </p:txBody>
      </p:sp>
      <p:sp>
        <p:nvSpPr>
          <p:cNvPr name="TextBox 4" id="4"/>
          <p:cNvSpPr txBox="true"/>
          <p:nvPr/>
        </p:nvSpPr>
        <p:spPr>
          <a:xfrm rot="0">
            <a:off x="1425169" y="2246287"/>
            <a:ext cx="16299269" cy="7165060"/>
          </a:xfrm>
          <a:prstGeom prst="rect">
            <a:avLst/>
          </a:prstGeom>
        </p:spPr>
        <p:txBody>
          <a:bodyPr anchor="t" rtlCol="false" tIns="0" lIns="0" bIns="0" rIns="0">
            <a:spAutoFit/>
          </a:bodyPr>
          <a:lstStyle/>
          <a:p>
            <a:pPr algn="l">
              <a:lnSpc>
                <a:spcPts val="3550"/>
              </a:lnSpc>
            </a:pPr>
            <a:r>
              <a:rPr lang="en-US" sz="2536" u="sng">
                <a:solidFill>
                  <a:srgbClr val="1A1A1A"/>
                </a:solidFill>
                <a:latin typeface="Arimo"/>
                <a:hlinkClick r:id="rId4" tooltip="https://www.devmedia.com.br/artigo-engenharia-de-software-10-documento-de-requisitos/11909"/>
              </a:rPr>
              <a:t>https://www.oracle.com/br/scm/product-lifecycle-management/requirements-management/#:~:text=O%20gerenciamento%20de%20requisitos%20e</a:t>
            </a:r>
          </a:p>
          <a:p>
            <a:pPr algn="l">
              <a:lnSpc>
                <a:spcPts val="3550"/>
              </a:lnSpc>
            </a:pPr>
          </a:p>
          <a:p>
            <a:pPr algn="l">
              <a:lnSpc>
                <a:spcPts val="3550"/>
              </a:lnSpc>
            </a:pPr>
            <a:r>
              <a:rPr lang="en-US" sz="2536" u="sng">
                <a:solidFill>
                  <a:srgbClr val="1A1A1A"/>
                </a:solidFill>
                <a:latin typeface="Arimo"/>
                <a:hlinkClick r:id="rId5" tooltip="https://www.devmedia.com.br/artigo-engenharia-de-software-10-documento-de-requisitos/11909"/>
              </a:rPr>
              <a:t>https://visuresolutions.com/pt/blog/requirements-change-management/#:~:text=O%20Gerenciamento%20de%20Mudan%C3%A7as%20de%20Requisitos%20%C3%A9%20o%20processo%20de</a:t>
            </a:r>
          </a:p>
          <a:p>
            <a:pPr algn="l">
              <a:lnSpc>
                <a:spcPts val="3550"/>
              </a:lnSpc>
            </a:pPr>
          </a:p>
          <a:p>
            <a:pPr algn="l">
              <a:lnSpc>
                <a:spcPts val="3550"/>
              </a:lnSpc>
            </a:pPr>
            <a:r>
              <a:rPr lang="en-US" sz="2536" u="sng">
                <a:solidFill>
                  <a:srgbClr val="1A1A1A"/>
                </a:solidFill>
                <a:latin typeface="Arimo"/>
                <a:hlinkClick r:id="rId6" tooltip="https://www.devmedia.com.br/artigo-engenharia-de-software-10-documento-de-requisitos/11909"/>
              </a:rPr>
              <a:t>https://visuresolutions.com/pt/blog/requirements-validation/</a:t>
            </a:r>
          </a:p>
          <a:p>
            <a:pPr algn="l">
              <a:lnSpc>
                <a:spcPts val="3550"/>
              </a:lnSpc>
            </a:pPr>
          </a:p>
          <a:p>
            <a:pPr algn="l">
              <a:lnSpc>
                <a:spcPts val="3550"/>
              </a:lnSpc>
            </a:pPr>
            <a:r>
              <a:rPr lang="en-US" sz="2536" u="sng">
                <a:solidFill>
                  <a:srgbClr val="1A1A1A"/>
                </a:solidFill>
                <a:latin typeface="Arimo"/>
                <a:hlinkClick r:id="rId7" tooltip="https://www.devmedia.com.br/artigo-engenharia-de-software-10-documento-de-requisitos/11909"/>
              </a:rPr>
              <a:t>https://brasilescola.uol.com.br/redacao/normas-da-abnt.htm#:~:text=As%20principais%20normas%20da%20ABNT%20s%C3%A3o%20a%20NBR%2010520%20e</a:t>
            </a:r>
          </a:p>
          <a:p>
            <a:pPr algn="l">
              <a:lnSpc>
                <a:spcPts val="3550"/>
              </a:lnSpc>
            </a:pPr>
          </a:p>
          <a:p>
            <a:pPr algn="l">
              <a:lnSpc>
                <a:spcPts val="3550"/>
              </a:lnSpc>
            </a:pPr>
            <a:r>
              <a:rPr lang="en-US" sz="2536" u="sng">
                <a:solidFill>
                  <a:srgbClr val="1A1A1A"/>
                </a:solidFill>
                <a:latin typeface="Arimo"/>
              </a:rPr>
              <a:t>https://www.devmedia.com.br/artigo-engenharia-de-software-10-documento-de-requisitos/11909</a:t>
            </a:r>
          </a:p>
          <a:p>
            <a:pPr algn="l">
              <a:lnSpc>
                <a:spcPts val="3550"/>
              </a:lnSpc>
            </a:pPr>
          </a:p>
          <a:p>
            <a:pPr algn="l">
              <a:lnSpc>
                <a:spcPts val="3550"/>
              </a:lnSpc>
            </a:pPr>
            <a:r>
              <a:rPr lang="en-US" sz="2536" u="sng">
                <a:solidFill>
                  <a:srgbClr val="1A1A1A"/>
                </a:solidFill>
                <a:latin typeface="Arimo"/>
              </a:rPr>
              <a:t>https://visuresolutions.com/pt/blog/requirements-versioning/#:~:text=O%20controle%20de%20vers%C3%A3o%20de</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1ECE6"/>
        </a:solidFill>
      </p:bgPr>
    </p:bg>
    <p:spTree>
      <p:nvGrpSpPr>
        <p:cNvPr id="1" name=""/>
        <p:cNvGrpSpPr/>
        <p:nvPr/>
      </p:nvGrpSpPr>
      <p:grpSpPr>
        <a:xfrm>
          <a:off x="0" y="0"/>
          <a:ext cx="0" cy="0"/>
          <a:chOff x="0" y="0"/>
          <a:chExt cx="0" cy="0"/>
        </a:xfrm>
      </p:grpSpPr>
      <p:sp>
        <p:nvSpPr>
          <p:cNvPr name="Freeform 2" id="2"/>
          <p:cNvSpPr/>
          <p:nvPr/>
        </p:nvSpPr>
        <p:spPr>
          <a:xfrm flipH="false" flipV="false" rot="0">
            <a:off x="-985838" y="-1233768"/>
            <a:ext cx="4029075" cy="4114800"/>
          </a:xfrm>
          <a:custGeom>
            <a:avLst/>
            <a:gdLst/>
            <a:ahLst/>
            <a:cxnLst/>
            <a:rect r="r" b="b" t="t" l="l"/>
            <a:pathLst>
              <a:path h="4114800" w="4029075">
                <a:moveTo>
                  <a:pt x="0" y="0"/>
                </a:moveTo>
                <a:lnTo>
                  <a:pt x="4029076" y="0"/>
                </a:lnTo>
                <a:lnTo>
                  <a:pt x="402907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607662" y="1080807"/>
            <a:ext cx="3980943" cy="953399"/>
          </a:xfrm>
          <a:prstGeom prst="rect">
            <a:avLst/>
          </a:prstGeom>
        </p:spPr>
        <p:txBody>
          <a:bodyPr anchor="t" rtlCol="false" tIns="0" lIns="0" bIns="0" rIns="0">
            <a:spAutoFit/>
          </a:bodyPr>
          <a:lstStyle/>
          <a:p>
            <a:pPr algn="ctr" marL="0" indent="0" lvl="0">
              <a:lnSpc>
                <a:spcPts val="6756"/>
              </a:lnSpc>
              <a:spcBef>
                <a:spcPct val="0"/>
              </a:spcBef>
            </a:pPr>
            <a:r>
              <a:rPr lang="en-US" sz="7948" spc="-516">
                <a:solidFill>
                  <a:srgbClr val="1A1A1A"/>
                </a:solidFill>
                <a:latin typeface="Intro Rust"/>
              </a:rPr>
              <a:t>FONTES:</a:t>
            </a:r>
          </a:p>
        </p:txBody>
      </p:sp>
      <p:sp>
        <p:nvSpPr>
          <p:cNvPr name="TextBox 4" id="4"/>
          <p:cNvSpPr txBox="true"/>
          <p:nvPr/>
        </p:nvSpPr>
        <p:spPr>
          <a:xfrm rot="0">
            <a:off x="1425169" y="2246287"/>
            <a:ext cx="16606905" cy="6386787"/>
          </a:xfrm>
          <a:prstGeom prst="rect">
            <a:avLst/>
          </a:prstGeom>
        </p:spPr>
        <p:txBody>
          <a:bodyPr anchor="t" rtlCol="false" tIns="0" lIns="0" bIns="0" rIns="0">
            <a:spAutoFit/>
          </a:bodyPr>
          <a:lstStyle/>
          <a:p>
            <a:pPr algn="l">
              <a:lnSpc>
                <a:spcPts val="3617"/>
              </a:lnSpc>
            </a:pPr>
            <a:r>
              <a:rPr lang="en-US" sz="2583" u="sng">
                <a:solidFill>
                  <a:srgbClr val="1A1A1A"/>
                </a:solidFill>
                <a:latin typeface="Arimo"/>
              </a:rPr>
              <a:t>https://www.alura.com.br/artigos/o-que-sao-regras-de-negocio</a:t>
            </a:r>
          </a:p>
          <a:p>
            <a:pPr algn="l">
              <a:lnSpc>
                <a:spcPts val="3617"/>
              </a:lnSpc>
            </a:pPr>
          </a:p>
          <a:p>
            <a:pPr algn="l">
              <a:lnSpc>
                <a:spcPts val="3617"/>
              </a:lnSpc>
            </a:pPr>
            <a:r>
              <a:rPr lang="en-US" sz="2583" u="sng">
                <a:solidFill>
                  <a:srgbClr val="1A1A1A"/>
                </a:solidFill>
                <a:latin typeface="Arimo"/>
              </a:rPr>
              <a:t>https://www.trt9.jus.br/pds/pdstrt9/guidances/concepts/requirements_8006414F.html#:~:text=Um%20requisito%20consiste%20na%20defini%C3%A7%C3%A3o,projeto%20para%20todos%20na%20equipe file:///C:/Users/Desenvolvedor/Downloads/Requisitos_Restricoes_Premissas.pdf </a:t>
            </a:r>
          </a:p>
          <a:p>
            <a:pPr algn="l">
              <a:lnSpc>
                <a:spcPts val="3617"/>
              </a:lnSpc>
            </a:pPr>
          </a:p>
          <a:p>
            <a:pPr algn="l">
              <a:lnSpc>
                <a:spcPts val="3617"/>
              </a:lnSpc>
            </a:pPr>
            <a:r>
              <a:rPr lang="en-US" sz="2583" u="sng">
                <a:solidFill>
                  <a:srgbClr val="1A1A1A"/>
                </a:solidFill>
                <a:latin typeface="Arimo"/>
                <a:hlinkClick r:id="rId4" tooltip="https://www.devmedia.com.br/introducao-a-requisitos-de-software/29580#:~:text=Existem%20dois%20tipos%20de%20classifica%C3%A7%C3%A3o,N%C3%A3o%2DFuncionais%20(RNF)"/>
              </a:rPr>
              <a:t>https://www.devmedia.com.br/introducao-a-requisitos-de-software/29580#:~:text=Existem%20dois%20tipos%20de%20classifica%C3%A7%C3%A3o,N%C3%A3o%2DFuncionais%20(RNF)</a:t>
            </a:r>
            <a:r>
              <a:rPr lang="en-US" sz="2583" u="sng">
                <a:solidFill>
                  <a:srgbClr val="1A1A1A"/>
                </a:solidFill>
                <a:latin typeface="Arimo"/>
              </a:rPr>
              <a:t>.</a:t>
            </a:r>
          </a:p>
          <a:p>
            <a:pPr algn="l">
              <a:lnSpc>
                <a:spcPts val="3617"/>
              </a:lnSpc>
            </a:pPr>
          </a:p>
          <a:p>
            <a:pPr algn="l">
              <a:lnSpc>
                <a:spcPts val="3617"/>
              </a:lnSpc>
            </a:pPr>
            <a:r>
              <a:rPr lang="en-US" sz="2583" u="sng">
                <a:solidFill>
                  <a:srgbClr val="1A1A1A"/>
                </a:solidFill>
                <a:latin typeface="Arimo"/>
                <a:hlinkClick r:id="rId5" tooltip="https://www.docusign.com/pt-br/blog/design-thinking-o-que-e-como-funciona-e-quais-sao-vantagens#:~:text=Para%20a%20implementa%C3%A7%C3%A3o%20ocorrer%2C%20%C3%A9,de%20responder%20a%20essa%20demanda"/>
              </a:rPr>
              <a:t>https://www.docusign.com/pt-br/blog/design-thinking-o-que-e-como-funciona-e-quais-sao-vantagens#:~:text=Para%20a%20implementa%C3%A7%C3%A3o%20ocorrer%2C%20%C3%A9,de%20responder%20a%20essa%20demanda</a:t>
            </a:r>
            <a:r>
              <a:rPr lang="en-US" sz="2583" u="sng">
                <a:solidFill>
                  <a:srgbClr val="1A1A1A"/>
                </a:solidFill>
                <a:latin typeface="Arimo"/>
              </a:rPr>
              <a:t>.</a:t>
            </a:r>
          </a:p>
          <a:p>
            <a:pPr algn="l">
              <a:lnSpc>
                <a:spcPts val="3617"/>
              </a:lnSpc>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1ECE6"/>
        </a:solidFill>
      </p:bgPr>
    </p:bg>
    <p:spTree>
      <p:nvGrpSpPr>
        <p:cNvPr id="1" name=""/>
        <p:cNvGrpSpPr/>
        <p:nvPr/>
      </p:nvGrpSpPr>
      <p:grpSpPr>
        <a:xfrm>
          <a:off x="0" y="0"/>
          <a:ext cx="0" cy="0"/>
          <a:chOff x="0" y="0"/>
          <a:chExt cx="0" cy="0"/>
        </a:xfrm>
      </p:grpSpPr>
      <p:sp>
        <p:nvSpPr>
          <p:cNvPr name="Freeform 2" id="2"/>
          <p:cNvSpPr/>
          <p:nvPr/>
        </p:nvSpPr>
        <p:spPr>
          <a:xfrm flipH="false" flipV="false" rot="0">
            <a:off x="-985838" y="-1233768"/>
            <a:ext cx="4029075" cy="4114800"/>
          </a:xfrm>
          <a:custGeom>
            <a:avLst/>
            <a:gdLst/>
            <a:ahLst/>
            <a:cxnLst/>
            <a:rect r="r" b="b" t="t" l="l"/>
            <a:pathLst>
              <a:path h="4114800" w="4029075">
                <a:moveTo>
                  <a:pt x="0" y="0"/>
                </a:moveTo>
                <a:lnTo>
                  <a:pt x="4029076" y="0"/>
                </a:lnTo>
                <a:lnTo>
                  <a:pt x="402907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607662" y="1080807"/>
            <a:ext cx="3980943" cy="953399"/>
          </a:xfrm>
          <a:prstGeom prst="rect">
            <a:avLst/>
          </a:prstGeom>
        </p:spPr>
        <p:txBody>
          <a:bodyPr anchor="t" rtlCol="false" tIns="0" lIns="0" bIns="0" rIns="0">
            <a:spAutoFit/>
          </a:bodyPr>
          <a:lstStyle/>
          <a:p>
            <a:pPr algn="ctr" marL="0" indent="0" lvl="0">
              <a:lnSpc>
                <a:spcPts val="6756"/>
              </a:lnSpc>
              <a:spcBef>
                <a:spcPct val="0"/>
              </a:spcBef>
            </a:pPr>
            <a:r>
              <a:rPr lang="en-US" sz="7948" spc="-516">
                <a:solidFill>
                  <a:srgbClr val="1A1A1A"/>
                </a:solidFill>
                <a:latin typeface="Intro Rust"/>
              </a:rPr>
              <a:t>FONTES:</a:t>
            </a:r>
          </a:p>
        </p:txBody>
      </p:sp>
      <p:sp>
        <p:nvSpPr>
          <p:cNvPr name="TextBox 4" id="4"/>
          <p:cNvSpPr txBox="true"/>
          <p:nvPr/>
        </p:nvSpPr>
        <p:spPr>
          <a:xfrm rot="0">
            <a:off x="1536967" y="1996106"/>
            <a:ext cx="16166959" cy="7427380"/>
          </a:xfrm>
          <a:prstGeom prst="rect">
            <a:avLst/>
          </a:prstGeom>
        </p:spPr>
        <p:txBody>
          <a:bodyPr anchor="t" rtlCol="false" tIns="0" lIns="0" bIns="0" rIns="0">
            <a:spAutoFit/>
          </a:bodyPr>
          <a:lstStyle/>
          <a:p>
            <a:pPr algn="l">
              <a:lnSpc>
                <a:spcPts val="3142"/>
              </a:lnSpc>
              <a:spcBef>
                <a:spcPct val="0"/>
              </a:spcBef>
            </a:pPr>
            <a:r>
              <a:rPr lang="en-US" sz="2416" u="sng">
                <a:solidFill>
                  <a:srgbClr val="1A1A1A"/>
                </a:solidFill>
                <a:latin typeface="Arimo"/>
              </a:rPr>
              <a:t>https://www.totvs.com/blog/negocios/kanban/#:~:text=O%20termo%20%E2%80%9CKanban%E2%80%9D%20%C3%A9%20de,ele%20se%20move%20pelo%20processo.</a:t>
            </a:r>
          </a:p>
          <a:p>
            <a:pPr algn="l">
              <a:lnSpc>
                <a:spcPts val="3142"/>
              </a:lnSpc>
              <a:spcBef>
                <a:spcPct val="0"/>
              </a:spcBef>
            </a:pPr>
          </a:p>
          <a:p>
            <a:pPr algn="l">
              <a:lnSpc>
                <a:spcPts val="3142"/>
              </a:lnSpc>
              <a:spcBef>
                <a:spcPct val="0"/>
              </a:spcBef>
            </a:pPr>
            <a:r>
              <a:rPr lang="en-US" sz="2416" u="sng">
                <a:solidFill>
                  <a:srgbClr val="1A1A1A"/>
                </a:solidFill>
                <a:latin typeface="Arimo"/>
              </a:rPr>
              <a:t>https://www.atlassian.com/br/agile/kanban#:~:text=O%20quadro%20Kanban%20b%C3%A1sico%20tem,trabalho%20para%20atender%20processos%20exclusivos.</a:t>
            </a:r>
          </a:p>
          <a:p>
            <a:pPr algn="l">
              <a:lnSpc>
                <a:spcPts val="3142"/>
              </a:lnSpc>
              <a:spcBef>
                <a:spcPct val="0"/>
              </a:spcBef>
            </a:pPr>
          </a:p>
          <a:p>
            <a:pPr algn="l">
              <a:lnSpc>
                <a:spcPts val="3142"/>
              </a:lnSpc>
              <a:spcBef>
                <a:spcPct val="0"/>
              </a:spcBef>
            </a:pPr>
            <a:r>
              <a:rPr lang="en-US" sz="2416" u="sng">
                <a:solidFill>
                  <a:srgbClr val="1A1A1A"/>
                </a:solidFill>
                <a:latin typeface="Arimo"/>
              </a:rPr>
              <a:t>https://blog.runrun.it/kanban/#:~:text=Kanban%20%C3%A9%20uma%20metodologia%20%C3%A1gil,a%20diferentes%20processos%20e%20projetos.</a:t>
            </a:r>
          </a:p>
          <a:p>
            <a:pPr algn="l">
              <a:lnSpc>
                <a:spcPts val="3142"/>
              </a:lnSpc>
              <a:spcBef>
                <a:spcPct val="0"/>
              </a:spcBef>
            </a:pPr>
          </a:p>
          <a:p>
            <a:pPr algn="l">
              <a:lnSpc>
                <a:spcPts val="3142"/>
              </a:lnSpc>
              <a:spcBef>
                <a:spcPct val="0"/>
              </a:spcBef>
            </a:pPr>
            <a:r>
              <a:rPr lang="en-US" sz="2416" u="sng">
                <a:solidFill>
                  <a:srgbClr val="1A1A1A"/>
                </a:solidFill>
                <a:latin typeface="Arimo"/>
              </a:rPr>
              <a:t>https://blogdaqualidade.com.br/kanban/#:~:text=No%20Kanban%2C%20o%20controle%20do,de%20trabalho%20e%20evitar%20gargalos.</a:t>
            </a:r>
          </a:p>
          <a:p>
            <a:pPr algn="l">
              <a:lnSpc>
                <a:spcPts val="3142"/>
              </a:lnSpc>
              <a:spcBef>
                <a:spcPct val="0"/>
              </a:spcBef>
            </a:pPr>
          </a:p>
          <a:p>
            <a:pPr algn="l">
              <a:lnSpc>
                <a:spcPts val="3142"/>
              </a:lnSpc>
              <a:spcBef>
                <a:spcPct val="0"/>
              </a:spcBef>
            </a:pPr>
            <a:r>
              <a:rPr lang="en-US" sz="2416" u="sng">
                <a:solidFill>
                  <a:srgbClr val="1A1A1A"/>
                </a:solidFill>
                <a:latin typeface="Arimo"/>
              </a:rPr>
              <a:t>https://medium.com/@leandrowebster/missao-kanban-mapear-o-fluxo-de-trabalho-6ad60985ad34#:~:text=O%20Kanban%20%C3%A9%20um%20m%C3%A9todo,time%2C%20mas%20como%20um%20time.</a:t>
            </a:r>
          </a:p>
          <a:p>
            <a:pPr algn="l">
              <a:lnSpc>
                <a:spcPts val="3142"/>
              </a:lnSpc>
              <a:spcBef>
                <a:spcPct val="0"/>
              </a:spcBef>
            </a:pPr>
          </a:p>
          <a:p>
            <a:pPr algn="l">
              <a:lnSpc>
                <a:spcPts val="3142"/>
              </a:lnSpc>
              <a:spcBef>
                <a:spcPct val="0"/>
              </a:spcBef>
            </a:pPr>
            <a:r>
              <a:rPr lang="en-US" sz="2416" u="sng">
                <a:solidFill>
                  <a:srgbClr val="1A1A1A"/>
                </a:solidFill>
                <a:latin typeface="Arimo"/>
              </a:rPr>
              <a:t>https://blogdaqualidade.com.br/kanban/#:~:text=No%20Kanban%2C%20o%20controle%20do,de%20trabalho%20e%20evitar%20gargalos.</a:t>
            </a:r>
          </a:p>
          <a:p>
            <a:pPr algn="l">
              <a:lnSpc>
                <a:spcPts val="3142"/>
              </a:lnSpc>
              <a:spcBef>
                <a:spcPct val="0"/>
              </a:spcBef>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1ECE6"/>
        </a:solidFill>
      </p:bgPr>
    </p:bg>
    <p:spTree>
      <p:nvGrpSpPr>
        <p:cNvPr id="1" name=""/>
        <p:cNvGrpSpPr/>
        <p:nvPr/>
      </p:nvGrpSpPr>
      <p:grpSpPr>
        <a:xfrm>
          <a:off x="0" y="0"/>
          <a:ext cx="0" cy="0"/>
          <a:chOff x="0" y="0"/>
          <a:chExt cx="0" cy="0"/>
        </a:xfrm>
      </p:grpSpPr>
      <p:sp>
        <p:nvSpPr>
          <p:cNvPr name="Freeform 2" id="2"/>
          <p:cNvSpPr/>
          <p:nvPr/>
        </p:nvSpPr>
        <p:spPr>
          <a:xfrm flipH="false" flipV="false" rot="0">
            <a:off x="7809735" y="-3493770"/>
            <a:ext cx="15489439" cy="16828725"/>
          </a:xfrm>
          <a:custGeom>
            <a:avLst/>
            <a:gdLst/>
            <a:ahLst/>
            <a:cxnLst/>
            <a:rect r="r" b="b" t="t" l="l"/>
            <a:pathLst>
              <a:path h="16828725" w="15489439">
                <a:moveTo>
                  <a:pt x="0" y="0"/>
                </a:moveTo>
                <a:lnTo>
                  <a:pt x="15489439" y="0"/>
                </a:lnTo>
                <a:lnTo>
                  <a:pt x="15489439" y="16828725"/>
                </a:lnTo>
                <a:lnTo>
                  <a:pt x="0" y="16828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9547" y="2942929"/>
            <a:ext cx="8115300" cy="1977663"/>
          </a:xfrm>
          <a:prstGeom prst="rect">
            <a:avLst/>
          </a:prstGeom>
        </p:spPr>
        <p:txBody>
          <a:bodyPr anchor="t" rtlCol="false" tIns="0" lIns="0" bIns="0" rIns="0">
            <a:spAutoFit/>
          </a:bodyPr>
          <a:lstStyle/>
          <a:p>
            <a:pPr algn="l" marL="0" indent="0" lvl="0">
              <a:lnSpc>
                <a:spcPts val="7400"/>
              </a:lnSpc>
              <a:spcBef>
                <a:spcPct val="0"/>
              </a:spcBef>
            </a:pPr>
            <a:r>
              <a:rPr lang="en-US" sz="8706" spc="-565">
                <a:solidFill>
                  <a:srgbClr val="191919"/>
                </a:solidFill>
                <a:latin typeface="Intro Rust"/>
              </a:rPr>
              <a:t>OBRIGADO PELA ATENÇÃO!</a:t>
            </a:r>
          </a:p>
        </p:txBody>
      </p:sp>
      <p:sp>
        <p:nvSpPr>
          <p:cNvPr name="TextBox 4" id="4"/>
          <p:cNvSpPr txBox="true"/>
          <p:nvPr/>
        </p:nvSpPr>
        <p:spPr>
          <a:xfrm rot="0">
            <a:off x="1120319" y="5704358"/>
            <a:ext cx="6173756" cy="605357"/>
          </a:xfrm>
          <a:prstGeom prst="rect">
            <a:avLst/>
          </a:prstGeom>
        </p:spPr>
        <p:txBody>
          <a:bodyPr anchor="t" rtlCol="false" tIns="0" lIns="0" bIns="0" rIns="0">
            <a:spAutoFit/>
          </a:bodyPr>
          <a:lstStyle/>
          <a:p>
            <a:pPr algn="l" marL="0" indent="0" lvl="0">
              <a:lnSpc>
                <a:spcPts val="4300"/>
              </a:lnSpc>
              <a:spcBef>
                <a:spcPct val="0"/>
              </a:spcBef>
            </a:pPr>
            <a:r>
              <a:rPr lang="en-US" sz="5058" spc="-328">
                <a:solidFill>
                  <a:srgbClr val="191919"/>
                </a:solidFill>
                <a:latin typeface="Montserrat Bold"/>
              </a:rPr>
              <a:t>ALGUMA DÚVIDA?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1ECE6"/>
        </a:solidFill>
      </p:bgPr>
    </p:bg>
    <p:spTree>
      <p:nvGrpSpPr>
        <p:cNvPr id="1" name=""/>
        <p:cNvGrpSpPr/>
        <p:nvPr/>
      </p:nvGrpSpPr>
      <p:grpSpPr>
        <a:xfrm>
          <a:off x="0" y="0"/>
          <a:ext cx="0" cy="0"/>
          <a:chOff x="0" y="0"/>
          <a:chExt cx="0" cy="0"/>
        </a:xfrm>
      </p:grpSpPr>
      <p:sp>
        <p:nvSpPr>
          <p:cNvPr name="Freeform 2" id="2"/>
          <p:cNvSpPr/>
          <p:nvPr/>
        </p:nvSpPr>
        <p:spPr>
          <a:xfrm flipH="false" flipV="false" rot="-5540536">
            <a:off x="4483768" y="3796780"/>
            <a:ext cx="10993633" cy="2693440"/>
          </a:xfrm>
          <a:custGeom>
            <a:avLst/>
            <a:gdLst/>
            <a:ahLst/>
            <a:cxnLst/>
            <a:rect r="r" b="b" t="t" l="l"/>
            <a:pathLst>
              <a:path h="2693440" w="10993633">
                <a:moveTo>
                  <a:pt x="0" y="0"/>
                </a:moveTo>
                <a:lnTo>
                  <a:pt x="10993634" y="0"/>
                </a:lnTo>
                <a:lnTo>
                  <a:pt x="10993634" y="2693440"/>
                </a:lnTo>
                <a:lnTo>
                  <a:pt x="0" y="26934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9144000" y="21741"/>
            <a:ext cx="9144000" cy="10265259"/>
            <a:chOff x="0" y="0"/>
            <a:chExt cx="2408296" cy="2703607"/>
          </a:xfrm>
        </p:grpSpPr>
        <p:sp>
          <p:nvSpPr>
            <p:cNvPr name="Freeform 4" id="4"/>
            <p:cNvSpPr/>
            <p:nvPr/>
          </p:nvSpPr>
          <p:spPr>
            <a:xfrm flipH="false" flipV="false" rot="0">
              <a:off x="0" y="0"/>
              <a:ext cx="2408296" cy="2703607"/>
            </a:xfrm>
            <a:custGeom>
              <a:avLst/>
              <a:gdLst/>
              <a:ahLst/>
              <a:cxnLst/>
              <a:rect r="r" b="b" t="t" l="l"/>
              <a:pathLst>
                <a:path h="2703607" w="2408296">
                  <a:moveTo>
                    <a:pt x="0" y="0"/>
                  </a:moveTo>
                  <a:lnTo>
                    <a:pt x="2408296" y="0"/>
                  </a:lnTo>
                  <a:lnTo>
                    <a:pt x="2408296" y="2703607"/>
                  </a:lnTo>
                  <a:lnTo>
                    <a:pt x="0" y="2703607"/>
                  </a:lnTo>
                  <a:close/>
                </a:path>
              </a:pathLst>
            </a:custGeom>
            <a:solidFill>
              <a:srgbClr val="191919"/>
            </a:solidFill>
          </p:spPr>
        </p:sp>
        <p:sp>
          <p:nvSpPr>
            <p:cNvPr name="TextBox 5" id="5"/>
            <p:cNvSpPr txBox="true"/>
            <p:nvPr/>
          </p:nvSpPr>
          <p:spPr>
            <a:xfrm>
              <a:off x="0" y="-19050"/>
              <a:ext cx="2408296" cy="2722657"/>
            </a:xfrm>
            <a:prstGeom prst="rect">
              <a:avLst/>
            </a:prstGeom>
          </p:spPr>
          <p:txBody>
            <a:bodyPr anchor="ctr" rtlCol="false" tIns="50800" lIns="50800" bIns="50800" rIns="50800"/>
            <a:lstStyle/>
            <a:p>
              <a:pPr algn="ctr">
                <a:lnSpc>
                  <a:spcPts val="3379"/>
                </a:lnSpc>
              </a:pPr>
            </a:p>
          </p:txBody>
        </p:sp>
      </p:grpSp>
      <p:grpSp>
        <p:nvGrpSpPr>
          <p:cNvPr name="Group 6" id="6"/>
          <p:cNvGrpSpPr/>
          <p:nvPr/>
        </p:nvGrpSpPr>
        <p:grpSpPr>
          <a:xfrm rot="0">
            <a:off x="9980585" y="1028700"/>
            <a:ext cx="7124783" cy="8251341"/>
            <a:chOff x="0" y="0"/>
            <a:chExt cx="9499711" cy="11001788"/>
          </a:xfrm>
        </p:grpSpPr>
        <p:pic>
          <p:nvPicPr>
            <p:cNvPr name="Picture 7" id="7"/>
            <p:cNvPicPr>
              <a:picLocks noChangeAspect="true"/>
            </p:cNvPicPr>
            <p:nvPr/>
          </p:nvPicPr>
          <p:blipFill>
            <a:blip r:embed="rId4"/>
            <a:srcRect l="13380" t="4811" r="35462" b="6264"/>
            <a:stretch>
              <a:fillRect/>
            </a:stretch>
          </p:blipFill>
          <p:spPr>
            <a:xfrm flipH="false" flipV="false">
              <a:off x="0" y="0"/>
              <a:ext cx="9499711" cy="11001788"/>
            </a:xfrm>
            <a:prstGeom prst="rect">
              <a:avLst/>
            </a:prstGeom>
          </p:spPr>
        </p:pic>
      </p:grpSp>
      <p:sp>
        <p:nvSpPr>
          <p:cNvPr name="TextBox 8" id="8"/>
          <p:cNvSpPr txBox="true"/>
          <p:nvPr/>
        </p:nvSpPr>
        <p:spPr>
          <a:xfrm rot="0">
            <a:off x="484703" y="1348267"/>
            <a:ext cx="7599372" cy="1010645"/>
          </a:xfrm>
          <a:prstGeom prst="rect">
            <a:avLst/>
          </a:prstGeom>
        </p:spPr>
        <p:txBody>
          <a:bodyPr anchor="t" rtlCol="false" tIns="0" lIns="0" bIns="0" rIns="0">
            <a:spAutoFit/>
          </a:bodyPr>
          <a:lstStyle/>
          <a:p>
            <a:pPr algn="l" marL="0" indent="0" lvl="0">
              <a:lnSpc>
                <a:spcPts val="7222"/>
              </a:lnSpc>
            </a:pPr>
            <a:r>
              <a:rPr lang="en-US" sz="8497" spc="-552">
                <a:solidFill>
                  <a:srgbClr val="191919"/>
                </a:solidFill>
                <a:latin typeface="Intro Rust"/>
              </a:rPr>
              <a:t> Definição</a:t>
            </a:r>
          </a:p>
        </p:txBody>
      </p:sp>
      <p:sp>
        <p:nvSpPr>
          <p:cNvPr name="TextBox 9" id="9"/>
          <p:cNvSpPr txBox="true"/>
          <p:nvPr/>
        </p:nvSpPr>
        <p:spPr>
          <a:xfrm rot="0">
            <a:off x="351353" y="2588200"/>
            <a:ext cx="8468557" cy="4030251"/>
          </a:xfrm>
          <a:prstGeom prst="rect">
            <a:avLst/>
          </a:prstGeom>
        </p:spPr>
        <p:txBody>
          <a:bodyPr anchor="t" rtlCol="false" tIns="0" lIns="0" bIns="0" rIns="0">
            <a:spAutoFit/>
          </a:bodyPr>
          <a:lstStyle/>
          <a:p>
            <a:pPr algn="l">
              <a:lnSpc>
                <a:spcPts val="4578"/>
              </a:lnSpc>
            </a:pPr>
            <a:r>
              <a:rPr lang="en-US" sz="3052">
                <a:solidFill>
                  <a:srgbClr val="191919"/>
                </a:solidFill>
                <a:latin typeface="Montserrat Bold"/>
              </a:rPr>
              <a:t>Os requisitos refletem as necessidades e as expectativas das partes interessadas no projeto, principalmente do cliente, incluindo as condições ou capacidades que estes desejam que sejam cumpridas pelo projeto ou estejam presentes no produto. </a:t>
            </a:r>
          </a:p>
        </p:txBody>
      </p:sp>
      <p:sp>
        <p:nvSpPr>
          <p:cNvPr name="TextBox 10" id="10"/>
          <p:cNvSpPr txBox="true"/>
          <p:nvPr/>
        </p:nvSpPr>
        <p:spPr>
          <a:xfrm rot="0">
            <a:off x="324734" y="7578790"/>
            <a:ext cx="8430954" cy="2607312"/>
          </a:xfrm>
          <a:prstGeom prst="rect">
            <a:avLst/>
          </a:prstGeom>
        </p:spPr>
        <p:txBody>
          <a:bodyPr anchor="t" rtlCol="false" tIns="0" lIns="0" bIns="0" rIns="0">
            <a:spAutoFit/>
          </a:bodyPr>
          <a:lstStyle/>
          <a:p>
            <a:pPr algn="l">
              <a:lnSpc>
                <a:spcPts val="4159"/>
              </a:lnSpc>
            </a:pPr>
            <a:r>
              <a:rPr lang="en-US" sz="3199" spc="-185">
                <a:solidFill>
                  <a:srgbClr val="8A573E"/>
                </a:solidFill>
                <a:latin typeface="Montserrat Bold"/>
              </a:rPr>
              <a:t>Se um cliente necessita reduzir os custos de pós-venda, um dos requisitos pode ser de que o projeto inclua um sistema para diagnosticar problemas do produto remotamente.</a:t>
            </a:r>
          </a:p>
        </p:txBody>
      </p:sp>
      <p:sp>
        <p:nvSpPr>
          <p:cNvPr name="TextBox 11" id="11"/>
          <p:cNvSpPr txBox="true"/>
          <p:nvPr/>
        </p:nvSpPr>
        <p:spPr>
          <a:xfrm rot="0">
            <a:off x="1028700" y="7107935"/>
            <a:ext cx="5230445" cy="553583"/>
          </a:xfrm>
          <a:prstGeom prst="rect">
            <a:avLst/>
          </a:prstGeom>
        </p:spPr>
        <p:txBody>
          <a:bodyPr anchor="t" rtlCol="false" tIns="0" lIns="0" bIns="0" rIns="0">
            <a:spAutoFit/>
          </a:bodyPr>
          <a:lstStyle/>
          <a:p>
            <a:pPr algn="just">
              <a:lnSpc>
                <a:spcPts val="4431"/>
              </a:lnSpc>
            </a:pPr>
            <a:r>
              <a:rPr lang="en-US" sz="3408">
                <a:solidFill>
                  <a:srgbClr val="191919"/>
                </a:solidFill>
                <a:latin typeface="Intro Rust"/>
              </a:rPr>
              <a:t>Exemplo:</a:t>
            </a:r>
          </a:p>
        </p:txBody>
      </p:sp>
      <p:sp>
        <p:nvSpPr>
          <p:cNvPr name="Freeform 12" id="12"/>
          <p:cNvSpPr/>
          <p:nvPr/>
        </p:nvSpPr>
        <p:spPr>
          <a:xfrm flipH="false" flipV="false" rot="0">
            <a:off x="484703" y="7146035"/>
            <a:ext cx="456249" cy="488620"/>
          </a:xfrm>
          <a:custGeom>
            <a:avLst/>
            <a:gdLst/>
            <a:ahLst/>
            <a:cxnLst/>
            <a:rect r="r" b="b" t="t" l="l"/>
            <a:pathLst>
              <a:path h="488620" w="456249">
                <a:moveTo>
                  <a:pt x="0" y="0"/>
                </a:moveTo>
                <a:lnTo>
                  <a:pt x="456249" y="0"/>
                </a:lnTo>
                <a:lnTo>
                  <a:pt x="456249" y="488620"/>
                </a:lnTo>
                <a:lnTo>
                  <a:pt x="0" y="48862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3" id="13"/>
          <p:cNvSpPr txBox="true"/>
          <p:nvPr/>
        </p:nvSpPr>
        <p:spPr>
          <a:xfrm rot="0">
            <a:off x="484703" y="532931"/>
            <a:ext cx="5083607" cy="539111"/>
          </a:xfrm>
          <a:prstGeom prst="rect">
            <a:avLst/>
          </a:prstGeom>
        </p:spPr>
        <p:txBody>
          <a:bodyPr anchor="t" rtlCol="false" tIns="0" lIns="0" bIns="0" rIns="0">
            <a:spAutoFit/>
          </a:bodyPr>
          <a:lstStyle/>
          <a:p>
            <a:pPr algn="just">
              <a:lnSpc>
                <a:spcPts val="4306"/>
              </a:lnSpc>
            </a:pPr>
            <a:r>
              <a:rPr lang="en-US" sz="3312">
                <a:solidFill>
                  <a:srgbClr val="8A573E"/>
                </a:solidFill>
                <a:latin typeface="Intro Rust"/>
              </a:rPr>
              <a:t>Requisitos</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1ECE6"/>
        </a:solidFill>
      </p:bgPr>
    </p:bg>
    <p:spTree>
      <p:nvGrpSpPr>
        <p:cNvPr id="1" name=""/>
        <p:cNvGrpSpPr/>
        <p:nvPr/>
      </p:nvGrpSpPr>
      <p:grpSpPr>
        <a:xfrm>
          <a:off x="0" y="0"/>
          <a:ext cx="0" cy="0"/>
          <a:chOff x="0" y="0"/>
          <a:chExt cx="0" cy="0"/>
        </a:xfrm>
      </p:grpSpPr>
      <p:grpSp>
        <p:nvGrpSpPr>
          <p:cNvPr name="Group 2" id="2"/>
          <p:cNvGrpSpPr/>
          <p:nvPr/>
        </p:nvGrpSpPr>
        <p:grpSpPr>
          <a:xfrm rot="0">
            <a:off x="0" y="0"/>
            <a:ext cx="6507556" cy="10287000"/>
            <a:chOff x="0" y="0"/>
            <a:chExt cx="1713924" cy="2709333"/>
          </a:xfrm>
        </p:grpSpPr>
        <p:sp>
          <p:nvSpPr>
            <p:cNvPr name="Freeform 3" id="3"/>
            <p:cNvSpPr/>
            <p:nvPr/>
          </p:nvSpPr>
          <p:spPr>
            <a:xfrm flipH="false" flipV="false" rot="0">
              <a:off x="0" y="0"/>
              <a:ext cx="1713924" cy="2709333"/>
            </a:xfrm>
            <a:custGeom>
              <a:avLst/>
              <a:gdLst/>
              <a:ahLst/>
              <a:cxnLst/>
              <a:rect r="r" b="b" t="t" l="l"/>
              <a:pathLst>
                <a:path h="2709333" w="1713924">
                  <a:moveTo>
                    <a:pt x="0" y="0"/>
                  </a:moveTo>
                  <a:lnTo>
                    <a:pt x="1713924" y="0"/>
                  </a:lnTo>
                  <a:lnTo>
                    <a:pt x="1713924" y="2709333"/>
                  </a:lnTo>
                  <a:lnTo>
                    <a:pt x="0" y="2709333"/>
                  </a:lnTo>
                  <a:close/>
                </a:path>
              </a:pathLst>
            </a:custGeom>
            <a:solidFill>
              <a:srgbClr val="1A1A1A"/>
            </a:solidFill>
          </p:spPr>
        </p:sp>
        <p:sp>
          <p:nvSpPr>
            <p:cNvPr name="TextBox 4" id="4"/>
            <p:cNvSpPr txBox="true"/>
            <p:nvPr/>
          </p:nvSpPr>
          <p:spPr>
            <a:xfrm>
              <a:off x="0" y="-19050"/>
              <a:ext cx="1713924" cy="2728383"/>
            </a:xfrm>
            <a:prstGeom prst="rect">
              <a:avLst/>
            </a:prstGeom>
          </p:spPr>
          <p:txBody>
            <a:bodyPr anchor="ctr" rtlCol="false" tIns="50800" lIns="50800" bIns="50800" rIns="50800"/>
            <a:lstStyle/>
            <a:p>
              <a:pPr algn="ctr">
                <a:lnSpc>
                  <a:spcPts val="3249"/>
                </a:lnSpc>
              </a:pPr>
            </a:p>
          </p:txBody>
        </p:sp>
      </p:grpSp>
      <p:sp>
        <p:nvSpPr>
          <p:cNvPr name="TextBox 5" id="5"/>
          <p:cNvSpPr txBox="true"/>
          <p:nvPr/>
        </p:nvSpPr>
        <p:spPr>
          <a:xfrm rot="0">
            <a:off x="60319" y="4061734"/>
            <a:ext cx="6447238" cy="1395531"/>
          </a:xfrm>
          <a:prstGeom prst="rect">
            <a:avLst/>
          </a:prstGeom>
        </p:spPr>
        <p:txBody>
          <a:bodyPr anchor="t" rtlCol="false" tIns="0" lIns="0" bIns="0" rIns="0">
            <a:spAutoFit/>
          </a:bodyPr>
          <a:lstStyle/>
          <a:p>
            <a:pPr algn="l" marL="0" indent="0" lvl="0">
              <a:lnSpc>
                <a:spcPts val="5238"/>
              </a:lnSpc>
              <a:spcBef>
                <a:spcPct val="0"/>
              </a:spcBef>
            </a:pPr>
            <a:r>
              <a:rPr lang="en-US" sz="6163" spc="-400">
                <a:solidFill>
                  <a:srgbClr val="F1ECE6"/>
                </a:solidFill>
                <a:latin typeface="Intro Rust"/>
              </a:rPr>
              <a:t>MODELOS DE DOCUMENTAÇÃO</a:t>
            </a:r>
          </a:p>
        </p:txBody>
      </p:sp>
      <p:sp>
        <p:nvSpPr>
          <p:cNvPr name="TextBox 6" id="6"/>
          <p:cNvSpPr txBox="true"/>
          <p:nvPr/>
        </p:nvSpPr>
        <p:spPr>
          <a:xfrm rot="0">
            <a:off x="589447" y="5673694"/>
            <a:ext cx="5328663" cy="1216025"/>
          </a:xfrm>
          <a:prstGeom prst="rect">
            <a:avLst/>
          </a:prstGeom>
        </p:spPr>
        <p:txBody>
          <a:bodyPr anchor="t" rtlCol="false" tIns="0" lIns="0" bIns="0" rIns="0">
            <a:spAutoFit/>
          </a:bodyPr>
          <a:lstStyle/>
          <a:p>
            <a:pPr algn="ctr" marL="0" indent="0" lvl="0">
              <a:lnSpc>
                <a:spcPts val="3249"/>
              </a:lnSpc>
              <a:spcBef>
                <a:spcPct val="0"/>
              </a:spcBef>
            </a:pPr>
            <a:r>
              <a:rPr lang="en-US" sz="2499">
                <a:solidFill>
                  <a:srgbClr val="F1ECE6"/>
                </a:solidFill>
                <a:latin typeface="Montserrat Bold"/>
              </a:rPr>
              <a:t>Como criar um documento de requisitos de produto com esta visão geral detalhada:</a:t>
            </a:r>
          </a:p>
        </p:txBody>
      </p:sp>
      <p:graphicFrame>
        <p:nvGraphicFramePr>
          <p:cNvPr name="Table 7" id="7"/>
          <p:cNvGraphicFramePr>
            <a:graphicFrameLocks noGrp="true"/>
          </p:cNvGraphicFramePr>
          <p:nvPr/>
        </p:nvGraphicFramePr>
        <p:xfrm>
          <a:off x="6507556" y="0"/>
          <a:ext cx="11780444" cy="13128266"/>
        </p:xfrm>
        <a:graphic>
          <a:graphicData uri="http://schemas.openxmlformats.org/drawingml/2006/table">
            <a:tbl>
              <a:tblPr/>
              <a:tblGrid>
                <a:gridCol w="11780444"/>
              </a:tblGrid>
              <a:tr h="2487830">
                <a:tc>
                  <a:txBody>
                    <a:bodyPr anchor="t" rtlCol="false"/>
                    <a:lstStyle/>
                    <a:p>
                      <a:pPr algn="r">
                        <a:lnSpc>
                          <a:spcPts val="3499"/>
                        </a:lnSpc>
                        <a:defRPr/>
                      </a:pPr>
                      <a:r>
                        <a:rPr lang="en-US" sz="2499">
                          <a:solidFill>
                            <a:srgbClr val="191919"/>
                          </a:solidFill>
                          <a:latin typeface="Montserrat Bold Italics"/>
                        </a:rPr>
                        <a:t>Definição dos objetivos e escopo do projeto:</a:t>
                      </a:r>
                      <a:endParaRPr lang="en-US" sz="1100"/>
                    </a:p>
                    <a:p>
                      <a:pPr algn="r">
                        <a:lnSpc>
                          <a:spcPts val="3219"/>
                        </a:lnSpc>
                      </a:pPr>
                      <a:r>
                        <a:rPr lang="en-US" sz="2299">
                          <a:solidFill>
                            <a:srgbClr val="191919"/>
                          </a:solidFill>
                          <a:latin typeface="Montserrat Bold"/>
                        </a:rPr>
                        <a:t>A primeira etapa para criar um documento de requisitos de produto é definir os objetivos e escopo do projeto. Isso envolve identificar o propósito do produto, entender as necessidades dos usuários e estabelecer os principais requisitos a serem atendidos.</a:t>
                      </a:r>
                    </a:p>
                  </a:txBody>
                  <a:tcPr marL="190500" marR="190500" marT="190500" marB="190500" anchor="ctr">
                    <a:lnL cmpd="sng" algn="ctr" cap="flat" w="9525">
                      <a:solidFill>
                        <a:srgbClr val="191919"/>
                      </a:solidFill>
                      <a:prstDash val="solid"/>
                      <a:round/>
                      <a:headEnd type="none" w="med" len="med"/>
                      <a:tailEnd type="none" w="med" len="med"/>
                    </a:lnL>
                    <a:lnR cmpd="sng" algn="ctr" cap="flat" w="9525">
                      <a:solidFill>
                        <a:srgbClr val="F1ECE6"/>
                      </a:solidFill>
                      <a:prstDash val="solid"/>
                      <a:round/>
                      <a:headEnd type="none" w="med" len="med"/>
                      <a:tailEnd type="none" w="med" len="med"/>
                    </a:lnR>
                    <a:lnT cmpd="sng" algn="ctr" cap="flat" w="9525">
                      <a:solidFill>
                        <a:srgbClr val="F1ECE6"/>
                      </a:solidFill>
                      <a:prstDash val="solid"/>
                      <a:round/>
                      <a:headEnd type="none" w="med" len="med"/>
                      <a:tailEnd type="none" w="med" len="med"/>
                    </a:lnT>
                    <a:lnB cmpd="sng" algn="ctr" cap="flat" w="9525">
                      <a:solidFill>
                        <a:srgbClr val="010101"/>
                      </a:solidFill>
                      <a:prstDash val="solid"/>
                      <a:round/>
                      <a:headEnd type="none" w="med" len="med"/>
                      <a:tailEnd type="none" w="med" len="med"/>
                    </a:lnB>
                  </a:tcPr>
                </a:tc>
              </a:tr>
              <a:tr h="2583149">
                <a:tc>
                  <a:txBody>
                    <a:bodyPr anchor="t" rtlCol="false"/>
                    <a:lstStyle/>
                    <a:p>
                      <a:pPr algn="just">
                        <a:lnSpc>
                          <a:spcPts val="3639"/>
                        </a:lnSpc>
                        <a:defRPr/>
                      </a:pPr>
                      <a:r>
                        <a:rPr lang="en-US" sz="2599">
                          <a:solidFill>
                            <a:srgbClr val="191919"/>
                          </a:solidFill>
                          <a:latin typeface="Montserrat Bold Italics"/>
                        </a:rPr>
                        <a:t>Definição dos objetivos e escopo do projeto</a:t>
                      </a:r>
                      <a:endParaRPr lang="en-US" sz="1100"/>
                    </a:p>
                    <a:p>
                      <a:pPr algn="l">
                        <a:lnSpc>
                          <a:spcPts val="3359"/>
                        </a:lnSpc>
                      </a:pPr>
                      <a:r>
                        <a:rPr lang="en-US" sz="2399">
                          <a:solidFill>
                            <a:srgbClr val="191919"/>
                          </a:solidFill>
                          <a:latin typeface="Montserrat Bold"/>
                        </a:rPr>
                        <a:t>A primeira etapa para criar um documento de requisitos de produto é definir os objetivos e escopo do projeto. Isso envolve identificar o propósito do produto, entender as necessidades dos usuários e estabelecer os principais requisitos a serem atendidos.</a:t>
                      </a:r>
                    </a:p>
                  </a:txBody>
                  <a:tcPr marL="190500" marR="190500" marT="190500" marB="190500" anchor="ctr">
                    <a:lnL cmpd="sng" algn="ctr" cap="flat" w="9525">
                      <a:solidFill>
                        <a:srgbClr val="191919"/>
                      </a:solidFill>
                      <a:prstDash val="solid"/>
                      <a:round/>
                      <a:headEnd type="none" w="med" len="med"/>
                      <a:tailEnd type="none" w="med" len="med"/>
                    </a:lnL>
                    <a:lnR cmpd="sng" algn="ctr" cap="flat" w="9525">
                      <a:solidFill>
                        <a:srgbClr val="F1ECE6"/>
                      </a:solidFill>
                      <a:prstDash val="solid"/>
                      <a:round/>
                      <a:headEnd type="none" w="med" len="med"/>
                      <a:tailEnd type="none" w="med" len="med"/>
                    </a:lnR>
                    <a:lnT cmpd="sng" algn="ctr" cap="flat" w="9525">
                      <a:solidFill>
                        <a:srgbClr val="010101"/>
                      </a:solidFill>
                      <a:prstDash val="solid"/>
                      <a:round/>
                      <a:headEnd type="none" w="med" len="med"/>
                      <a:tailEnd type="none" w="med" len="med"/>
                    </a:lnT>
                    <a:lnB cmpd="sng" algn="ctr" cap="flat" w="9525">
                      <a:solidFill>
                        <a:srgbClr val="010101"/>
                      </a:solidFill>
                      <a:prstDash val="solid"/>
                      <a:round/>
                      <a:headEnd type="none" w="med" len="med"/>
                      <a:tailEnd type="none" w="med" len="med"/>
                    </a:lnB>
                  </a:tcPr>
                </a:tc>
              </a:tr>
              <a:tr h="2545021">
                <a:tc>
                  <a:txBody>
                    <a:bodyPr anchor="t" rtlCol="false"/>
                    <a:lstStyle/>
                    <a:p>
                      <a:pPr algn="r">
                        <a:lnSpc>
                          <a:spcPts val="3359"/>
                        </a:lnSpc>
                        <a:defRPr/>
                      </a:pPr>
                      <a:r>
                        <a:rPr lang="en-US" sz="2399">
                          <a:solidFill>
                            <a:srgbClr val="191919"/>
                          </a:solidFill>
                          <a:latin typeface="Montserrat Bold Italics"/>
                        </a:rPr>
                        <a:t>Realizar reuniões com as partes interessadas</a:t>
                      </a:r>
                      <a:endParaRPr lang="en-US" sz="1100"/>
                    </a:p>
                    <a:p>
                      <a:pPr algn="r">
                        <a:lnSpc>
                          <a:spcPts val="3359"/>
                        </a:lnSpc>
                      </a:pPr>
                      <a:r>
                        <a:rPr lang="en-US" sz="2399">
                          <a:solidFill>
                            <a:srgbClr val="191919"/>
                          </a:solidFill>
                          <a:latin typeface="Montserrat Bold"/>
                        </a:rPr>
                        <a:t>Uma maneira eficaz de definir os objetivos e escopo do documento de requisitos de produto é realizar reuniões com as partes interessadas. Isso inclui representantes da equipe de desenvolvimento, usuários finais e outros envolvidos no processo.</a:t>
                      </a:r>
                    </a:p>
                  </a:txBody>
                  <a:tcPr marL="190500" marR="190500" marT="190500" marB="190500" anchor="ctr">
                    <a:lnL cmpd="sng" algn="ctr" cap="flat" w="9525">
                      <a:solidFill>
                        <a:srgbClr val="191919"/>
                      </a:solidFill>
                      <a:prstDash val="solid"/>
                      <a:round/>
                      <a:headEnd type="none" w="med" len="med"/>
                      <a:tailEnd type="none" w="med" len="med"/>
                    </a:lnL>
                    <a:lnR cmpd="sng" algn="ctr" cap="flat" w="9525">
                      <a:solidFill>
                        <a:srgbClr val="F1ECE6"/>
                      </a:solidFill>
                      <a:prstDash val="solid"/>
                      <a:round/>
                      <a:headEnd type="none" w="med" len="med"/>
                      <a:tailEnd type="none" w="med" len="med"/>
                    </a:lnR>
                    <a:lnT cmpd="sng" algn="ctr" cap="flat" w="9525">
                      <a:solidFill>
                        <a:srgbClr val="010101"/>
                      </a:solidFill>
                      <a:prstDash val="solid"/>
                      <a:round/>
                      <a:headEnd type="none" w="med" len="med"/>
                      <a:tailEnd type="none" w="med" len="med"/>
                    </a:lnT>
                    <a:lnB cmpd="sng" algn="ctr" cap="flat" w="9525">
                      <a:solidFill>
                        <a:srgbClr val="010101"/>
                      </a:solidFill>
                      <a:prstDash val="solid"/>
                      <a:round/>
                      <a:headEnd type="none" w="med" len="med"/>
                      <a:tailEnd type="none" w="med" len="med"/>
                    </a:lnB>
                  </a:tcPr>
                </a:tc>
              </a:tr>
              <a:tr h="2939229">
                <a:tc>
                  <a:txBody>
                    <a:bodyPr anchor="t" rtlCol="false"/>
                    <a:lstStyle/>
                    <a:p>
                      <a:pPr algn="l">
                        <a:lnSpc>
                          <a:spcPts val="3079"/>
                        </a:lnSpc>
                        <a:defRPr/>
                      </a:pPr>
                      <a:r>
                        <a:rPr lang="en-US" sz="2199">
                          <a:solidFill>
                            <a:srgbClr val="191919"/>
                          </a:solidFill>
                          <a:latin typeface="Montserrat Bold Italics"/>
                        </a:rPr>
                        <a:t>Identificar e documentar os requisitos funcionais e não funcionais</a:t>
                      </a:r>
                      <a:endParaRPr lang="en-US" sz="1100"/>
                    </a:p>
                    <a:p>
                      <a:pPr algn="l">
                        <a:lnSpc>
                          <a:spcPts val="3079"/>
                        </a:lnSpc>
                      </a:pPr>
                      <a:r>
                        <a:rPr lang="en-US" sz="2199">
                          <a:solidFill>
                            <a:srgbClr val="191919"/>
                          </a:solidFill>
                          <a:latin typeface="Montserrat Bold"/>
                        </a:rPr>
                        <a:t>A próxima etapa é identificar e documentar os requisitos funcionais e não funcionais do produto. Os requisitos funcionais descrevem as funcionalidades específicas que o produto deve possuir, enquanto os requisitos não funcionais se referem a aspectos como desempenho, segurança, usabilidade, entre outros.</a:t>
                      </a:r>
                    </a:p>
                  </a:txBody>
                  <a:tcPr marL="190500" marR="190500" marT="190500" marB="190500" anchor="ctr">
                    <a:lnL cmpd="sng" algn="ctr" cap="flat" w="9525">
                      <a:solidFill>
                        <a:srgbClr val="191919"/>
                      </a:solidFill>
                      <a:prstDash val="solid"/>
                      <a:round/>
                      <a:headEnd type="none" w="med" len="med"/>
                      <a:tailEnd type="none" w="med" len="med"/>
                    </a:lnL>
                    <a:lnR cmpd="sng" algn="ctr" cap="flat" w="9525">
                      <a:solidFill>
                        <a:srgbClr val="F1ECE6"/>
                      </a:solidFill>
                      <a:prstDash val="solid"/>
                      <a:round/>
                      <a:headEnd type="none" w="med" len="med"/>
                      <a:tailEnd type="none" w="med" len="med"/>
                    </a:lnR>
                    <a:lnT cmpd="sng" algn="ctr" cap="flat" w="9525">
                      <a:solidFill>
                        <a:srgbClr val="010101"/>
                      </a:solidFill>
                      <a:prstDash val="solid"/>
                      <a:round/>
                      <a:headEnd type="none" w="med" len="med"/>
                      <a:tailEnd type="none" w="med" len="med"/>
                    </a:lnT>
                    <a:lnB cmpd="sng" algn="ctr" cap="flat" w="9525">
                      <a:solidFill>
                        <a:srgbClr val="010101"/>
                      </a:solidFill>
                      <a:prstDash val="solid"/>
                      <a:round/>
                      <a:headEnd type="none" w="med" len="med"/>
                      <a:tailEnd type="none" w="med" len="med"/>
                    </a:lnB>
                  </a:tcPr>
                </a:tc>
              </a:tr>
              <a:tr h="819745">
                <a:tc>
                  <a:txBody>
                    <a:bodyPr anchor="t" rtlCol="false"/>
                    <a:lstStyle/>
                    <a:p>
                      <a:pPr algn="ctr">
                        <a:lnSpc>
                          <a:spcPts val="2940"/>
                        </a:lnSpc>
                        <a:defRPr/>
                      </a:pPr>
                      <a:endParaRPr lang="en-US" sz="1100"/>
                    </a:p>
                  </a:txBody>
                  <a:tcPr marL="190500" marR="190500" marT="190500" marB="190500" anchor="ctr">
                    <a:lnL cmpd="sng" algn="ctr" cap="flat" w="9525">
                      <a:solidFill>
                        <a:srgbClr val="191919"/>
                      </a:solidFill>
                      <a:prstDash val="solid"/>
                      <a:round/>
                      <a:headEnd type="none" w="med" len="med"/>
                      <a:tailEnd type="none" w="med" len="med"/>
                    </a:lnL>
                    <a:lnR cmpd="sng" algn="ctr" cap="flat" w="9525">
                      <a:solidFill>
                        <a:srgbClr val="F1ECE6"/>
                      </a:solidFill>
                      <a:prstDash val="solid"/>
                      <a:round/>
                      <a:headEnd type="none" w="med" len="med"/>
                      <a:tailEnd type="none" w="med" len="med"/>
                    </a:lnR>
                    <a:lnT cmpd="sng" algn="ctr" cap="flat" w="9525">
                      <a:solidFill>
                        <a:srgbClr val="010101"/>
                      </a:solidFill>
                      <a:prstDash val="solid"/>
                      <a:round/>
                      <a:headEnd type="none" w="med" len="med"/>
                      <a:tailEnd type="none" w="med" len="med"/>
                    </a:lnT>
                    <a:lnB cmpd="sng" algn="ctr" cap="flat" w="9525">
                      <a:solidFill>
                        <a:srgbClr val="010101"/>
                      </a:solidFill>
                      <a:prstDash val="solid"/>
                      <a:round/>
                      <a:headEnd type="none" w="med" len="med"/>
                      <a:tailEnd type="none" w="med" len="med"/>
                    </a:lnB>
                  </a:tcPr>
                </a:tc>
              </a:tr>
              <a:tr h="1753292">
                <a:tc>
                  <a:txBody>
                    <a:bodyPr anchor="t" rtlCol="false"/>
                    <a:lstStyle/>
                    <a:p>
                      <a:pPr algn="ctr">
                        <a:lnSpc>
                          <a:spcPts val="2940"/>
                        </a:lnSpc>
                        <a:defRPr/>
                      </a:pPr>
                      <a:r>
                        <a:rPr lang="en-US" sz="2100">
                          <a:solidFill>
                            <a:srgbClr val="191919"/>
                          </a:solidFill>
                          <a:latin typeface="Montserrat Bold"/>
                        </a:rPr>
                        <a:t>Você também pode gravar um vídeo dentro do editor!</a:t>
                      </a:r>
                      <a:endParaRPr lang="en-US" sz="1100"/>
                    </a:p>
                    <a:p>
                      <a:pPr algn="ctr">
                        <a:lnSpc>
                          <a:spcPts val="2940"/>
                        </a:lnSpc>
                      </a:pPr>
                      <a:r>
                        <a:rPr lang="en-US" sz="2100">
                          <a:solidFill>
                            <a:srgbClr val="191919"/>
                          </a:solidFill>
                          <a:latin typeface="Montserrat Bold"/>
                        </a:rPr>
                        <a:t>Vá para 'Uploads' e clique em 'Gravar você mesmo'.</a:t>
                      </a:r>
                    </a:p>
                  </a:txBody>
                  <a:tcPr marL="190500" marR="190500" marT="190500" marB="190500" anchor="ctr">
                    <a:lnL cmpd="sng" algn="ctr" cap="flat" w="9525">
                      <a:solidFill>
                        <a:srgbClr val="191919"/>
                      </a:solidFill>
                      <a:prstDash val="solid"/>
                      <a:round/>
                      <a:headEnd type="none" w="med" len="med"/>
                      <a:tailEnd type="none" w="med" len="med"/>
                    </a:lnL>
                    <a:lnR cmpd="sng" algn="ctr" cap="flat" w="9525">
                      <a:solidFill>
                        <a:srgbClr val="F1ECE6"/>
                      </a:solidFill>
                      <a:prstDash val="solid"/>
                      <a:round/>
                      <a:headEnd type="none" w="med" len="med"/>
                      <a:tailEnd type="none" w="med" len="med"/>
                    </a:lnR>
                    <a:lnT cmpd="sng" algn="ctr" cap="flat" w="9525">
                      <a:solidFill>
                        <a:srgbClr val="010101"/>
                      </a:solidFill>
                      <a:prstDash val="solid"/>
                      <a:round/>
                      <a:headEnd type="none" w="med" len="med"/>
                      <a:tailEnd type="none" w="med" len="med"/>
                    </a:lnT>
                    <a:lnB cmpd="sng" algn="ctr" cap="flat" w="9525">
                      <a:solidFill>
                        <a:srgbClr val="F1ECE6"/>
                      </a:solidFill>
                      <a:prstDash val="solid"/>
                      <a:round/>
                      <a:headEnd type="none" w="med" len="med"/>
                      <a:tailEnd type="none" w="med" len="med"/>
                    </a:lnB>
                  </a:tcPr>
                </a:tc>
              </a:tr>
            </a:tbl>
          </a:graphicData>
        </a:graphic>
      </p:graphicFrame>
      <p:sp>
        <p:nvSpPr>
          <p:cNvPr name="TextBox 8" id="8"/>
          <p:cNvSpPr txBox="true"/>
          <p:nvPr/>
        </p:nvSpPr>
        <p:spPr>
          <a:xfrm rot="0">
            <a:off x="275710" y="3322597"/>
            <a:ext cx="5083607" cy="539111"/>
          </a:xfrm>
          <a:prstGeom prst="rect">
            <a:avLst/>
          </a:prstGeom>
        </p:spPr>
        <p:txBody>
          <a:bodyPr anchor="t" rtlCol="false" tIns="0" lIns="0" bIns="0" rIns="0">
            <a:spAutoFit/>
          </a:bodyPr>
          <a:lstStyle/>
          <a:p>
            <a:pPr algn="just">
              <a:lnSpc>
                <a:spcPts val="4306"/>
              </a:lnSpc>
            </a:pPr>
            <a:r>
              <a:rPr lang="en-US" sz="3312">
                <a:solidFill>
                  <a:srgbClr val="8A573E"/>
                </a:solidFill>
                <a:latin typeface="Intro Rust"/>
              </a:rPr>
              <a:t>Requisitos</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1ECE6"/>
        </a:solidFill>
      </p:bgPr>
    </p:bg>
    <p:spTree>
      <p:nvGrpSpPr>
        <p:cNvPr id="1" name=""/>
        <p:cNvGrpSpPr/>
        <p:nvPr/>
      </p:nvGrpSpPr>
      <p:grpSpPr>
        <a:xfrm>
          <a:off x="0" y="0"/>
          <a:ext cx="0" cy="0"/>
          <a:chOff x="0" y="0"/>
          <a:chExt cx="0" cy="0"/>
        </a:xfrm>
      </p:grpSpPr>
      <p:grpSp>
        <p:nvGrpSpPr>
          <p:cNvPr name="Group 2" id="2"/>
          <p:cNvGrpSpPr/>
          <p:nvPr/>
        </p:nvGrpSpPr>
        <p:grpSpPr>
          <a:xfrm rot="0">
            <a:off x="0" y="0"/>
            <a:ext cx="6507556" cy="10287000"/>
            <a:chOff x="0" y="0"/>
            <a:chExt cx="1713924" cy="2709333"/>
          </a:xfrm>
        </p:grpSpPr>
        <p:sp>
          <p:nvSpPr>
            <p:cNvPr name="Freeform 3" id="3"/>
            <p:cNvSpPr/>
            <p:nvPr/>
          </p:nvSpPr>
          <p:spPr>
            <a:xfrm flipH="false" flipV="false" rot="0">
              <a:off x="0" y="0"/>
              <a:ext cx="1713924" cy="2709333"/>
            </a:xfrm>
            <a:custGeom>
              <a:avLst/>
              <a:gdLst/>
              <a:ahLst/>
              <a:cxnLst/>
              <a:rect r="r" b="b" t="t" l="l"/>
              <a:pathLst>
                <a:path h="2709333" w="1713924">
                  <a:moveTo>
                    <a:pt x="0" y="0"/>
                  </a:moveTo>
                  <a:lnTo>
                    <a:pt x="1713924" y="0"/>
                  </a:lnTo>
                  <a:lnTo>
                    <a:pt x="1713924" y="2709333"/>
                  </a:lnTo>
                  <a:lnTo>
                    <a:pt x="0" y="2709333"/>
                  </a:lnTo>
                  <a:close/>
                </a:path>
              </a:pathLst>
            </a:custGeom>
            <a:solidFill>
              <a:srgbClr val="1A1A1A"/>
            </a:solidFill>
          </p:spPr>
        </p:sp>
        <p:sp>
          <p:nvSpPr>
            <p:cNvPr name="TextBox 4" id="4"/>
            <p:cNvSpPr txBox="true"/>
            <p:nvPr/>
          </p:nvSpPr>
          <p:spPr>
            <a:xfrm>
              <a:off x="0" y="-19050"/>
              <a:ext cx="1713924" cy="2728383"/>
            </a:xfrm>
            <a:prstGeom prst="rect">
              <a:avLst/>
            </a:prstGeom>
          </p:spPr>
          <p:txBody>
            <a:bodyPr anchor="ctr" rtlCol="false" tIns="50800" lIns="50800" bIns="50800" rIns="50800"/>
            <a:lstStyle/>
            <a:p>
              <a:pPr algn="ctr">
                <a:lnSpc>
                  <a:spcPts val="3249"/>
                </a:lnSpc>
              </a:pPr>
            </a:p>
          </p:txBody>
        </p:sp>
      </p:grpSp>
      <p:sp>
        <p:nvSpPr>
          <p:cNvPr name="TextBox 5" id="5"/>
          <p:cNvSpPr txBox="true"/>
          <p:nvPr/>
        </p:nvSpPr>
        <p:spPr>
          <a:xfrm rot="0">
            <a:off x="60319" y="4061734"/>
            <a:ext cx="6447238" cy="1395531"/>
          </a:xfrm>
          <a:prstGeom prst="rect">
            <a:avLst/>
          </a:prstGeom>
        </p:spPr>
        <p:txBody>
          <a:bodyPr anchor="t" rtlCol="false" tIns="0" lIns="0" bIns="0" rIns="0">
            <a:spAutoFit/>
          </a:bodyPr>
          <a:lstStyle/>
          <a:p>
            <a:pPr algn="l" marL="0" indent="0" lvl="0">
              <a:lnSpc>
                <a:spcPts val="5238"/>
              </a:lnSpc>
              <a:spcBef>
                <a:spcPct val="0"/>
              </a:spcBef>
            </a:pPr>
            <a:r>
              <a:rPr lang="en-US" sz="6163" spc="-400">
                <a:solidFill>
                  <a:srgbClr val="F1ECE6"/>
                </a:solidFill>
                <a:latin typeface="Intro Rust"/>
              </a:rPr>
              <a:t>MODELOS DE DOCUMENTAÇÃO</a:t>
            </a:r>
          </a:p>
        </p:txBody>
      </p:sp>
      <p:sp>
        <p:nvSpPr>
          <p:cNvPr name="TextBox 6" id="6"/>
          <p:cNvSpPr txBox="true"/>
          <p:nvPr/>
        </p:nvSpPr>
        <p:spPr>
          <a:xfrm rot="0">
            <a:off x="589447" y="5673694"/>
            <a:ext cx="5328663" cy="1216025"/>
          </a:xfrm>
          <a:prstGeom prst="rect">
            <a:avLst/>
          </a:prstGeom>
        </p:spPr>
        <p:txBody>
          <a:bodyPr anchor="t" rtlCol="false" tIns="0" lIns="0" bIns="0" rIns="0">
            <a:spAutoFit/>
          </a:bodyPr>
          <a:lstStyle/>
          <a:p>
            <a:pPr algn="ctr" marL="0" indent="0" lvl="0">
              <a:lnSpc>
                <a:spcPts val="3249"/>
              </a:lnSpc>
              <a:spcBef>
                <a:spcPct val="0"/>
              </a:spcBef>
            </a:pPr>
            <a:r>
              <a:rPr lang="en-US" sz="2499">
                <a:solidFill>
                  <a:srgbClr val="F1ECE6"/>
                </a:solidFill>
                <a:latin typeface="Montserrat Bold"/>
              </a:rPr>
              <a:t>Como criar um documento de requisitos de produto com esta visão geral detalhada:</a:t>
            </a:r>
          </a:p>
        </p:txBody>
      </p:sp>
      <p:graphicFrame>
        <p:nvGraphicFramePr>
          <p:cNvPr name="Table 7" id="7"/>
          <p:cNvGraphicFramePr>
            <a:graphicFrameLocks noGrp="true"/>
          </p:cNvGraphicFramePr>
          <p:nvPr/>
        </p:nvGraphicFramePr>
        <p:xfrm>
          <a:off x="6507556" y="0"/>
          <a:ext cx="11780444" cy="12163425"/>
        </p:xfrm>
        <a:graphic>
          <a:graphicData uri="http://schemas.openxmlformats.org/drawingml/2006/table">
            <a:tbl>
              <a:tblPr/>
              <a:tblGrid>
                <a:gridCol w="11780444"/>
              </a:tblGrid>
              <a:tr h="2640493">
                <a:tc>
                  <a:txBody>
                    <a:bodyPr anchor="t" rtlCol="false"/>
                    <a:lstStyle/>
                    <a:p>
                      <a:pPr algn="r">
                        <a:lnSpc>
                          <a:spcPts val="3499"/>
                        </a:lnSpc>
                        <a:defRPr/>
                      </a:pPr>
                      <a:r>
                        <a:rPr lang="en-US" sz="2499">
                          <a:solidFill>
                            <a:srgbClr val="191919"/>
                          </a:solidFill>
                          <a:latin typeface="Montserrat Bold Italics"/>
                        </a:rPr>
                        <a:t>Estruturar e organizar o documento de requisitos de produto</a:t>
                      </a:r>
                      <a:endParaRPr lang="en-US" sz="1100"/>
                    </a:p>
                    <a:p>
                      <a:pPr algn="r">
                        <a:lnSpc>
                          <a:spcPts val="3499"/>
                        </a:lnSpc>
                      </a:pPr>
                      <a:r>
                        <a:rPr lang="en-US" sz="2499">
                          <a:solidFill>
                            <a:srgbClr val="191919"/>
                          </a:solidFill>
                          <a:latin typeface="Montserrat Bold"/>
                        </a:rPr>
                        <a:t>Após identificar os requisitos, é hora de estruturar e organizar o documento de requisitos de produto. Uma abordagem comum é dividir o documento em seções, incluindo introdução, escopo, requisitos funcionais, requisitos não funcionais, entre outros.</a:t>
                      </a:r>
                    </a:p>
                  </a:txBody>
                  <a:tcPr marL="190500" marR="190500" marT="190500" marB="190500" anchor="ctr">
                    <a:lnL cmpd="sng" algn="ctr" cap="flat" w="9525">
                      <a:solidFill>
                        <a:srgbClr val="191919"/>
                      </a:solidFill>
                      <a:prstDash val="solid"/>
                      <a:round/>
                      <a:headEnd type="none" w="med" len="med"/>
                      <a:tailEnd type="none" w="med" len="med"/>
                    </a:lnL>
                    <a:lnR cmpd="sng" algn="ctr" cap="flat" w="9525">
                      <a:solidFill>
                        <a:srgbClr val="F1ECE6"/>
                      </a:solidFill>
                      <a:prstDash val="solid"/>
                      <a:round/>
                      <a:headEnd type="none" w="med" len="med"/>
                      <a:tailEnd type="none" w="med" len="med"/>
                    </a:lnR>
                    <a:lnT cmpd="sng" algn="ctr" cap="flat" w="9525">
                      <a:solidFill>
                        <a:srgbClr val="F1ECE6"/>
                      </a:solidFill>
                      <a:prstDash val="solid"/>
                      <a:round/>
                      <a:headEnd type="none" w="med" len="med"/>
                      <a:tailEnd type="none" w="med" len="med"/>
                    </a:lnT>
                    <a:lnB cmpd="sng" algn="ctr" cap="flat" w="9525">
                      <a:solidFill>
                        <a:srgbClr val="010101"/>
                      </a:solidFill>
                      <a:prstDash val="solid"/>
                      <a:round/>
                      <a:headEnd type="none" w="med" len="med"/>
                      <a:tailEnd type="none" w="med" len="med"/>
                    </a:lnB>
                  </a:tcPr>
                </a:tc>
              </a:tr>
              <a:tr h="2745350">
                <a:tc>
                  <a:txBody>
                    <a:bodyPr anchor="t" rtlCol="false"/>
                    <a:lstStyle/>
                    <a:p>
                      <a:pPr algn="just">
                        <a:lnSpc>
                          <a:spcPts val="3639"/>
                        </a:lnSpc>
                        <a:defRPr/>
                      </a:pPr>
                      <a:r>
                        <a:rPr lang="en-US" sz="2599">
                          <a:solidFill>
                            <a:srgbClr val="191919"/>
                          </a:solidFill>
                          <a:latin typeface="Montserrat Bold Italics"/>
                        </a:rPr>
                        <a:t>A importância de revisar e atualizar o documento</a:t>
                      </a:r>
                      <a:endParaRPr lang="en-US" sz="1100"/>
                    </a:p>
                    <a:p>
                      <a:pPr algn="just">
                        <a:lnSpc>
                          <a:spcPts val="3639"/>
                        </a:lnSpc>
                      </a:pPr>
                      <a:r>
                        <a:rPr lang="en-US" sz="2599">
                          <a:solidFill>
                            <a:srgbClr val="191919"/>
                          </a:solidFill>
                          <a:latin typeface="Montserrat Bold"/>
                        </a:rPr>
                        <a:t>É importante revisar e atualizar o documento regularmente, à medida que novas informações e requisitos surgirem ao longo do processo. Isso garante que todas as necessidades e expectativas sejam atendidas.</a:t>
                      </a:r>
                    </a:p>
                  </a:txBody>
                  <a:tcPr marL="190500" marR="190500" marT="190500" marB="190500" anchor="ctr">
                    <a:lnL cmpd="sng" algn="ctr" cap="flat" w="9525">
                      <a:solidFill>
                        <a:srgbClr val="191919"/>
                      </a:solidFill>
                      <a:prstDash val="solid"/>
                      <a:round/>
                      <a:headEnd type="none" w="med" len="med"/>
                      <a:tailEnd type="none" w="med" len="med"/>
                    </a:lnL>
                    <a:lnR cmpd="sng" algn="ctr" cap="flat" w="9525">
                      <a:solidFill>
                        <a:srgbClr val="F1ECE6"/>
                      </a:solidFill>
                      <a:prstDash val="solid"/>
                      <a:round/>
                      <a:headEnd type="none" w="med" len="med"/>
                      <a:tailEnd type="none" w="med" len="med"/>
                    </a:lnR>
                    <a:lnT cmpd="sng" algn="ctr" cap="flat" w="9525">
                      <a:solidFill>
                        <a:srgbClr val="010101"/>
                      </a:solidFill>
                      <a:prstDash val="solid"/>
                      <a:round/>
                      <a:headEnd type="none" w="med" len="med"/>
                      <a:tailEnd type="none" w="med" len="med"/>
                    </a:lnT>
                    <a:lnB cmpd="sng" algn="ctr" cap="flat" w="9525">
                      <a:solidFill>
                        <a:srgbClr val="010101"/>
                      </a:solidFill>
                      <a:prstDash val="solid"/>
                      <a:round/>
                      <a:headEnd type="none" w="med" len="med"/>
                      <a:tailEnd type="none" w="med" len="med"/>
                    </a:lnB>
                  </a:tcPr>
                </a:tc>
              </a:tr>
              <a:tr h="2125740">
                <a:tc>
                  <a:txBody>
                    <a:bodyPr anchor="t" rtlCol="false"/>
                    <a:lstStyle/>
                    <a:p>
                      <a:pPr algn="r">
                        <a:lnSpc>
                          <a:spcPts val="3359"/>
                        </a:lnSpc>
                        <a:defRPr/>
                      </a:pPr>
                      <a:r>
                        <a:rPr lang="en-US" sz="2399">
                          <a:solidFill>
                            <a:srgbClr val="191919"/>
                          </a:solidFill>
                          <a:latin typeface="Montserrat Bold Italics"/>
                        </a:rPr>
                        <a:t>Identificar e documentar os requisitos funcionais e não funcionais</a:t>
                      </a:r>
                      <a:endParaRPr lang="en-US" sz="1100"/>
                    </a:p>
                    <a:p>
                      <a:pPr algn="r">
                        <a:lnSpc>
                          <a:spcPts val="3359"/>
                        </a:lnSpc>
                      </a:pPr>
                      <a:r>
                        <a:rPr lang="en-US" sz="2399">
                          <a:solidFill>
                            <a:srgbClr val="191919"/>
                          </a:solidFill>
                          <a:latin typeface="Montserrat Bold"/>
                        </a:rPr>
                        <a:t>Identificar e documentar os requisitos funcionais e não funcionais de um produto é uma etapa crucial no processo de criação de um documento de requisitos.</a:t>
                      </a:r>
                    </a:p>
                  </a:txBody>
                  <a:tcPr marL="190500" marR="190500" marT="190500" marB="190500" anchor="ctr">
                    <a:lnL cmpd="sng" algn="ctr" cap="flat" w="9525">
                      <a:solidFill>
                        <a:srgbClr val="191919"/>
                      </a:solidFill>
                      <a:prstDash val="solid"/>
                      <a:round/>
                      <a:headEnd type="none" w="med" len="med"/>
                      <a:tailEnd type="none" w="med" len="med"/>
                    </a:lnL>
                    <a:lnR cmpd="sng" algn="ctr" cap="flat" w="9525">
                      <a:solidFill>
                        <a:srgbClr val="F1ECE6"/>
                      </a:solidFill>
                      <a:prstDash val="solid"/>
                      <a:round/>
                      <a:headEnd type="none" w="med" len="med"/>
                      <a:tailEnd type="none" w="med" len="med"/>
                    </a:lnR>
                    <a:lnT cmpd="sng" algn="ctr" cap="flat" w="9525">
                      <a:solidFill>
                        <a:srgbClr val="010101"/>
                      </a:solidFill>
                      <a:prstDash val="solid"/>
                      <a:round/>
                      <a:headEnd type="none" w="med" len="med"/>
                      <a:tailEnd type="none" w="med" len="med"/>
                    </a:lnT>
                    <a:lnB cmpd="sng" algn="ctr" cap="flat" w="9525">
                      <a:solidFill>
                        <a:srgbClr val="010101"/>
                      </a:solidFill>
                      <a:prstDash val="solid"/>
                      <a:round/>
                      <a:headEnd type="none" w="med" len="med"/>
                      <a:tailEnd type="none" w="med" len="med"/>
                    </a:lnB>
                  </a:tcPr>
                </a:tc>
              </a:tr>
              <a:tr h="2640493">
                <a:tc>
                  <a:txBody>
                    <a:bodyPr anchor="t" rtlCol="false"/>
                    <a:lstStyle/>
                    <a:p>
                      <a:pPr algn="l">
                        <a:lnSpc>
                          <a:spcPts val="3499"/>
                        </a:lnSpc>
                        <a:defRPr/>
                      </a:pPr>
                      <a:r>
                        <a:rPr lang="en-US" sz="2499">
                          <a:solidFill>
                            <a:srgbClr val="191919"/>
                          </a:solidFill>
                          <a:latin typeface="Montserrat Bold Italics"/>
                        </a:rPr>
                        <a:t>Estruturar e organizar o documento de requisitos de produto</a:t>
                      </a:r>
                      <a:endParaRPr lang="en-US" sz="1100"/>
                    </a:p>
                    <a:p>
                      <a:pPr algn="l">
                        <a:lnSpc>
                          <a:spcPts val="3499"/>
                        </a:lnSpc>
                      </a:pPr>
                      <a:r>
                        <a:rPr lang="en-US" sz="2499">
                          <a:solidFill>
                            <a:srgbClr val="191919"/>
                          </a:solidFill>
                          <a:latin typeface="Montserrat Bold"/>
                        </a:rPr>
                        <a:t>A estrutura e organização do documento de requisitos de produto são essenciais para garantir que todas as informações estejam claramente definidas e acessíveis a todos os envolvidos no desenvolvimento do produto.</a:t>
                      </a:r>
                    </a:p>
                  </a:txBody>
                  <a:tcPr marL="190500" marR="190500" marT="190500" marB="190500" anchor="ctr">
                    <a:lnL cmpd="sng" algn="ctr" cap="flat" w="9525">
                      <a:solidFill>
                        <a:srgbClr val="191919"/>
                      </a:solidFill>
                      <a:prstDash val="solid"/>
                      <a:round/>
                      <a:headEnd type="none" w="med" len="med"/>
                      <a:tailEnd type="none" w="med" len="med"/>
                    </a:lnL>
                    <a:lnR cmpd="sng" algn="ctr" cap="flat" w="9525">
                      <a:solidFill>
                        <a:srgbClr val="F1ECE6"/>
                      </a:solidFill>
                      <a:prstDash val="solid"/>
                      <a:round/>
                      <a:headEnd type="none" w="med" len="med"/>
                      <a:tailEnd type="none" w="med" len="med"/>
                    </a:lnR>
                    <a:lnT cmpd="sng" algn="ctr" cap="flat" w="9525">
                      <a:solidFill>
                        <a:srgbClr val="010101"/>
                      </a:solidFill>
                      <a:prstDash val="solid"/>
                      <a:round/>
                      <a:headEnd type="none" w="med" len="med"/>
                      <a:tailEnd type="none" w="med" len="med"/>
                    </a:lnT>
                    <a:lnB cmpd="sng" algn="ctr" cap="flat" w="9525">
                      <a:solidFill>
                        <a:srgbClr val="010101"/>
                      </a:solidFill>
                      <a:prstDash val="solid"/>
                      <a:round/>
                      <a:headEnd type="none" w="med" len="med"/>
                      <a:tailEnd type="none" w="med" len="med"/>
                    </a:lnB>
                  </a:tcPr>
                </a:tc>
              </a:tr>
              <a:tr h="819792">
                <a:tc>
                  <a:txBody>
                    <a:bodyPr anchor="t" rtlCol="false"/>
                    <a:lstStyle/>
                    <a:p>
                      <a:pPr algn="ctr">
                        <a:lnSpc>
                          <a:spcPts val="2940"/>
                        </a:lnSpc>
                        <a:defRPr/>
                      </a:pPr>
                      <a:endParaRPr lang="en-US" sz="1100"/>
                    </a:p>
                  </a:txBody>
                  <a:tcPr marL="190500" marR="190500" marT="190500" marB="190500" anchor="ctr">
                    <a:lnL cmpd="sng" algn="ctr" cap="flat" w="9525">
                      <a:solidFill>
                        <a:srgbClr val="191919"/>
                      </a:solidFill>
                      <a:prstDash val="solid"/>
                      <a:round/>
                      <a:headEnd type="none" w="med" len="med"/>
                      <a:tailEnd type="none" w="med" len="med"/>
                    </a:lnL>
                    <a:lnR cmpd="sng" algn="ctr" cap="flat" w="9525">
                      <a:solidFill>
                        <a:srgbClr val="F1ECE6"/>
                      </a:solidFill>
                      <a:prstDash val="solid"/>
                      <a:round/>
                      <a:headEnd type="none" w="med" len="med"/>
                      <a:tailEnd type="none" w="med" len="med"/>
                    </a:lnR>
                    <a:lnT cmpd="sng" algn="ctr" cap="flat" w="9525">
                      <a:solidFill>
                        <a:srgbClr val="010101"/>
                      </a:solidFill>
                      <a:prstDash val="solid"/>
                      <a:round/>
                      <a:headEnd type="none" w="med" len="med"/>
                      <a:tailEnd type="none" w="med" len="med"/>
                    </a:lnT>
                    <a:lnB cmpd="sng" algn="ctr" cap="flat" w="9525">
                      <a:solidFill>
                        <a:srgbClr val="010101"/>
                      </a:solidFill>
                      <a:prstDash val="solid"/>
                      <a:round/>
                      <a:headEnd type="none" w="med" len="med"/>
                      <a:tailEnd type="none" w="med" len="med"/>
                    </a:lnB>
                  </a:tcPr>
                </a:tc>
              </a:tr>
              <a:tr h="1191558">
                <a:tc>
                  <a:txBody>
                    <a:bodyPr anchor="t" rtlCol="false"/>
                    <a:lstStyle/>
                    <a:p>
                      <a:pPr algn="ctr">
                        <a:lnSpc>
                          <a:spcPts val="2940"/>
                        </a:lnSpc>
                        <a:defRPr/>
                      </a:pPr>
                      <a:r>
                        <a:rPr lang="en-US" sz="2100">
                          <a:solidFill>
                            <a:srgbClr val="191919"/>
                          </a:solidFill>
                          <a:latin typeface="Montserrat Bold"/>
                        </a:rPr>
                        <a:t>Você também pode gravar um vídeo dentro do editor!</a:t>
                      </a:r>
                      <a:endParaRPr lang="en-US" sz="1100"/>
                    </a:p>
                    <a:p>
                      <a:pPr algn="ctr">
                        <a:lnSpc>
                          <a:spcPts val="2940"/>
                        </a:lnSpc>
                      </a:pPr>
                      <a:r>
                        <a:rPr lang="en-US" sz="2100">
                          <a:solidFill>
                            <a:srgbClr val="191919"/>
                          </a:solidFill>
                          <a:latin typeface="Montserrat Bold"/>
                        </a:rPr>
                        <a:t>Vá para 'Uploads' e clique em 'Gravar você mesmo'.</a:t>
                      </a:r>
                    </a:p>
                  </a:txBody>
                  <a:tcPr marL="190500" marR="190500" marT="190500" marB="190500" anchor="ctr">
                    <a:lnL cmpd="sng" algn="ctr" cap="flat" w="9525">
                      <a:solidFill>
                        <a:srgbClr val="191919"/>
                      </a:solidFill>
                      <a:prstDash val="solid"/>
                      <a:round/>
                      <a:headEnd type="none" w="med" len="med"/>
                      <a:tailEnd type="none" w="med" len="med"/>
                    </a:lnL>
                    <a:lnR cmpd="sng" algn="ctr" cap="flat" w="9525">
                      <a:solidFill>
                        <a:srgbClr val="F1ECE6"/>
                      </a:solidFill>
                      <a:prstDash val="solid"/>
                      <a:round/>
                      <a:headEnd type="none" w="med" len="med"/>
                      <a:tailEnd type="none" w="med" len="med"/>
                    </a:lnR>
                    <a:lnT cmpd="sng" algn="ctr" cap="flat" w="9525">
                      <a:solidFill>
                        <a:srgbClr val="010101"/>
                      </a:solidFill>
                      <a:prstDash val="solid"/>
                      <a:round/>
                      <a:headEnd type="none" w="med" len="med"/>
                      <a:tailEnd type="none" w="med" len="med"/>
                    </a:lnT>
                    <a:lnB cmpd="sng" algn="ctr" cap="flat" w="9525">
                      <a:solidFill>
                        <a:srgbClr val="F1ECE6"/>
                      </a:solidFill>
                      <a:prstDash val="solid"/>
                      <a:round/>
                      <a:headEnd type="none" w="med" len="med"/>
                      <a:tailEnd type="none" w="med" len="med"/>
                    </a:lnB>
                  </a:tcPr>
                </a:tc>
              </a:tr>
            </a:tbl>
          </a:graphicData>
        </a:graphic>
      </p:graphicFrame>
      <p:sp>
        <p:nvSpPr>
          <p:cNvPr name="TextBox 8" id="8"/>
          <p:cNvSpPr txBox="true"/>
          <p:nvPr/>
        </p:nvSpPr>
        <p:spPr>
          <a:xfrm rot="0">
            <a:off x="275710" y="3322597"/>
            <a:ext cx="5083607" cy="539111"/>
          </a:xfrm>
          <a:prstGeom prst="rect">
            <a:avLst/>
          </a:prstGeom>
        </p:spPr>
        <p:txBody>
          <a:bodyPr anchor="t" rtlCol="false" tIns="0" lIns="0" bIns="0" rIns="0">
            <a:spAutoFit/>
          </a:bodyPr>
          <a:lstStyle/>
          <a:p>
            <a:pPr algn="just">
              <a:lnSpc>
                <a:spcPts val="4306"/>
              </a:lnSpc>
            </a:pPr>
            <a:r>
              <a:rPr lang="en-US" sz="3312">
                <a:solidFill>
                  <a:srgbClr val="8A573E"/>
                </a:solidFill>
                <a:latin typeface="Intro Rust"/>
              </a:rPr>
              <a:t>Requisitos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1ECE6"/>
        </a:solidFill>
      </p:bgPr>
    </p:bg>
    <p:spTree>
      <p:nvGrpSpPr>
        <p:cNvPr id="1" name=""/>
        <p:cNvGrpSpPr/>
        <p:nvPr/>
      </p:nvGrpSpPr>
      <p:grpSpPr>
        <a:xfrm>
          <a:off x="0" y="0"/>
          <a:ext cx="0" cy="0"/>
          <a:chOff x="0" y="0"/>
          <a:chExt cx="0" cy="0"/>
        </a:xfrm>
      </p:grpSpPr>
      <p:grpSp>
        <p:nvGrpSpPr>
          <p:cNvPr name="Group 2" id="2"/>
          <p:cNvGrpSpPr/>
          <p:nvPr/>
        </p:nvGrpSpPr>
        <p:grpSpPr>
          <a:xfrm rot="0">
            <a:off x="7203433" y="2815006"/>
            <a:ext cx="11556565" cy="791583"/>
            <a:chOff x="0" y="0"/>
            <a:chExt cx="3043704" cy="208483"/>
          </a:xfrm>
        </p:grpSpPr>
        <p:sp>
          <p:nvSpPr>
            <p:cNvPr name="Freeform 3" id="3"/>
            <p:cNvSpPr/>
            <p:nvPr/>
          </p:nvSpPr>
          <p:spPr>
            <a:xfrm flipH="false" flipV="false" rot="0">
              <a:off x="0" y="0"/>
              <a:ext cx="3043704" cy="208483"/>
            </a:xfrm>
            <a:custGeom>
              <a:avLst/>
              <a:gdLst/>
              <a:ahLst/>
              <a:cxnLst/>
              <a:rect r="r" b="b" t="t" l="l"/>
              <a:pathLst>
                <a:path h="208483" w="3043704">
                  <a:moveTo>
                    <a:pt x="0" y="0"/>
                  </a:moveTo>
                  <a:lnTo>
                    <a:pt x="3043704" y="0"/>
                  </a:lnTo>
                  <a:lnTo>
                    <a:pt x="3043704" y="208483"/>
                  </a:lnTo>
                  <a:lnTo>
                    <a:pt x="0" y="208483"/>
                  </a:lnTo>
                  <a:close/>
                </a:path>
              </a:pathLst>
            </a:custGeom>
            <a:solidFill>
              <a:srgbClr val="1A1A1A"/>
            </a:solidFill>
          </p:spPr>
        </p:sp>
        <p:sp>
          <p:nvSpPr>
            <p:cNvPr name="TextBox 4" id="4"/>
            <p:cNvSpPr txBox="true"/>
            <p:nvPr/>
          </p:nvSpPr>
          <p:spPr>
            <a:xfrm>
              <a:off x="0" y="-38100"/>
              <a:ext cx="3043704" cy="246583"/>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5540536">
            <a:off x="1113841" y="3796780"/>
            <a:ext cx="10993633" cy="2693440"/>
          </a:xfrm>
          <a:custGeom>
            <a:avLst/>
            <a:gdLst/>
            <a:ahLst/>
            <a:cxnLst/>
            <a:rect r="r" b="b" t="t" l="l"/>
            <a:pathLst>
              <a:path h="2693440" w="10993633">
                <a:moveTo>
                  <a:pt x="0" y="0"/>
                </a:moveTo>
                <a:lnTo>
                  <a:pt x="10993633" y="0"/>
                </a:lnTo>
                <a:lnTo>
                  <a:pt x="10993633" y="2693440"/>
                </a:lnTo>
                <a:lnTo>
                  <a:pt x="0" y="26934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243914" y="0"/>
            <a:ext cx="6150385" cy="10287000"/>
            <a:chOff x="0" y="0"/>
            <a:chExt cx="1619855" cy="2709333"/>
          </a:xfrm>
        </p:grpSpPr>
        <p:sp>
          <p:nvSpPr>
            <p:cNvPr name="Freeform 7" id="7"/>
            <p:cNvSpPr/>
            <p:nvPr/>
          </p:nvSpPr>
          <p:spPr>
            <a:xfrm flipH="false" flipV="false" rot="0">
              <a:off x="0" y="0"/>
              <a:ext cx="1619855" cy="2709333"/>
            </a:xfrm>
            <a:custGeom>
              <a:avLst/>
              <a:gdLst/>
              <a:ahLst/>
              <a:cxnLst/>
              <a:rect r="r" b="b" t="t" l="l"/>
              <a:pathLst>
                <a:path h="2709333" w="1619855">
                  <a:moveTo>
                    <a:pt x="0" y="0"/>
                  </a:moveTo>
                  <a:lnTo>
                    <a:pt x="1619855" y="0"/>
                  </a:lnTo>
                  <a:lnTo>
                    <a:pt x="1619855" y="2709333"/>
                  </a:lnTo>
                  <a:lnTo>
                    <a:pt x="0" y="2709333"/>
                  </a:lnTo>
                  <a:close/>
                </a:path>
              </a:pathLst>
            </a:custGeom>
            <a:solidFill>
              <a:srgbClr val="191919"/>
            </a:solidFill>
          </p:spPr>
        </p:sp>
        <p:sp>
          <p:nvSpPr>
            <p:cNvPr name="TextBox 8" id="8"/>
            <p:cNvSpPr txBox="true"/>
            <p:nvPr/>
          </p:nvSpPr>
          <p:spPr>
            <a:xfrm>
              <a:off x="0" y="-19050"/>
              <a:ext cx="1619855" cy="2728383"/>
            </a:xfrm>
            <a:prstGeom prst="rect">
              <a:avLst/>
            </a:prstGeom>
          </p:spPr>
          <p:txBody>
            <a:bodyPr anchor="ctr" rtlCol="false" tIns="50800" lIns="50800" bIns="50800" rIns="50800"/>
            <a:lstStyle/>
            <a:p>
              <a:pPr algn="ctr">
                <a:lnSpc>
                  <a:spcPts val="3379"/>
                </a:lnSpc>
              </a:pPr>
            </a:p>
          </p:txBody>
        </p:sp>
      </p:grpSp>
      <p:sp>
        <p:nvSpPr>
          <p:cNvPr name="Freeform 9" id="9"/>
          <p:cNvSpPr/>
          <p:nvPr/>
        </p:nvSpPr>
        <p:spPr>
          <a:xfrm flipH="false" flipV="false" rot="0">
            <a:off x="754447" y="1028700"/>
            <a:ext cx="6448987" cy="7918797"/>
          </a:xfrm>
          <a:custGeom>
            <a:avLst/>
            <a:gdLst/>
            <a:ahLst/>
            <a:cxnLst/>
            <a:rect r="r" b="b" t="t" l="l"/>
            <a:pathLst>
              <a:path h="7918797" w="6448987">
                <a:moveTo>
                  <a:pt x="0" y="0"/>
                </a:moveTo>
                <a:lnTo>
                  <a:pt x="6448986" y="0"/>
                </a:lnTo>
                <a:lnTo>
                  <a:pt x="6448986" y="7918797"/>
                </a:lnTo>
                <a:lnTo>
                  <a:pt x="0" y="7918797"/>
                </a:lnTo>
                <a:lnTo>
                  <a:pt x="0" y="0"/>
                </a:lnTo>
                <a:close/>
              </a:path>
            </a:pathLst>
          </a:custGeom>
          <a:blipFill>
            <a:blip r:embed="rId4"/>
            <a:stretch>
              <a:fillRect l="-92473" t="-10066" r="-28796" b="-10066"/>
            </a:stretch>
          </a:blipFill>
        </p:spPr>
      </p:sp>
      <p:sp>
        <p:nvSpPr>
          <p:cNvPr name="TextBox 10" id="10"/>
          <p:cNvSpPr txBox="true"/>
          <p:nvPr/>
        </p:nvSpPr>
        <p:spPr>
          <a:xfrm rot="0">
            <a:off x="8794424" y="608074"/>
            <a:ext cx="7105278" cy="2206932"/>
          </a:xfrm>
          <a:prstGeom prst="rect">
            <a:avLst/>
          </a:prstGeom>
        </p:spPr>
        <p:txBody>
          <a:bodyPr anchor="t" rtlCol="false" tIns="0" lIns="0" bIns="0" rIns="0">
            <a:spAutoFit/>
          </a:bodyPr>
          <a:lstStyle/>
          <a:p>
            <a:pPr algn="l" marL="0" indent="0" lvl="0">
              <a:lnSpc>
                <a:spcPts val="8444"/>
              </a:lnSpc>
            </a:pPr>
            <a:r>
              <a:rPr lang="en-US" sz="8706" spc="-565">
                <a:solidFill>
                  <a:srgbClr val="191919"/>
                </a:solidFill>
                <a:latin typeface="Intro Rust"/>
              </a:rPr>
              <a:t>REGRAS DE NEGÓCIO</a:t>
            </a:r>
          </a:p>
        </p:txBody>
      </p:sp>
      <p:sp>
        <p:nvSpPr>
          <p:cNvPr name="TextBox 11" id="11"/>
          <p:cNvSpPr txBox="true"/>
          <p:nvPr/>
        </p:nvSpPr>
        <p:spPr>
          <a:xfrm rot="0">
            <a:off x="8205079" y="2757856"/>
            <a:ext cx="9584636" cy="808302"/>
          </a:xfrm>
          <a:prstGeom prst="rect">
            <a:avLst/>
          </a:prstGeom>
        </p:spPr>
        <p:txBody>
          <a:bodyPr anchor="t" rtlCol="false" tIns="0" lIns="0" bIns="0" rIns="0">
            <a:spAutoFit/>
          </a:bodyPr>
          <a:lstStyle/>
          <a:p>
            <a:pPr algn="l" marL="0" indent="0" lvl="0">
              <a:lnSpc>
                <a:spcPts val="3302"/>
              </a:lnSpc>
              <a:spcBef>
                <a:spcPct val="0"/>
              </a:spcBef>
            </a:pPr>
            <a:r>
              <a:rPr lang="en-US" sz="2201">
                <a:solidFill>
                  <a:srgbClr val="FFFFFF"/>
                </a:solidFill>
                <a:latin typeface="Montserrat Bold"/>
              </a:rPr>
              <a:t>São uma categoria de requisitos do sistema que representam decisões sobre como executar o negócio.</a:t>
            </a:r>
          </a:p>
        </p:txBody>
      </p:sp>
      <p:sp>
        <p:nvSpPr>
          <p:cNvPr name="TextBox 12" id="12"/>
          <p:cNvSpPr txBox="true"/>
          <p:nvPr/>
        </p:nvSpPr>
        <p:spPr>
          <a:xfrm rot="0">
            <a:off x="8613131" y="138493"/>
            <a:ext cx="5083607" cy="539111"/>
          </a:xfrm>
          <a:prstGeom prst="rect">
            <a:avLst/>
          </a:prstGeom>
        </p:spPr>
        <p:txBody>
          <a:bodyPr anchor="t" rtlCol="false" tIns="0" lIns="0" bIns="0" rIns="0">
            <a:spAutoFit/>
          </a:bodyPr>
          <a:lstStyle/>
          <a:p>
            <a:pPr algn="just">
              <a:lnSpc>
                <a:spcPts val="4306"/>
              </a:lnSpc>
            </a:pPr>
            <a:r>
              <a:rPr lang="en-US" sz="3312">
                <a:solidFill>
                  <a:srgbClr val="8A573E"/>
                </a:solidFill>
                <a:latin typeface="Intro Rust"/>
              </a:rPr>
              <a:t>Requisitos</a:t>
            </a:r>
          </a:p>
        </p:txBody>
      </p:sp>
      <p:sp>
        <p:nvSpPr>
          <p:cNvPr name="TextBox 13" id="13"/>
          <p:cNvSpPr txBox="true"/>
          <p:nvPr/>
        </p:nvSpPr>
        <p:spPr>
          <a:xfrm rot="0">
            <a:off x="8967915" y="3704656"/>
            <a:ext cx="8821800" cy="6363371"/>
          </a:xfrm>
          <a:prstGeom prst="rect">
            <a:avLst/>
          </a:prstGeom>
        </p:spPr>
        <p:txBody>
          <a:bodyPr anchor="t" rtlCol="false" tIns="0" lIns="0" bIns="0" rIns="0">
            <a:spAutoFit/>
          </a:bodyPr>
          <a:lstStyle/>
          <a:p>
            <a:pPr algn="r">
              <a:lnSpc>
                <a:spcPts val="3893"/>
              </a:lnSpc>
              <a:spcBef>
                <a:spcPct val="0"/>
              </a:spcBef>
            </a:pPr>
            <a:r>
              <a:rPr lang="en-US" sz="2781">
                <a:solidFill>
                  <a:srgbClr val="5E5E5E"/>
                </a:solidFill>
                <a:latin typeface="Montserrat Bold"/>
              </a:rPr>
              <a:t>O desenvolvimento de software vai além da simples codificação, exigindo compreensão do produto ou serviço em questão. Os desenvolvedores precisam não apenas saber como escrever código, mas também entender o que escrever e por que escrever, considerando a função do produto, os problemas que resolve e seu público-alvo. Isso envolve lidar com uma variedade de questões, como regulamentações específicas da indústria e regras de negócio, garantindo que o software atenda às necessidades e requisitos do usuário final.</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191919"/>
        </a:solidFill>
      </p:bgPr>
    </p:bg>
    <p:spTree>
      <p:nvGrpSpPr>
        <p:cNvPr id="1" name=""/>
        <p:cNvGrpSpPr/>
        <p:nvPr/>
      </p:nvGrpSpPr>
      <p:grpSpPr>
        <a:xfrm>
          <a:off x="0" y="0"/>
          <a:ext cx="0" cy="0"/>
          <a:chOff x="0" y="0"/>
          <a:chExt cx="0" cy="0"/>
        </a:xfrm>
      </p:grpSpPr>
      <p:grpSp>
        <p:nvGrpSpPr>
          <p:cNvPr name="Group 2" id="2"/>
          <p:cNvGrpSpPr/>
          <p:nvPr/>
        </p:nvGrpSpPr>
        <p:grpSpPr>
          <a:xfrm rot="0">
            <a:off x="-390435" y="2757838"/>
            <a:ext cx="8030900" cy="6656113"/>
            <a:chOff x="0" y="0"/>
            <a:chExt cx="2115134" cy="1753050"/>
          </a:xfrm>
        </p:grpSpPr>
        <p:sp>
          <p:nvSpPr>
            <p:cNvPr name="Freeform 3" id="3"/>
            <p:cNvSpPr/>
            <p:nvPr/>
          </p:nvSpPr>
          <p:spPr>
            <a:xfrm flipH="false" flipV="false" rot="0">
              <a:off x="0" y="0"/>
              <a:ext cx="2115134" cy="1753050"/>
            </a:xfrm>
            <a:custGeom>
              <a:avLst/>
              <a:gdLst/>
              <a:ahLst/>
              <a:cxnLst/>
              <a:rect r="r" b="b" t="t" l="l"/>
              <a:pathLst>
                <a:path h="1753050" w="2115134">
                  <a:moveTo>
                    <a:pt x="0" y="0"/>
                  </a:moveTo>
                  <a:lnTo>
                    <a:pt x="2115134" y="0"/>
                  </a:lnTo>
                  <a:lnTo>
                    <a:pt x="2115134" y="1753050"/>
                  </a:lnTo>
                  <a:lnTo>
                    <a:pt x="0" y="1753050"/>
                  </a:lnTo>
                  <a:close/>
                </a:path>
              </a:pathLst>
            </a:custGeom>
            <a:solidFill>
              <a:srgbClr val="F1ECE6"/>
            </a:solidFill>
          </p:spPr>
        </p:sp>
        <p:sp>
          <p:nvSpPr>
            <p:cNvPr name="TextBox 4" id="4"/>
            <p:cNvSpPr txBox="true"/>
            <p:nvPr/>
          </p:nvSpPr>
          <p:spPr>
            <a:xfrm>
              <a:off x="0" y="-38100"/>
              <a:ext cx="2115134" cy="1791150"/>
            </a:xfrm>
            <a:prstGeom prst="rect">
              <a:avLst/>
            </a:prstGeom>
          </p:spPr>
          <p:txBody>
            <a:bodyPr anchor="ctr" rtlCol="false" tIns="50800" lIns="50800" bIns="50800" rIns="50800"/>
            <a:lstStyle/>
            <a:p>
              <a:pPr algn="ctr">
                <a:lnSpc>
                  <a:spcPts val="2800"/>
                </a:lnSpc>
              </a:pPr>
            </a:p>
          </p:txBody>
        </p:sp>
      </p:grpSp>
      <p:grpSp>
        <p:nvGrpSpPr>
          <p:cNvPr name="Group 5" id="5"/>
          <p:cNvGrpSpPr/>
          <p:nvPr/>
        </p:nvGrpSpPr>
        <p:grpSpPr>
          <a:xfrm rot="0">
            <a:off x="11847714" y="1808876"/>
            <a:ext cx="4771323" cy="875193"/>
            <a:chOff x="0" y="0"/>
            <a:chExt cx="1256645" cy="230503"/>
          </a:xfrm>
        </p:grpSpPr>
        <p:sp>
          <p:nvSpPr>
            <p:cNvPr name="Freeform 6" id="6"/>
            <p:cNvSpPr/>
            <p:nvPr/>
          </p:nvSpPr>
          <p:spPr>
            <a:xfrm flipH="false" flipV="false" rot="0">
              <a:off x="0" y="0"/>
              <a:ext cx="1256645" cy="230503"/>
            </a:xfrm>
            <a:custGeom>
              <a:avLst/>
              <a:gdLst/>
              <a:ahLst/>
              <a:cxnLst/>
              <a:rect r="r" b="b" t="t" l="l"/>
              <a:pathLst>
                <a:path h="230503" w="1256645">
                  <a:moveTo>
                    <a:pt x="82752" y="0"/>
                  </a:moveTo>
                  <a:lnTo>
                    <a:pt x="1173892" y="0"/>
                  </a:lnTo>
                  <a:cubicBezTo>
                    <a:pt x="1219595" y="0"/>
                    <a:pt x="1256645" y="37049"/>
                    <a:pt x="1256645" y="82752"/>
                  </a:cubicBezTo>
                  <a:lnTo>
                    <a:pt x="1256645" y="147751"/>
                  </a:lnTo>
                  <a:cubicBezTo>
                    <a:pt x="1256645" y="169698"/>
                    <a:pt x="1247926" y="190747"/>
                    <a:pt x="1232407" y="206266"/>
                  </a:cubicBezTo>
                  <a:cubicBezTo>
                    <a:pt x="1216888" y="221785"/>
                    <a:pt x="1195840" y="230503"/>
                    <a:pt x="1173892" y="230503"/>
                  </a:cubicBezTo>
                  <a:lnTo>
                    <a:pt x="82752" y="230503"/>
                  </a:lnTo>
                  <a:cubicBezTo>
                    <a:pt x="60805" y="230503"/>
                    <a:pt x="39757" y="221785"/>
                    <a:pt x="24238" y="206266"/>
                  </a:cubicBezTo>
                  <a:cubicBezTo>
                    <a:pt x="8719" y="190747"/>
                    <a:pt x="0" y="169698"/>
                    <a:pt x="0" y="147751"/>
                  </a:cubicBezTo>
                  <a:lnTo>
                    <a:pt x="0" y="82752"/>
                  </a:lnTo>
                  <a:cubicBezTo>
                    <a:pt x="0" y="60805"/>
                    <a:pt x="8719" y="39757"/>
                    <a:pt x="24238" y="24238"/>
                  </a:cubicBezTo>
                  <a:cubicBezTo>
                    <a:pt x="39757" y="8719"/>
                    <a:pt x="60805" y="0"/>
                    <a:pt x="82752" y="0"/>
                  </a:cubicBezTo>
                  <a:close/>
                </a:path>
              </a:pathLst>
            </a:custGeom>
            <a:solidFill>
              <a:srgbClr val="F1ECE6"/>
            </a:solidFill>
          </p:spPr>
        </p:sp>
        <p:sp>
          <p:nvSpPr>
            <p:cNvPr name="TextBox 7" id="7"/>
            <p:cNvSpPr txBox="true"/>
            <p:nvPr/>
          </p:nvSpPr>
          <p:spPr>
            <a:xfrm>
              <a:off x="0" y="-38100"/>
              <a:ext cx="1256645" cy="268603"/>
            </a:xfrm>
            <a:prstGeom prst="rect">
              <a:avLst/>
            </a:prstGeom>
          </p:spPr>
          <p:txBody>
            <a:bodyPr anchor="ctr" rtlCol="false" tIns="50800" lIns="50800" bIns="50800" rIns="50800"/>
            <a:lstStyle/>
            <a:p>
              <a:pPr algn="ctr">
                <a:lnSpc>
                  <a:spcPts val="2800"/>
                </a:lnSpc>
              </a:pPr>
            </a:p>
          </p:txBody>
        </p:sp>
      </p:grpSp>
      <p:sp>
        <p:nvSpPr>
          <p:cNvPr name="TextBox 8" id="8"/>
          <p:cNvSpPr txBox="true"/>
          <p:nvPr/>
        </p:nvSpPr>
        <p:spPr>
          <a:xfrm rot="0">
            <a:off x="1028700" y="1362075"/>
            <a:ext cx="7617704" cy="1226978"/>
          </a:xfrm>
          <a:prstGeom prst="rect">
            <a:avLst/>
          </a:prstGeom>
        </p:spPr>
        <p:txBody>
          <a:bodyPr anchor="t" rtlCol="false" tIns="0" lIns="0" bIns="0" rIns="0">
            <a:spAutoFit/>
          </a:bodyPr>
          <a:lstStyle/>
          <a:p>
            <a:pPr algn="l">
              <a:lnSpc>
                <a:spcPts val="8706"/>
              </a:lnSpc>
            </a:pPr>
            <a:r>
              <a:rPr lang="en-US" sz="10242" spc="-665">
                <a:solidFill>
                  <a:srgbClr val="F1ECE6"/>
                </a:solidFill>
                <a:latin typeface="Intro Rust"/>
              </a:rPr>
              <a:t>RESTRIÇÕES</a:t>
            </a:r>
          </a:p>
        </p:txBody>
      </p:sp>
      <p:sp>
        <p:nvSpPr>
          <p:cNvPr name="TextBox 9" id="9"/>
          <p:cNvSpPr txBox="true"/>
          <p:nvPr/>
        </p:nvSpPr>
        <p:spPr>
          <a:xfrm rot="0">
            <a:off x="1028700" y="740094"/>
            <a:ext cx="5083607" cy="539111"/>
          </a:xfrm>
          <a:prstGeom prst="rect">
            <a:avLst/>
          </a:prstGeom>
        </p:spPr>
        <p:txBody>
          <a:bodyPr anchor="t" rtlCol="false" tIns="0" lIns="0" bIns="0" rIns="0">
            <a:spAutoFit/>
          </a:bodyPr>
          <a:lstStyle/>
          <a:p>
            <a:pPr algn="just">
              <a:lnSpc>
                <a:spcPts val="4306"/>
              </a:lnSpc>
            </a:pPr>
            <a:r>
              <a:rPr lang="en-US" sz="3312">
                <a:solidFill>
                  <a:srgbClr val="8A573E"/>
                </a:solidFill>
                <a:latin typeface="Intro Rust"/>
              </a:rPr>
              <a:t>Requisitos</a:t>
            </a:r>
          </a:p>
        </p:txBody>
      </p:sp>
      <p:sp>
        <p:nvSpPr>
          <p:cNvPr name="TextBox 10" id="10"/>
          <p:cNvSpPr txBox="true"/>
          <p:nvPr/>
        </p:nvSpPr>
        <p:spPr>
          <a:xfrm rot="0">
            <a:off x="205982" y="2888487"/>
            <a:ext cx="7434483" cy="6337665"/>
          </a:xfrm>
          <a:prstGeom prst="rect">
            <a:avLst/>
          </a:prstGeom>
        </p:spPr>
        <p:txBody>
          <a:bodyPr anchor="t" rtlCol="false" tIns="0" lIns="0" bIns="0" rIns="0">
            <a:spAutoFit/>
          </a:bodyPr>
          <a:lstStyle/>
          <a:p>
            <a:pPr algn="l">
              <a:lnSpc>
                <a:spcPts val="3851"/>
              </a:lnSpc>
              <a:spcBef>
                <a:spcPct val="0"/>
              </a:spcBef>
            </a:pPr>
            <a:r>
              <a:rPr lang="en-US" sz="2751">
                <a:solidFill>
                  <a:srgbClr val="000000"/>
                </a:solidFill>
                <a:latin typeface="Montserrat Bold"/>
              </a:rPr>
              <a:t>As restrições são fatores internos e externos associados ao escopo do projeto que limitam as opções da equipe de gerenciamento do projeto. Em geral são requisitos obrigatórios, impostos pelo cliente ou pela organização executora, que são oriundos do registro de requisitos e são incluídos na declaração do escopo com destaque especial. Quando um projeto for realizado sob contrato, em geral as cláusulas contratuais também se constituirão em restrições.</a:t>
            </a:r>
          </a:p>
        </p:txBody>
      </p:sp>
      <p:sp>
        <p:nvSpPr>
          <p:cNvPr name="TextBox 11" id="11"/>
          <p:cNvSpPr txBox="true"/>
          <p:nvPr/>
        </p:nvSpPr>
        <p:spPr>
          <a:xfrm rot="0">
            <a:off x="12646128" y="1857131"/>
            <a:ext cx="3707896" cy="750110"/>
          </a:xfrm>
          <a:prstGeom prst="rect">
            <a:avLst/>
          </a:prstGeom>
        </p:spPr>
        <p:txBody>
          <a:bodyPr anchor="t" rtlCol="false" tIns="0" lIns="0" bIns="0" rIns="0">
            <a:spAutoFit/>
          </a:bodyPr>
          <a:lstStyle/>
          <a:p>
            <a:pPr algn="just">
              <a:lnSpc>
                <a:spcPts val="6038"/>
              </a:lnSpc>
            </a:pPr>
            <a:r>
              <a:rPr lang="en-US" sz="4644">
                <a:solidFill>
                  <a:srgbClr val="1A1A1A"/>
                </a:solidFill>
                <a:latin typeface="Intro Rust"/>
              </a:rPr>
              <a:t>Exemplos:</a:t>
            </a:r>
          </a:p>
        </p:txBody>
      </p:sp>
      <p:grpSp>
        <p:nvGrpSpPr>
          <p:cNvPr name="Group 12" id="12"/>
          <p:cNvGrpSpPr/>
          <p:nvPr/>
        </p:nvGrpSpPr>
        <p:grpSpPr>
          <a:xfrm rot="0">
            <a:off x="10235925" y="3648454"/>
            <a:ext cx="8883086" cy="1811297"/>
            <a:chOff x="0" y="0"/>
            <a:chExt cx="2339578" cy="477049"/>
          </a:xfrm>
        </p:grpSpPr>
        <p:sp>
          <p:nvSpPr>
            <p:cNvPr name="Freeform 13" id="13"/>
            <p:cNvSpPr/>
            <p:nvPr/>
          </p:nvSpPr>
          <p:spPr>
            <a:xfrm flipH="false" flipV="false" rot="0">
              <a:off x="0" y="0"/>
              <a:ext cx="2339578" cy="477049"/>
            </a:xfrm>
            <a:custGeom>
              <a:avLst/>
              <a:gdLst/>
              <a:ahLst/>
              <a:cxnLst/>
              <a:rect r="r" b="b" t="t" l="l"/>
              <a:pathLst>
                <a:path h="477049" w="2339578">
                  <a:moveTo>
                    <a:pt x="29632" y="0"/>
                  </a:moveTo>
                  <a:lnTo>
                    <a:pt x="2309946" y="0"/>
                  </a:lnTo>
                  <a:cubicBezTo>
                    <a:pt x="2317805" y="0"/>
                    <a:pt x="2325342" y="3122"/>
                    <a:pt x="2330899" y="8679"/>
                  </a:cubicBezTo>
                  <a:cubicBezTo>
                    <a:pt x="2336456" y="14236"/>
                    <a:pt x="2339578" y="21773"/>
                    <a:pt x="2339578" y="29632"/>
                  </a:cubicBezTo>
                  <a:lnTo>
                    <a:pt x="2339578" y="447417"/>
                  </a:lnTo>
                  <a:cubicBezTo>
                    <a:pt x="2339578" y="455276"/>
                    <a:pt x="2336456" y="462813"/>
                    <a:pt x="2330899" y="468370"/>
                  </a:cubicBezTo>
                  <a:cubicBezTo>
                    <a:pt x="2325342" y="473927"/>
                    <a:pt x="2317805" y="477049"/>
                    <a:pt x="2309946" y="477049"/>
                  </a:cubicBezTo>
                  <a:lnTo>
                    <a:pt x="29632" y="477049"/>
                  </a:lnTo>
                  <a:cubicBezTo>
                    <a:pt x="21773" y="477049"/>
                    <a:pt x="14236" y="473927"/>
                    <a:pt x="8679" y="468370"/>
                  </a:cubicBezTo>
                  <a:cubicBezTo>
                    <a:pt x="3122" y="462813"/>
                    <a:pt x="0" y="455276"/>
                    <a:pt x="0" y="447417"/>
                  </a:cubicBezTo>
                  <a:lnTo>
                    <a:pt x="0" y="29632"/>
                  </a:lnTo>
                  <a:cubicBezTo>
                    <a:pt x="0" y="21773"/>
                    <a:pt x="3122" y="14236"/>
                    <a:pt x="8679" y="8679"/>
                  </a:cubicBezTo>
                  <a:cubicBezTo>
                    <a:pt x="14236" y="3122"/>
                    <a:pt x="21773" y="0"/>
                    <a:pt x="29632" y="0"/>
                  </a:cubicBezTo>
                  <a:close/>
                </a:path>
              </a:pathLst>
            </a:custGeom>
            <a:solidFill>
              <a:srgbClr val="F1ECE6"/>
            </a:solidFill>
          </p:spPr>
        </p:sp>
        <p:sp>
          <p:nvSpPr>
            <p:cNvPr name="TextBox 14" id="14"/>
            <p:cNvSpPr txBox="true"/>
            <p:nvPr/>
          </p:nvSpPr>
          <p:spPr>
            <a:xfrm>
              <a:off x="0" y="-38100"/>
              <a:ext cx="2339578" cy="515149"/>
            </a:xfrm>
            <a:prstGeom prst="rect">
              <a:avLst/>
            </a:prstGeom>
          </p:spPr>
          <p:txBody>
            <a:bodyPr anchor="ctr" rtlCol="false" tIns="50800" lIns="50800" bIns="50800" rIns="50800"/>
            <a:lstStyle/>
            <a:p>
              <a:pPr algn="ctr">
                <a:lnSpc>
                  <a:spcPts val="2800"/>
                </a:lnSpc>
              </a:pPr>
            </a:p>
          </p:txBody>
        </p:sp>
      </p:grpSp>
      <p:grpSp>
        <p:nvGrpSpPr>
          <p:cNvPr name="Group 15" id="15"/>
          <p:cNvGrpSpPr/>
          <p:nvPr/>
        </p:nvGrpSpPr>
        <p:grpSpPr>
          <a:xfrm rot="0">
            <a:off x="10235925" y="6345478"/>
            <a:ext cx="8323949" cy="2056059"/>
            <a:chOff x="0" y="0"/>
            <a:chExt cx="2192316" cy="541513"/>
          </a:xfrm>
        </p:grpSpPr>
        <p:sp>
          <p:nvSpPr>
            <p:cNvPr name="Freeform 16" id="16"/>
            <p:cNvSpPr/>
            <p:nvPr/>
          </p:nvSpPr>
          <p:spPr>
            <a:xfrm flipH="false" flipV="false" rot="0">
              <a:off x="0" y="0"/>
              <a:ext cx="2192316" cy="541514"/>
            </a:xfrm>
            <a:custGeom>
              <a:avLst/>
              <a:gdLst/>
              <a:ahLst/>
              <a:cxnLst/>
              <a:rect r="r" b="b" t="t" l="l"/>
              <a:pathLst>
                <a:path h="541514" w="2192316">
                  <a:moveTo>
                    <a:pt x="31623" y="0"/>
                  </a:moveTo>
                  <a:lnTo>
                    <a:pt x="2160693" y="0"/>
                  </a:lnTo>
                  <a:cubicBezTo>
                    <a:pt x="2178158" y="0"/>
                    <a:pt x="2192316" y="14158"/>
                    <a:pt x="2192316" y="31623"/>
                  </a:cubicBezTo>
                  <a:lnTo>
                    <a:pt x="2192316" y="509891"/>
                  </a:lnTo>
                  <a:cubicBezTo>
                    <a:pt x="2192316" y="527356"/>
                    <a:pt x="2178158" y="541514"/>
                    <a:pt x="2160693" y="541514"/>
                  </a:cubicBezTo>
                  <a:lnTo>
                    <a:pt x="31623" y="541514"/>
                  </a:lnTo>
                  <a:cubicBezTo>
                    <a:pt x="14158" y="541514"/>
                    <a:pt x="0" y="527356"/>
                    <a:pt x="0" y="509891"/>
                  </a:cubicBezTo>
                  <a:lnTo>
                    <a:pt x="0" y="31623"/>
                  </a:lnTo>
                  <a:cubicBezTo>
                    <a:pt x="0" y="14158"/>
                    <a:pt x="14158" y="0"/>
                    <a:pt x="31623" y="0"/>
                  </a:cubicBezTo>
                  <a:close/>
                </a:path>
              </a:pathLst>
            </a:custGeom>
            <a:solidFill>
              <a:srgbClr val="F1ECE6"/>
            </a:solidFill>
          </p:spPr>
        </p:sp>
        <p:sp>
          <p:nvSpPr>
            <p:cNvPr name="TextBox 17" id="17"/>
            <p:cNvSpPr txBox="true"/>
            <p:nvPr/>
          </p:nvSpPr>
          <p:spPr>
            <a:xfrm>
              <a:off x="0" y="-38100"/>
              <a:ext cx="2192316" cy="579613"/>
            </a:xfrm>
            <a:prstGeom prst="rect">
              <a:avLst/>
            </a:prstGeom>
          </p:spPr>
          <p:txBody>
            <a:bodyPr anchor="ctr" rtlCol="false" tIns="50800" lIns="50800" bIns="50800" rIns="50800"/>
            <a:lstStyle/>
            <a:p>
              <a:pPr algn="ctr">
                <a:lnSpc>
                  <a:spcPts val="2800"/>
                </a:lnSpc>
              </a:pPr>
            </a:p>
          </p:txBody>
        </p:sp>
      </p:grpSp>
      <p:sp>
        <p:nvSpPr>
          <p:cNvPr name="TextBox 18" id="18"/>
          <p:cNvSpPr txBox="true"/>
          <p:nvPr/>
        </p:nvSpPr>
        <p:spPr>
          <a:xfrm rot="0">
            <a:off x="10440278" y="3883681"/>
            <a:ext cx="7847722" cy="1350401"/>
          </a:xfrm>
          <a:prstGeom prst="rect">
            <a:avLst/>
          </a:prstGeom>
        </p:spPr>
        <p:txBody>
          <a:bodyPr anchor="t" rtlCol="false" tIns="0" lIns="0" bIns="0" rIns="0">
            <a:spAutoFit/>
          </a:bodyPr>
          <a:lstStyle/>
          <a:p>
            <a:pPr algn="l">
              <a:lnSpc>
                <a:spcPts val="3664"/>
              </a:lnSpc>
              <a:spcBef>
                <a:spcPct val="0"/>
              </a:spcBef>
            </a:pPr>
            <a:r>
              <a:rPr lang="en-US" sz="2617">
                <a:solidFill>
                  <a:srgbClr val="5E5E5E"/>
                </a:solidFill>
                <a:latin typeface="Montserrat Bold"/>
              </a:rPr>
              <a:t>O projeto de reforma deverá ser conduzido com o laboratório em funcionamento;</a:t>
            </a:r>
          </a:p>
          <a:p>
            <a:pPr algn="l">
              <a:lnSpc>
                <a:spcPts val="3664"/>
              </a:lnSpc>
              <a:spcBef>
                <a:spcPct val="0"/>
              </a:spcBef>
            </a:pPr>
            <a:r>
              <a:rPr lang="en-US" sz="2617">
                <a:solidFill>
                  <a:srgbClr val="5E5E5E"/>
                </a:solidFill>
                <a:latin typeface="Montserrat Bold"/>
              </a:rPr>
              <a:t>O projeto deve ser completado em 12 meses.</a:t>
            </a:r>
          </a:p>
        </p:txBody>
      </p:sp>
      <p:sp>
        <p:nvSpPr>
          <p:cNvPr name="TextBox 19" id="19"/>
          <p:cNvSpPr txBox="true"/>
          <p:nvPr/>
        </p:nvSpPr>
        <p:spPr>
          <a:xfrm rot="0">
            <a:off x="10576215" y="6450351"/>
            <a:ext cx="7711785" cy="1868983"/>
          </a:xfrm>
          <a:prstGeom prst="rect">
            <a:avLst/>
          </a:prstGeom>
        </p:spPr>
        <p:txBody>
          <a:bodyPr anchor="t" rtlCol="false" tIns="0" lIns="0" bIns="0" rIns="0">
            <a:spAutoFit/>
          </a:bodyPr>
          <a:lstStyle/>
          <a:p>
            <a:pPr algn="l">
              <a:lnSpc>
                <a:spcPts val="3794"/>
              </a:lnSpc>
              <a:spcBef>
                <a:spcPct val="0"/>
              </a:spcBef>
            </a:pPr>
            <a:r>
              <a:rPr lang="en-US" sz="2710">
                <a:solidFill>
                  <a:srgbClr val="5E5E5E"/>
                </a:solidFill>
                <a:latin typeface="Montserrat Bold"/>
              </a:rPr>
              <a:t>As restrições (e as premissas) são usualmente descritas na declaração do escopo, saída do processo "definir o escopo" no Guia PMBOK®.</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1ECE6"/>
        </a:solidFill>
      </p:bgPr>
    </p:bg>
    <p:spTree>
      <p:nvGrpSpPr>
        <p:cNvPr id="1" name=""/>
        <p:cNvGrpSpPr/>
        <p:nvPr/>
      </p:nvGrpSpPr>
      <p:grpSpPr>
        <a:xfrm>
          <a:off x="0" y="0"/>
          <a:ext cx="0" cy="0"/>
          <a:chOff x="0" y="0"/>
          <a:chExt cx="0" cy="0"/>
        </a:xfrm>
      </p:grpSpPr>
      <p:grpSp>
        <p:nvGrpSpPr>
          <p:cNvPr name="Group 2" id="2"/>
          <p:cNvGrpSpPr/>
          <p:nvPr/>
        </p:nvGrpSpPr>
        <p:grpSpPr>
          <a:xfrm rot="0">
            <a:off x="0" y="2104562"/>
            <a:ext cx="18137740" cy="8182438"/>
            <a:chOff x="0" y="0"/>
            <a:chExt cx="4777018" cy="2155046"/>
          </a:xfrm>
        </p:grpSpPr>
        <p:sp>
          <p:nvSpPr>
            <p:cNvPr name="Freeform 3" id="3"/>
            <p:cNvSpPr/>
            <p:nvPr/>
          </p:nvSpPr>
          <p:spPr>
            <a:xfrm flipH="false" flipV="false" rot="0">
              <a:off x="0" y="0"/>
              <a:ext cx="4777018" cy="2155046"/>
            </a:xfrm>
            <a:custGeom>
              <a:avLst/>
              <a:gdLst/>
              <a:ahLst/>
              <a:cxnLst/>
              <a:rect r="r" b="b" t="t" l="l"/>
              <a:pathLst>
                <a:path h="2155046" w="4777018">
                  <a:moveTo>
                    <a:pt x="0" y="0"/>
                  </a:moveTo>
                  <a:lnTo>
                    <a:pt x="4777018" y="0"/>
                  </a:lnTo>
                  <a:lnTo>
                    <a:pt x="4777018" y="2155046"/>
                  </a:lnTo>
                  <a:lnTo>
                    <a:pt x="0" y="2155046"/>
                  </a:lnTo>
                  <a:close/>
                </a:path>
              </a:pathLst>
            </a:custGeom>
            <a:solidFill>
              <a:srgbClr val="191919"/>
            </a:solidFill>
          </p:spPr>
        </p:sp>
        <p:sp>
          <p:nvSpPr>
            <p:cNvPr name="TextBox 4" id="4"/>
            <p:cNvSpPr txBox="true"/>
            <p:nvPr/>
          </p:nvSpPr>
          <p:spPr>
            <a:xfrm>
              <a:off x="0" y="-19050"/>
              <a:ext cx="4777018" cy="2174096"/>
            </a:xfrm>
            <a:prstGeom prst="rect">
              <a:avLst/>
            </a:prstGeom>
          </p:spPr>
          <p:txBody>
            <a:bodyPr anchor="ctr" rtlCol="false" tIns="50800" lIns="50800" bIns="50800" rIns="50800"/>
            <a:lstStyle/>
            <a:p>
              <a:pPr algn="ctr">
                <a:lnSpc>
                  <a:spcPts val="3379"/>
                </a:lnSpc>
              </a:pPr>
            </a:p>
          </p:txBody>
        </p:sp>
      </p:grpSp>
      <p:sp>
        <p:nvSpPr>
          <p:cNvPr name="Freeform 5" id="5"/>
          <p:cNvSpPr/>
          <p:nvPr/>
        </p:nvSpPr>
        <p:spPr>
          <a:xfrm flipH="false" flipV="false" rot="0">
            <a:off x="1877328" y="2290552"/>
            <a:ext cx="13987874" cy="6948698"/>
          </a:xfrm>
          <a:custGeom>
            <a:avLst/>
            <a:gdLst/>
            <a:ahLst/>
            <a:cxnLst/>
            <a:rect r="r" b="b" t="t" l="l"/>
            <a:pathLst>
              <a:path h="6948698" w="13987874">
                <a:moveTo>
                  <a:pt x="0" y="0"/>
                </a:moveTo>
                <a:lnTo>
                  <a:pt x="13987874" y="0"/>
                </a:lnTo>
                <a:lnTo>
                  <a:pt x="13987874" y="6948698"/>
                </a:lnTo>
                <a:lnTo>
                  <a:pt x="0" y="6948698"/>
                </a:lnTo>
                <a:lnTo>
                  <a:pt x="0" y="0"/>
                </a:lnTo>
                <a:close/>
              </a:path>
            </a:pathLst>
          </a:custGeom>
          <a:blipFill>
            <a:blip r:embed="rId2"/>
            <a:stretch>
              <a:fillRect l="0" t="0" r="0" b="0"/>
            </a:stretch>
          </a:blipFill>
        </p:spPr>
      </p:sp>
      <p:sp>
        <p:nvSpPr>
          <p:cNvPr name="TextBox 6" id="6"/>
          <p:cNvSpPr txBox="true"/>
          <p:nvPr/>
        </p:nvSpPr>
        <p:spPr>
          <a:xfrm rot="0">
            <a:off x="440355" y="911995"/>
            <a:ext cx="11679387" cy="1010645"/>
          </a:xfrm>
          <a:prstGeom prst="rect">
            <a:avLst/>
          </a:prstGeom>
        </p:spPr>
        <p:txBody>
          <a:bodyPr anchor="t" rtlCol="false" tIns="0" lIns="0" bIns="0" rIns="0">
            <a:spAutoFit/>
          </a:bodyPr>
          <a:lstStyle/>
          <a:p>
            <a:pPr algn="l" marL="0" indent="0" lvl="0">
              <a:lnSpc>
                <a:spcPts val="7222"/>
              </a:lnSpc>
            </a:pPr>
            <a:r>
              <a:rPr lang="en-US" sz="8497" spc="-552">
                <a:solidFill>
                  <a:srgbClr val="191919"/>
                </a:solidFill>
                <a:latin typeface="Intro Rust"/>
              </a:rPr>
              <a:t>Tipos de requisitos</a:t>
            </a:r>
          </a:p>
        </p:txBody>
      </p:sp>
      <p:sp>
        <p:nvSpPr>
          <p:cNvPr name="TextBox 7" id="7"/>
          <p:cNvSpPr txBox="true"/>
          <p:nvPr/>
        </p:nvSpPr>
        <p:spPr>
          <a:xfrm rot="0">
            <a:off x="440355" y="96659"/>
            <a:ext cx="5083607" cy="539111"/>
          </a:xfrm>
          <a:prstGeom prst="rect">
            <a:avLst/>
          </a:prstGeom>
        </p:spPr>
        <p:txBody>
          <a:bodyPr anchor="t" rtlCol="false" tIns="0" lIns="0" bIns="0" rIns="0">
            <a:spAutoFit/>
          </a:bodyPr>
          <a:lstStyle/>
          <a:p>
            <a:pPr algn="just">
              <a:lnSpc>
                <a:spcPts val="4306"/>
              </a:lnSpc>
            </a:pPr>
            <a:r>
              <a:rPr lang="en-US" sz="3312">
                <a:solidFill>
                  <a:srgbClr val="8A573E"/>
                </a:solidFill>
                <a:latin typeface="Intro Rust"/>
              </a:rPr>
              <a:t>Requisitos</a:t>
            </a:r>
          </a:p>
        </p:txBody>
      </p:sp>
      <p:sp>
        <p:nvSpPr>
          <p:cNvPr name="TextBox 8" id="8"/>
          <p:cNvSpPr txBox="true"/>
          <p:nvPr/>
        </p:nvSpPr>
        <p:spPr>
          <a:xfrm rot="0">
            <a:off x="1309658" y="9479511"/>
            <a:ext cx="15123215" cy="473981"/>
          </a:xfrm>
          <a:prstGeom prst="rect">
            <a:avLst/>
          </a:prstGeom>
        </p:spPr>
        <p:txBody>
          <a:bodyPr anchor="t" rtlCol="false" tIns="0" lIns="0" bIns="0" rIns="0">
            <a:spAutoFit/>
          </a:bodyPr>
          <a:lstStyle/>
          <a:p>
            <a:pPr algn="ctr">
              <a:lnSpc>
                <a:spcPts val="3805"/>
              </a:lnSpc>
              <a:spcBef>
                <a:spcPct val="0"/>
              </a:spcBef>
            </a:pPr>
            <a:r>
              <a:rPr lang="en-US" sz="2927">
                <a:solidFill>
                  <a:srgbClr val="F1ECE6"/>
                </a:solidFill>
                <a:latin typeface="Montserrat Bold"/>
              </a:rPr>
              <a:t>Existem dois tipos de requisitos: os funcionais (RF) e os não-funcionais (RNF).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1ECE6"/>
        </a:solidFill>
      </p:bgPr>
    </p:bg>
    <p:spTree>
      <p:nvGrpSpPr>
        <p:cNvPr id="1" name=""/>
        <p:cNvGrpSpPr/>
        <p:nvPr/>
      </p:nvGrpSpPr>
      <p:grpSpPr>
        <a:xfrm>
          <a:off x="0" y="0"/>
          <a:ext cx="0" cy="0"/>
          <a:chOff x="0" y="0"/>
          <a:chExt cx="0" cy="0"/>
        </a:xfrm>
      </p:grpSpPr>
      <p:sp>
        <p:nvSpPr>
          <p:cNvPr name="AutoShape 2" id="2"/>
          <p:cNvSpPr/>
          <p:nvPr/>
        </p:nvSpPr>
        <p:spPr>
          <a:xfrm>
            <a:off x="10751363" y="6358043"/>
            <a:ext cx="1128278" cy="22214"/>
          </a:xfrm>
          <a:prstGeom prst="line">
            <a:avLst/>
          </a:prstGeom>
          <a:ln cap="flat" w="38100">
            <a:solidFill>
              <a:srgbClr val="191919"/>
            </a:solidFill>
            <a:prstDash val="solid"/>
            <a:headEnd type="none" len="sm" w="sm"/>
            <a:tailEnd type="none" len="sm" w="sm"/>
          </a:ln>
        </p:spPr>
      </p:sp>
      <p:sp>
        <p:nvSpPr>
          <p:cNvPr name="AutoShape 3" id="3"/>
          <p:cNvSpPr/>
          <p:nvPr/>
        </p:nvSpPr>
        <p:spPr>
          <a:xfrm flipV="true">
            <a:off x="11857428" y="4042422"/>
            <a:ext cx="0" cy="4743310"/>
          </a:xfrm>
          <a:prstGeom prst="line">
            <a:avLst/>
          </a:prstGeom>
          <a:ln cap="flat" w="38100">
            <a:solidFill>
              <a:srgbClr val="191919"/>
            </a:solidFill>
            <a:prstDash val="solid"/>
            <a:headEnd type="none" len="sm" w="sm"/>
            <a:tailEnd type="none" len="sm" w="sm"/>
          </a:ln>
        </p:spPr>
      </p:sp>
      <p:sp>
        <p:nvSpPr>
          <p:cNvPr name="AutoShape 4" id="4"/>
          <p:cNvSpPr/>
          <p:nvPr/>
        </p:nvSpPr>
        <p:spPr>
          <a:xfrm>
            <a:off x="11835214" y="4042422"/>
            <a:ext cx="954216" cy="0"/>
          </a:xfrm>
          <a:prstGeom prst="line">
            <a:avLst/>
          </a:prstGeom>
          <a:ln cap="flat" w="38100">
            <a:solidFill>
              <a:srgbClr val="191919"/>
            </a:solidFill>
            <a:prstDash val="solid"/>
            <a:headEnd type="none" len="sm" w="sm"/>
            <a:tailEnd type="none" len="sm" w="sm"/>
          </a:ln>
        </p:spPr>
      </p:sp>
      <p:sp>
        <p:nvSpPr>
          <p:cNvPr name="AutoShape 5" id="5"/>
          <p:cNvSpPr/>
          <p:nvPr/>
        </p:nvSpPr>
        <p:spPr>
          <a:xfrm>
            <a:off x="11828781" y="8572330"/>
            <a:ext cx="960649" cy="9708"/>
          </a:xfrm>
          <a:prstGeom prst="line">
            <a:avLst/>
          </a:prstGeom>
          <a:ln cap="flat" w="38100">
            <a:solidFill>
              <a:srgbClr val="191919"/>
            </a:solidFill>
            <a:prstDash val="solid"/>
            <a:headEnd type="none" len="sm" w="sm"/>
            <a:tailEnd type="none" len="sm" w="sm"/>
          </a:ln>
        </p:spPr>
      </p:sp>
      <p:sp>
        <p:nvSpPr>
          <p:cNvPr name="AutoShape 6" id="6"/>
          <p:cNvSpPr/>
          <p:nvPr/>
        </p:nvSpPr>
        <p:spPr>
          <a:xfrm flipH="true">
            <a:off x="6485220" y="6358043"/>
            <a:ext cx="1106065" cy="0"/>
          </a:xfrm>
          <a:prstGeom prst="line">
            <a:avLst/>
          </a:prstGeom>
          <a:ln cap="flat" w="38100">
            <a:solidFill>
              <a:srgbClr val="191919"/>
            </a:solidFill>
            <a:prstDash val="solid"/>
            <a:headEnd type="none" len="sm" w="sm"/>
            <a:tailEnd type="none" len="sm" w="sm"/>
          </a:ln>
        </p:spPr>
      </p:sp>
      <p:sp>
        <p:nvSpPr>
          <p:cNvPr name="AutoShape 7" id="7"/>
          <p:cNvSpPr/>
          <p:nvPr/>
        </p:nvSpPr>
        <p:spPr>
          <a:xfrm>
            <a:off x="6485220" y="3986388"/>
            <a:ext cx="0" cy="4743310"/>
          </a:xfrm>
          <a:prstGeom prst="line">
            <a:avLst/>
          </a:prstGeom>
          <a:ln cap="flat" w="38100">
            <a:solidFill>
              <a:srgbClr val="191919"/>
            </a:solidFill>
            <a:prstDash val="solid"/>
            <a:headEnd type="none" len="sm" w="sm"/>
            <a:tailEnd type="none" len="sm" w="sm"/>
          </a:ln>
        </p:spPr>
      </p:sp>
      <p:sp>
        <p:nvSpPr>
          <p:cNvPr name="AutoShape 8" id="8"/>
          <p:cNvSpPr/>
          <p:nvPr/>
        </p:nvSpPr>
        <p:spPr>
          <a:xfrm flipH="true" flipV="true">
            <a:off x="5506526" y="8729697"/>
            <a:ext cx="1000908" cy="0"/>
          </a:xfrm>
          <a:prstGeom prst="line">
            <a:avLst/>
          </a:prstGeom>
          <a:ln cap="flat" w="38100">
            <a:solidFill>
              <a:srgbClr val="191919"/>
            </a:solidFill>
            <a:prstDash val="solid"/>
            <a:headEnd type="none" len="sm" w="sm"/>
            <a:tailEnd type="none" len="sm" w="sm"/>
          </a:ln>
        </p:spPr>
      </p:sp>
      <p:sp>
        <p:nvSpPr>
          <p:cNvPr name="AutoShape 9" id="9"/>
          <p:cNvSpPr/>
          <p:nvPr/>
        </p:nvSpPr>
        <p:spPr>
          <a:xfrm flipH="true" flipV="true">
            <a:off x="5506526" y="4008602"/>
            <a:ext cx="956480" cy="0"/>
          </a:xfrm>
          <a:prstGeom prst="line">
            <a:avLst/>
          </a:prstGeom>
          <a:ln cap="flat" w="38100">
            <a:solidFill>
              <a:srgbClr val="191919"/>
            </a:solidFill>
            <a:prstDash val="solid"/>
            <a:headEnd type="none" len="sm" w="sm"/>
            <a:tailEnd type="none" len="sm" w="sm"/>
          </a:ln>
        </p:spPr>
      </p:sp>
      <p:sp>
        <p:nvSpPr>
          <p:cNvPr name="Freeform 10" id="10"/>
          <p:cNvSpPr/>
          <p:nvPr/>
        </p:nvSpPr>
        <p:spPr>
          <a:xfrm flipH="false" flipV="false" rot="0">
            <a:off x="7369240" y="4129644"/>
            <a:ext cx="3557476" cy="3769511"/>
          </a:xfrm>
          <a:custGeom>
            <a:avLst/>
            <a:gdLst/>
            <a:ahLst/>
            <a:cxnLst/>
            <a:rect r="r" b="b" t="t" l="l"/>
            <a:pathLst>
              <a:path h="3769511" w="3557476">
                <a:moveTo>
                  <a:pt x="0" y="0"/>
                </a:moveTo>
                <a:lnTo>
                  <a:pt x="3557476" y="0"/>
                </a:lnTo>
                <a:lnTo>
                  <a:pt x="3557476" y="3769511"/>
                </a:lnTo>
                <a:lnTo>
                  <a:pt x="0" y="37695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8540048" y="3331900"/>
            <a:ext cx="1215860" cy="599549"/>
          </a:xfrm>
          <a:custGeom>
            <a:avLst/>
            <a:gdLst/>
            <a:ahLst/>
            <a:cxnLst/>
            <a:rect r="r" b="b" t="t" l="l"/>
            <a:pathLst>
              <a:path h="599549" w="1215860">
                <a:moveTo>
                  <a:pt x="0" y="0"/>
                </a:moveTo>
                <a:lnTo>
                  <a:pt x="1215860" y="0"/>
                </a:lnTo>
                <a:lnTo>
                  <a:pt x="1215860" y="599549"/>
                </a:lnTo>
                <a:lnTo>
                  <a:pt x="0" y="599549"/>
                </a:lnTo>
                <a:lnTo>
                  <a:pt x="0" y="0"/>
                </a:lnTo>
                <a:close/>
              </a:path>
            </a:pathLst>
          </a:custGeom>
          <a:blipFill>
            <a:blip r:embed="rId4">
              <a:extLst>
                <a:ext uri="{96DAC541-7B7A-43D3-8B79-37D633B846F1}">
                  <asvg:svgBlip xmlns:asvg="http://schemas.microsoft.com/office/drawing/2016/SVG/main" r:embed="rId5"/>
                </a:ext>
              </a:extLst>
            </a:blip>
            <a:stretch>
              <a:fillRect l="-8892" t="0" r="0" b="-296105"/>
            </a:stretch>
          </a:blipFill>
        </p:spPr>
      </p:sp>
      <p:sp>
        <p:nvSpPr>
          <p:cNvPr name="Freeform 12" id="12"/>
          <p:cNvSpPr/>
          <p:nvPr/>
        </p:nvSpPr>
        <p:spPr>
          <a:xfrm flipH="false" flipV="false" rot="10655020">
            <a:off x="8558563" y="8138606"/>
            <a:ext cx="1215860" cy="599549"/>
          </a:xfrm>
          <a:custGeom>
            <a:avLst/>
            <a:gdLst/>
            <a:ahLst/>
            <a:cxnLst/>
            <a:rect r="r" b="b" t="t" l="l"/>
            <a:pathLst>
              <a:path h="599549" w="1215860">
                <a:moveTo>
                  <a:pt x="0" y="0"/>
                </a:moveTo>
                <a:lnTo>
                  <a:pt x="1215861" y="0"/>
                </a:lnTo>
                <a:lnTo>
                  <a:pt x="1215861" y="599548"/>
                </a:lnTo>
                <a:lnTo>
                  <a:pt x="0" y="599548"/>
                </a:lnTo>
                <a:lnTo>
                  <a:pt x="0" y="0"/>
                </a:lnTo>
                <a:close/>
              </a:path>
            </a:pathLst>
          </a:custGeom>
          <a:blipFill>
            <a:blip r:embed="rId4">
              <a:extLst>
                <a:ext uri="{96DAC541-7B7A-43D3-8B79-37D633B846F1}">
                  <asvg:svgBlip xmlns:asvg="http://schemas.microsoft.com/office/drawing/2016/SVG/main" r:embed="rId5"/>
                </a:ext>
              </a:extLst>
            </a:blip>
            <a:stretch>
              <a:fillRect l="-8892" t="0" r="0" b="-296105"/>
            </a:stretch>
          </a:blipFill>
        </p:spPr>
      </p:sp>
      <p:sp>
        <p:nvSpPr>
          <p:cNvPr name="TextBox 13" id="13"/>
          <p:cNvSpPr txBox="true"/>
          <p:nvPr/>
        </p:nvSpPr>
        <p:spPr>
          <a:xfrm rot="0">
            <a:off x="7570001" y="5480268"/>
            <a:ext cx="3206020" cy="1030163"/>
          </a:xfrm>
          <a:prstGeom prst="rect">
            <a:avLst/>
          </a:prstGeom>
        </p:spPr>
        <p:txBody>
          <a:bodyPr anchor="t" rtlCol="false" tIns="0" lIns="0" bIns="0" rIns="0">
            <a:spAutoFit/>
          </a:bodyPr>
          <a:lstStyle/>
          <a:p>
            <a:pPr algn="ctr">
              <a:lnSpc>
                <a:spcPts val="4068"/>
              </a:lnSpc>
              <a:spcBef>
                <a:spcPct val="0"/>
              </a:spcBef>
            </a:pPr>
            <a:r>
              <a:rPr lang="en-US" sz="3129">
                <a:solidFill>
                  <a:srgbClr val="F1ECE6"/>
                </a:solidFill>
                <a:latin typeface="Intro Rust"/>
              </a:rPr>
              <a:t>Tipos de requisitos</a:t>
            </a:r>
          </a:p>
        </p:txBody>
      </p:sp>
      <p:grpSp>
        <p:nvGrpSpPr>
          <p:cNvPr name="Group 14" id="14"/>
          <p:cNvGrpSpPr/>
          <p:nvPr/>
        </p:nvGrpSpPr>
        <p:grpSpPr>
          <a:xfrm rot="0">
            <a:off x="12737266" y="2604600"/>
            <a:ext cx="5113620" cy="6885967"/>
            <a:chOff x="0" y="0"/>
            <a:chExt cx="1132420" cy="1524909"/>
          </a:xfrm>
        </p:grpSpPr>
        <p:sp>
          <p:nvSpPr>
            <p:cNvPr name="Freeform 15" id="15"/>
            <p:cNvSpPr/>
            <p:nvPr/>
          </p:nvSpPr>
          <p:spPr>
            <a:xfrm flipH="false" flipV="false" rot="0">
              <a:off x="0" y="0"/>
              <a:ext cx="1132420" cy="1524909"/>
            </a:xfrm>
            <a:custGeom>
              <a:avLst/>
              <a:gdLst/>
              <a:ahLst/>
              <a:cxnLst/>
              <a:rect r="r" b="b" t="t" l="l"/>
              <a:pathLst>
                <a:path h="1524909" w="1132420">
                  <a:moveTo>
                    <a:pt x="0" y="0"/>
                  </a:moveTo>
                  <a:lnTo>
                    <a:pt x="1132420" y="0"/>
                  </a:lnTo>
                  <a:lnTo>
                    <a:pt x="1132420" y="1524909"/>
                  </a:lnTo>
                  <a:lnTo>
                    <a:pt x="0" y="1524909"/>
                  </a:lnTo>
                  <a:close/>
                </a:path>
              </a:pathLst>
            </a:custGeom>
            <a:solidFill>
              <a:srgbClr val="767676"/>
            </a:solidFill>
          </p:spPr>
        </p:sp>
        <p:sp>
          <p:nvSpPr>
            <p:cNvPr name="TextBox 16" id="16"/>
            <p:cNvSpPr txBox="true"/>
            <p:nvPr/>
          </p:nvSpPr>
          <p:spPr>
            <a:xfrm>
              <a:off x="0" y="-19050"/>
              <a:ext cx="1132420" cy="1543959"/>
            </a:xfrm>
            <a:prstGeom prst="rect">
              <a:avLst/>
            </a:prstGeom>
          </p:spPr>
          <p:txBody>
            <a:bodyPr anchor="ctr" rtlCol="false" tIns="50800" lIns="50800" bIns="50800" rIns="50800"/>
            <a:lstStyle/>
            <a:p>
              <a:pPr algn="ctr">
                <a:lnSpc>
                  <a:spcPts val="2470"/>
                </a:lnSpc>
              </a:pPr>
            </a:p>
          </p:txBody>
        </p:sp>
      </p:grpSp>
      <p:grpSp>
        <p:nvGrpSpPr>
          <p:cNvPr name="Group 17" id="17"/>
          <p:cNvGrpSpPr/>
          <p:nvPr/>
        </p:nvGrpSpPr>
        <p:grpSpPr>
          <a:xfrm rot="0">
            <a:off x="400050" y="2604600"/>
            <a:ext cx="5208870" cy="6835278"/>
            <a:chOff x="0" y="0"/>
            <a:chExt cx="1153513" cy="1513684"/>
          </a:xfrm>
        </p:grpSpPr>
        <p:sp>
          <p:nvSpPr>
            <p:cNvPr name="Freeform 18" id="18"/>
            <p:cNvSpPr/>
            <p:nvPr/>
          </p:nvSpPr>
          <p:spPr>
            <a:xfrm flipH="false" flipV="false" rot="0">
              <a:off x="0" y="0"/>
              <a:ext cx="1153513" cy="1513684"/>
            </a:xfrm>
            <a:custGeom>
              <a:avLst/>
              <a:gdLst/>
              <a:ahLst/>
              <a:cxnLst/>
              <a:rect r="r" b="b" t="t" l="l"/>
              <a:pathLst>
                <a:path h="1513684" w="1153513">
                  <a:moveTo>
                    <a:pt x="0" y="0"/>
                  </a:moveTo>
                  <a:lnTo>
                    <a:pt x="1153513" y="0"/>
                  </a:lnTo>
                  <a:lnTo>
                    <a:pt x="1153513" y="1513684"/>
                  </a:lnTo>
                  <a:lnTo>
                    <a:pt x="0" y="1513684"/>
                  </a:lnTo>
                  <a:close/>
                </a:path>
              </a:pathLst>
            </a:custGeom>
            <a:solidFill>
              <a:srgbClr val="1A1A1A"/>
            </a:solidFill>
          </p:spPr>
        </p:sp>
        <p:sp>
          <p:nvSpPr>
            <p:cNvPr name="TextBox 19" id="19"/>
            <p:cNvSpPr txBox="true"/>
            <p:nvPr/>
          </p:nvSpPr>
          <p:spPr>
            <a:xfrm>
              <a:off x="0" y="-19050"/>
              <a:ext cx="1153513" cy="1532734"/>
            </a:xfrm>
            <a:prstGeom prst="rect">
              <a:avLst/>
            </a:prstGeom>
          </p:spPr>
          <p:txBody>
            <a:bodyPr anchor="ctr" rtlCol="false" tIns="50800" lIns="50800" bIns="50800" rIns="50800"/>
            <a:lstStyle/>
            <a:p>
              <a:pPr algn="ctr">
                <a:lnSpc>
                  <a:spcPts val="2470"/>
                </a:lnSpc>
              </a:pPr>
            </a:p>
          </p:txBody>
        </p:sp>
      </p:grpSp>
      <p:sp>
        <p:nvSpPr>
          <p:cNvPr name="TextBox 20" id="20"/>
          <p:cNvSpPr txBox="true"/>
          <p:nvPr/>
        </p:nvSpPr>
        <p:spPr>
          <a:xfrm rot="0">
            <a:off x="911813" y="1728201"/>
            <a:ext cx="4185345" cy="673674"/>
          </a:xfrm>
          <a:prstGeom prst="rect">
            <a:avLst/>
          </a:prstGeom>
        </p:spPr>
        <p:txBody>
          <a:bodyPr anchor="t" rtlCol="false" tIns="0" lIns="0" bIns="0" rIns="0">
            <a:spAutoFit/>
          </a:bodyPr>
          <a:lstStyle/>
          <a:p>
            <a:pPr algn="ctr" marL="0" indent="0" lvl="0">
              <a:lnSpc>
                <a:spcPts val="4974"/>
              </a:lnSpc>
            </a:pPr>
            <a:r>
              <a:rPr lang="en-US" sz="5128" spc="-333">
                <a:solidFill>
                  <a:srgbClr val="5E5E5E"/>
                </a:solidFill>
                <a:latin typeface="Intro Rust"/>
              </a:rPr>
              <a:t>FUNCIONAIS</a:t>
            </a:r>
          </a:p>
        </p:txBody>
      </p:sp>
      <p:sp>
        <p:nvSpPr>
          <p:cNvPr name="TextBox 21" id="21"/>
          <p:cNvSpPr txBox="true"/>
          <p:nvPr/>
        </p:nvSpPr>
        <p:spPr>
          <a:xfrm rot="0">
            <a:off x="13201404" y="1309101"/>
            <a:ext cx="4185345" cy="1302324"/>
          </a:xfrm>
          <a:prstGeom prst="rect">
            <a:avLst/>
          </a:prstGeom>
        </p:spPr>
        <p:txBody>
          <a:bodyPr anchor="t" rtlCol="false" tIns="0" lIns="0" bIns="0" rIns="0">
            <a:spAutoFit/>
          </a:bodyPr>
          <a:lstStyle/>
          <a:p>
            <a:pPr algn="ctr">
              <a:lnSpc>
                <a:spcPts val="4974"/>
              </a:lnSpc>
            </a:pPr>
            <a:r>
              <a:rPr lang="en-US" sz="5128" spc="-333">
                <a:solidFill>
                  <a:srgbClr val="1A1A1A"/>
                </a:solidFill>
                <a:latin typeface="Intro Rust"/>
              </a:rPr>
              <a:t>NÃO</a:t>
            </a:r>
          </a:p>
          <a:p>
            <a:pPr algn="ctr" marL="0" indent="0" lvl="0">
              <a:lnSpc>
                <a:spcPts val="4974"/>
              </a:lnSpc>
            </a:pPr>
            <a:r>
              <a:rPr lang="en-US" sz="5128" spc="-333">
                <a:solidFill>
                  <a:srgbClr val="1A1A1A"/>
                </a:solidFill>
                <a:latin typeface="Intro Rust"/>
              </a:rPr>
              <a:t>FUNCIONAIS</a:t>
            </a:r>
          </a:p>
        </p:txBody>
      </p:sp>
      <p:sp>
        <p:nvSpPr>
          <p:cNvPr name="TextBox 22" id="22"/>
          <p:cNvSpPr txBox="true"/>
          <p:nvPr/>
        </p:nvSpPr>
        <p:spPr>
          <a:xfrm rot="0">
            <a:off x="304714" y="2842895"/>
            <a:ext cx="5368607" cy="6415405"/>
          </a:xfrm>
          <a:prstGeom prst="rect">
            <a:avLst/>
          </a:prstGeom>
        </p:spPr>
        <p:txBody>
          <a:bodyPr anchor="t" rtlCol="false" tIns="0" lIns="0" bIns="0" rIns="0">
            <a:spAutoFit/>
          </a:bodyPr>
          <a:lstStyle/>
          <a:p>
            <a:pPr algn="ctr">
              <a:lnSpc>
                <a:spcPts val="3379"/>
              </a:lnSpc>
              <a:spcBef>
                <a:spcPct val="0"/>
              </a:spcBef>
            </a:pPr>
            <a:r>
              <a:rPr lang="en-US" sz="2599">
                <a:solidFill>
                  <a:srgbClr val="F1ECE6"/>
                </a:solidFill>
                <a:latin typeface="Montserrat Bold"/>
              </a:rPr>
              <a:t>Requisitos funcionais dizem respeito às funções e informações que o sistema deve oferecer, enquanto os não-funcionais são critérios que qualificam os requisitos funcionais, podendo ser de qualidade para o software ou para o processo de desenvolvimento. Exemplos de requisitos funcionais incluem cadastro de profissionais médicos e emissão de relatórios de clientes.</a:t>
            </a:r>
          </a:p>
        </p:txBody>
      </p:sp>
      <p:sp>
        <p:nvSpPr>
          <p:cNvPr name="TextBox 23" id="23"/>
          <p:cNvSpPr txBox="true"/>
          <p:nvPr/>
        </p:nvSpPr>
        <p:spPr>
          <a:xfrm rot="0">
            <a:off x="12779912" y="3024473"/>
            <a:ext cx="5028328" cy="6233827"/>
          </a:xfrm>
          <a:prstGeom prst="rect">
            <a:avLst/>
          </a:prstGeom>
        </p:spPr>
        <p:txBody>
          <a:bodyPr anchor="t" rtlCol="false" tIns="0" lIns="0" bIns="0" rIns="0">
            <a:spAutoFit/>
          </a:bodyPr>
          <a:lstStyle/>
          <a:p>
            <a:pPr algn="ctr">
              <a:lnSpc>
                <a:spcPts val="3792"/>
              </a:lnSpc>
              <a:spcBef>
                <a:spcPct val="0"/>
              </a:spcBef>
            </a:pPr>
            <a:r>
              <a:rPr lang="en-US" sz="2917">
                <a:solidFill>
                  <a:srgbClr val="FFFFFF"/>
                </a:solidFill>
                <a:latin typeface="Montserrat Bold"/>
              </a:rPr>
              <a:t>Requisitos não-funcionais definem propriedades e restrições do sistema, como tempo de execução, linguagens de programação utilizadas, entre outros. Eles podem ser classificados em requisitos do produto final, organizacionais e externos, e se dividem em diversos tipos.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DAGHYOjzZvE</dc:identifier>
  <dcterms:modified xsi:type="dcterms:W3CDTF">2011-08-01T06:04:30Z</dcterms:modified>
  <cp:revision>1</cp:revision>
  <dc:title>Apresentação de Plano de Marketing moderno preto e branco</dc:title>
</cp:coreProperties>
</file>