
<file path=[Content_Types].xml><?xml version="1.0" encoding="utf-8"?>
<Types xmlns="http://schemas.openxmlformats.org/package/2006/content-types">
  <Default Extension="jpeg" ContentType="image/jpeg"/>
  <Default Extension="jpg" ContentType="image/jpeg"/>
  <Default Extension="opdownload"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57" r:id="rId3"/>
    <p:sldId id="273" r:id="rId4"/>
    <p:sldId id="261" r:id="rId5"/>
    <p:sldId id="265" r:id="rId6"/>
    <p:sldId id="264" r:id="rId7"/>
    <p:sldId id="263" r:id="rId8"/>
    <p:sldId id="262" r:id="rId9"/>
    <p:sldId id="256" r:id="rId10"/>
    <p:sldId id="274" r:id="rId11"/>
    <p:sldId id="267" r:id="rId12"/>
    <p:sldId id="268" r:id="rId13"/>
    <p:sldId id="269" r:id="rId14"/>
    <p:sldId id="271" r:id="rId15"/>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D106D3-A529-4C1C-99E0-AFEFA5838E6F}" v="45" dt="2022-03-21T22:04:59.7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23F437-A018-4CBF-AC22-38403EBD94D6}"/>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D390F2E2-0A50-4A41-A566-FCE880AFA1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5A61F117-A7E5-403E-8116-14E526EA448D}"/>
              </a:ext>
            </a:extLst>
          </p:cNvPr>
          <p:cNvSpPr>
            <a:spLocks noGrp="1"/>
          </p:cNvSpPr>
          <p:nvPr>
            <p:ph type="dt" sz="half" idx="10"/>
          </p:nvPr>
        </p:nvSpPr>
        <p:spPr/>
        <p:txBody>
          <a:bodyPr/>
          <a:lstStyle/>
          <a:p>
            <a:fld id="{99D9873A-436C-4C30-ABEC-E568A80E8E2C}" type="datetimeFigureOut">
              <a:rPr lang="pt-BR" smtClean="0"/>
              <a:t>25/03/2022</a:t>
            </a:fld>
            <a:endParaRPr lang="pt-BR"/>
          </a:p>
        </p:txBody>
      </p:sp>
      <p:sp>
        <p:nvSpPr>
          <p:cNvPr id="5" name="Espaço Reservado para Rodapé 4">
            <a:extLst>
              <a:ext uri="{FF2B5EF4-FFF2-40B4-BE49-F238E27FC236}">
                <a16:creationId xmlns:a16="http://schemas.microsoft.com/office/drawing/2014/main" id="{0416248D-057E-4A8D-B623-97ADC5B18F92}"/>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2EB1281C-DD84-4217-9BC7-6FBB7C07921F}"/>
              </a:ext>
            </a:extLst>
          </p:cNvPr>
          <p:cNvSpPr>
            <a:spLocks noGrp="1"/>
          </p:cNvSpPr>
          <p:nvPr>
            <p:ph type="sldNum" sz="quarter" idx="12"/>
          </p:nvPr>
        </p:nvSpPr>
        <p:spPr/>
        <p:txBody>
          <a:bodyPr/>
          <a:lstStyle/>
          <a:p>
            <a:fld id="{9A279DC1-F40F-457C-BD8F-2CE07738650B}" type="slidenum">
              <a:rPr lang="pt-BR" smtClean="0"/>
              <a:t>‹nº›</a:t>
            </a:fld>
            <a:endParaRPr lang="pt-BR"/>
          </a:p>
        </p:txBody>
      </p:sp>
    </p:spTree>
    <p:extLst>
      <p:ext uri="{BB962C8B-B14F-4D97-AF65-F5344CB8AC3E}">
        <p14:creationId xmlns:p14="http://schemas.microsoft.com/office/powerpoint/2010/main" val="2649820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12DA60-59B7-4A63-8966-B44FA8DACCA5}"/>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90C4E499-2F9E-488B-9AF6-4E350E47DC07}"/>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F7895BE7-54D0-488C-BFD8-67B8B47C5947}"/>
              </a:ext>
            </a:extLst>
          </p:cNvPr>
          <p:cNvSpPr>
            <a:spLocks noGrp="1"/>
          </p:cNvSpPr>
          <p:nvPr>
            <p:ph type="dt" sz="half" idx="10"/>
          </p:nvPr>
        </p:nvSpPr>
        <p:spPr/>
        <p:txBody>
          <a:bodyPr/>
          <a:lstStyle/>
          <a:p>
            <a:fld id="{99D9873A-436C-4C30-ABEC-E568A80E8E2C}" type="datetimeFigureOut">
              <a:rPr lang="pt-BR" smtClean="0"/>
              <a:t>25/03/2022</a:t>
            </a:fld>
            <a:endParaRPr lang="pt-BR"/>
          </a:p>
        </p:txBody>
      </p:sp>
      <p:sp>
        <p:nvSpPr>
          <p:cNvPr id="5" name="Espaço Reservado para Rodapé 4">
            <a:extLst>
              <a:ext uri="{FF2B5EF4-FFF2-40B4-BE49-F238E27FC236}">
                <a16:creationId xmlns:a16="http://schemas.microsoft.com/office/drawing/2014/main" id="{2C1C88A8-9A38-4FA7-AD6B-4170CD1D8B68}"/>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84B97D3-1C39-4886-9383-C76B4C8162A4}"/>
              </a:ext>
            </a:extLst>
          </p:cNvPr>
          <p:cNvSpPr>
            <a:spLocks noGrp="1"/>
          </p:cNvSpPr>
          <p:nvPr>
            <p:ph type="sldNum" sz="quarter" idx="12"/>
          </p:nvPr>
        </p:nvSpPr>
        <p:spPr/>
        <p:txBody>
          <a:bodyPr/>
          <a:lstStyle/>
          <a:p>
            <a:fld id="{9A279DC1-F40F-457C-BD8F-2CE07738650B}" type="slidenum">
              <a:rPr lang="pt-BR" smtClean="0"/>
              <a:t>‹nº›</a:t>
            </a:fld>
            <a:endParaRPr lang="pt-BR"/>
          </a:p>
        </p:txBody>
      </p:sp>
    </p:spTree>
    <p:extLst>
      <p:ext uri="{BB962C8B-B14F-4D97-AF65-F5344CB8AC3E}">
        <p14:creationId xmlns:p14="http://schemas.microsoft.com/office/powerpoint/2010/main" val="1322328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AF93393D-70FD-4DE7-B17A-E9F14B2DACC1}"/>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2F048124-06B1-441D-83D7-597690FE11BD}"/>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B7573D10-84CE-46B7-BF95-C7770EE48F6D}"/>
              </a:ext>
            </a:extLst>
          </p:cNvPr>
          <p:cNvSpPr>
            <a:spLocks noGrp="1"/>
          </p:cNvSpPr>
          <p:nvPr>
            <p:ph type="dt" sz="half" idx="10"/>
          </p:nvPr>
        </p:nvSpPr>
        <p:spPr/>
        <p:txBody>
          <a:bodyPr/>
          <a:lstStyle/>
          <a:p>
            <a:fld id="{99D9873A-436C-4C30-ABEC-E568A80E8E2C}" type="datetimeFigureOut">
              <a:rPr lang="pt-BR" smtClean="0"/>
              <a:t>25/03/2022</a:t>
            </a:fld>
            <a:endParaRPr lang="pt-BR"/>
          </a:p>
        </p:txBody>
      </p:sp>
      <p:sp>
        <p:nvSpPr>
          <p:cNvPr id="5" name="Espaço Reservado para Rodapé 4">
            <a:extLst>
              <a:ext uri="{FF2B5EF4-FFF2-40B4-BE49-F238E27FC236}">
                <a16:creationId xmlns:a16="http://schemas.microsoft.com/office/drawing/2014/main" id="{6DB25E39-A7FA-4990-AC5B-64132B5B5017}"/>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8CB838F3-7620-4B82-B976-E59FCDD73E1C}"/>
              </a:ext>
            </a:extLst>
          </p:cNvPr>
          <p:cNvSpPr>
            <a:spLocks noGrp="1"/>
          </p:cNvSpPr>
          <p:nvPr>
            <p:ph type="sldNum" sz="quarter" idx="12"/>
          </p:nvPr>
        </p:nvSpPr>
        <p:spPr/>
        <p:txBody>
          <a:bodyPr/>
          <a:lstStyle/>
          <a:p>
            <a:fld id="{9A279DC1-F40F-457C-BD8F-2CE07738650B}" type="slidenum">
              <a:rPr lang="pt-BR" smtClean="0"/>
              <a:t>‹nº›</a:t>
            </a:fld>
            <a:endParaRPr lang="pt-BR"/>
          </a:p>
        </p:txBody>
      </p:sp>
    </p:spTree>
    <p:extLst>
      <p:ext uri="{BB962C8B-B14F-4D97-AF65-F5344CB8AC3E}">
        <p14:creationId xmlns:p14="http://schemas.microsoft.com/office/powerpoint/2010/main" val="3834403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597F51-9D2F-4983-9D3B-4247EA609903}"/>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0B4FE41A-E5CC-4608-ACAE-5FC652284959}"/>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88B39FD1-6F97-465E-858B-B8F538FA7EF5}"/>
              </a:ext>
            </a:extLst>
          </p:cNvPr>
          <p:cNvSpPr>
            <a:spLocks noGrp="1"/>
          </p:cNvSpPr>
          <p:nvPr>
            <p:ph type="dt" sz="half" idx="10"/>
          </p:nvPr>
        </p:nvSpPr>
        <p:spPr/>
        <p:txBody>
          <a:bodyPr/>
          <a:lstStyle/>
          <a:p>
            <a:fld id="{99D9873A-436C-4C30-ABEC-E568A80E8E2C}" type="datetimeFigureOut">
              <a:rPr lang="pt-BR" smtClean="0"/>
              <a:t>25/03/2022</a:t>
            </a:fld>
            <a:endParaRPr lang="pt-BR"/>
          </a:p>
        </p:txBody>
      </p:sp>
      <p:sp>
        <p:nvSpPr>
          <p:cNvPr id="5" name="Espaço Reservado para Rodapé 4">
            <a:extLst>
              <a:ext uri="{FF2B5EF4-FFF2-40B4-BE49-F238E27FC236}">
                <a16:creationId xmlns:a16="http://schemas.microsoft.com/office/drawing/2014/main" id="{661B1A4F-01F0-4798-8DCD-FF32C485C55A}"/>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A13C2745-E089-41D7-8EDA-CD81667A0060}"/>
              </a:ext>
            </a:extLst>
          </p:cNvPr>
          <p:cNvSpPr>
            <a:spLocks noGrp="1"/>
          </p:cNvSpPr>
          <p:nvPr>
            <p:ph type="sldNum" sz="quarter" idx="12"/>
          </p:nvPr>
        </p:nvSpPr>
        <p:spPr/>
        <p:txBody>
          <a:bodyPr/>
          <a:lstStyle/>
          <a:p>
            <a:fld id="{9A279DC1-F40F-457C-BD8F-2CE07738650B}" type="slidenum">
              <a:rPr lang="pt-BR" smtClean="0"/>
              <a:t>‹nº›</a:t>
            </a:fld>
            <a:endParaRPr lang="pt-BR"/>
          </a:p>
        </p:txBody>
      </p:sp>
    </p:spTree>
    <p:extLst>
      <p:ext uri="{BB962C8B-B14F-4D97-AF65-F5344CB8AC3E}">
        <p14:creationId xmlns:p14="http://schemas.microsoft.com/office/powerpoint/2010/main" val="584324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06734E-6923-45D7-83F5-BE32AA7E0CDF}"/>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9219CE34-C600-4E81-AB18-985758A087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E7F313E3-44A3-4B6A-BE11-19F7D4FABCCD}"/>
              </a:ext>
            </a:extLst>
          </p:cNvPr>
          <p:cNvSpPr>
            <a:spLocks noGrp="1"/>
          </p:cNvSpPr>
          <p:nvPr>
            <p:ph type="dt" sz="half" idx="10"/>
          </p:nvPr>
        </p:nvSpPr>
        <p:spPr/>
        <p:txBody>
          <a:bodyPr/>
          <a:lstStyle/>
          <a:p>
            <a:fld id="{99D9873A-436C-4C30-ABEC-E568A80E8E2C}" type="datetimeFigureOut">
              <a:rPr lang="pt-BR" smtClean="0"/>
              <a:t>25/03/2022</a:t>
            </a:fld>
            <a:endParaRPr lang="pt-BR"/>
          </a:p>
        </p:txBody>
      </p:sp>
      <p:sp>
        <p:nvSpPr>
          <p:cNvPr id="5" name="Espaço Reservado para Rodapé 4">
            <a:extLst>
              <a:ext uri="{FF2B5EF4-FFF2-40B4-BE49-F238E27FC236}">
                <a16:creationId xmlns:a16="http://schemas.microsoft.com/office/drawing/2014/main" id="{AF5D860B-FE3E-4B03-B8CA-11D58593E9CC}"/>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8D5B45C6-0579-487A-9E7C-1CE27DB81DE8}"/>
              </a:ext>
            </a:extLst>
          </p:cNvPr>
          <p:cNvSpPr>
            <a:spLocks noGrp="1"/>
          </p:cNvSpPr>
          <p:nvPr>
            <p:ph type="sldNum" sz="quarter" idx="12"/>
          </p:nvPr>
        </p:nvSpPr>
        <p:spPr/>
        <p:txBody>
          <a:bodyPr/>
          <a:lstStyle/>
          <a:p>
            <a:fld id="{9A279DC1-F40F-457C-BD8F-2CE07738650B}" type="slidenum">
              <a:rPr lang="pt-BR" smtClean="0"/>
              <a:t>‹nº›</a:t>
            </a:fld>
            <a:endParaRPr lang="pt-BR"/>
          </a:p>
        </p:txBody>
      </p:sp>
    </p:spTree>
    <p:extLst>
      <p:ext uri="{BB962C8B-B14F-4D97-AF65-F5344CB8AC3E}">
        <p14:creationId xmlns:p14="http://schemas.microsoft.com/office/powerpoint/2010/main" val="2428290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AC4505-5877-48DA-B84F-BE57F4DF1C54}"/>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573D7EA4-2845-434E-B081-10770733D865}"/>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FD4C1E95-EE70-4778-888E-DF2EE1AFF6A1}"/>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0634546C-CB79-4DEE-997D-CB255A19DECC}"/>
              </a:ext>
            </a:extLst>
          </p:cNvPr>
          <p:cNvSpPr>
            <a:spLocks noGrp="1"/>
          </p:cNvSpPr>
          <p:nvPr>
            <p:ph type="dt" sz="half" idx="10"/>
          </p:nvPr>
        </p:nvSpPr>
        <p:spPr/>
        <p:txBody>
          <a:bodyPr/>
          <a:lstStyle/>
          <a:p>
            <a:fld id="{99D9873A-436C-4C30-ABEC-E568A80E8E2C}" type="datetimeFigureOut">
              <a:rPr lang="pt-BR" smtClean="0"/>
              <a:t>25/03/2022</a:t>
            </a:fld>
            <a:endParaRPr lang="pt-BR"/>
          </a:p>
        </p:txBody>
      </p:sp>
      <p:sp>
        <p:nvSpPr>
          <p:cNvPr id="6" name="Espaço Reservado para Rodapé 5">
            <a:extLst>
              <a:ext uri="{FF2B5EF4-FFF2-40B4-BE49-F238E27FC236}">
                <a16:creationId xmlns:a16="http://schemas.microsoft.com/office/drawing/2014/main" id="{29D7C049-5047-4E86-A17B-C3A8905C4A74}"/>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AA211BA0-EB1D-4B5D-A812-33FEA6733840}"/>
              </a:ext>
            </a:extLst>
          </p:cNvPr>
          <p:cNvSpPr>
            <a:spLocks noGrp="1"/>
          </p:cNvSpPr>
          <p:nvPr>
            <p:ph type="sldNum" sz="quarter" idx="12"/>
          </p:nvPr>
        </p:nvSpPr>
        <p:spPr/>
        <p:txBody>
          <a:bodyPr/>
          <a:lstStyle/>
          <a:p>
            <a:fld id="{9A279DC1-F40F-457C-BD8F-2CE07738650B}" type="slidenum">
              <a:rPr lang="pt-BR" smtClean="0"/>
              <a:t>‹nº›</a:t>
            </a:fld>
            <a:endParaRPr lang="pt-BR"/>
          </a:p>
        </p:txBody>
      </p:sp>
    </p:spTree>
    <p:extLst>
      <p:ext uri="{BB962C8B-B14F-4D97-AF65-F5344CB8AC3E}">
        <p14:creationId xmlns:p14="http://schemas.microsoft.com/office/powerpoint/2010/main" val="3676888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46DEB9-93B2-4695-80C9-908605123C5D}"/>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F6E91565-1D60-4CD9-9E29-31EA73F9FA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DA11ADD8-34CF-4F30-850E-659CDF8AB2A4}"/>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2C45FD43-CB95-4DEB-8EBF-A02BFBFD9E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E5BC2CB1-F93F-48A0-B2AC-854AAD527B84}"/>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C155F777-0AD0-4146-A3E5-E6563EE3BA19}"/>
              </a:ext>
            </a:extLst>
          </p:cNvPr>
          <p:cNvSpPr>
            <a:spLocks noGrp="1"/>
          </p:cNvSpPr>
          <p:nvPr>
            <p:ph type="dt" sz="half" idx="10"/>
          </p:nvPr>
        </p:nvSpPr>
        <p:spPr/>
        <p:txBody>
          <a:bodyPr/>
          <a:lstStyle/>
          <a:p>
            <a:fld id="{99D9873A-436C-4C30-ABEC-E568A80E8E2C}" type="datetimeFigureOut">
              <a:rPr lang="pt-BR" smtClean="0"/>
              <a:t>25/03/2022</a:t>
            </a:fld>
            <a:endParaRPr lang="pt-BR"/>
          </a:p>
        </p:txBody>
      </p:sp>
      <p:sp>
        <p:nvSpPr>
          <p:cNvPr id="8" name="Espaço Reservado para Rodapé 7">
            <a:extLst>
              <a:ext uri="{FF2B5EF4-FFF2-40B4-BE49-F238E27FC236}">
                <a16:creationId xmlns:a16="http://schemas.microsoft.com/office/drawing/2014/main" id="{6B927CDF-F815-4CA5-8E00-4870F4CC6A39}"/>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CB475A3D-2DEA-459C-9A6D-0F636B2420E2}"/>
              </a:ext>
            </a:extLst>
          </p:cNvPr>
          <p:cNvSpPr>
            <a:spLocks noGrp="1"/>
          </p:cNvSpPr>
          <p:nvPr>
            <p:ph type="sldNum" sz="quarter" idx="12"/>
          </p:nvPr>
        </p:nvSpPr>
        <p:spPr/>
        <p:txBody>
          <a:bodyPr/>
          <a:lstStyle/>
          <a:p>
            <a:fld id="{9A279DC1-F40F-457C-BD8F-2CE07738650B}" type="slidenum">
              <a:rPr lang="pt-BR" smtClean="0"/>
              <a:t>‹nº›</a:t>
            </a:fld>
            <a:endParaRPr lang="pt-BR"/>
          </a:p>
        </p:txBody>
      </p:sp>
    </p:spTree>
    <p:extLst>
      <p:ext uri="{BB962C8B-B14F-4D97-AF65-F5344CB8AC3E}">
        <p14:creationId xmlns:p14="http://schemas.microsoft.com/office/powerpoint/2010/main" val="1305986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4F5893-E530-472F-88BF-1069B490F93A}"/>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8CA652F2-80AE-436E-B0CB-1057C5C14C62}"/>
              </a:ext>
            </a:extLst>
          </p:cNvPr>
          <p:cNvSpPr>
            <a:spLocks noGrp="1"/>
          </p:cNvSpPr>
          <p:nvPr>
            <p:ph type="dt" sz="half" idx="10"/>
          </p:nvPr>
        </p:nvSpPr>
        <p:spPr/>
        <p:txBody>
          <a:bodyPr/>
          <a:lstStyle/>
          <a:p>
            <a:fld id="{99D9873A-436C-4C30-ABEC-E568A80E8E2C}" type="datetimeFigureOut">
              <a:rPr lang="pt-BR" smtClean="0"/>
              <a:t>25/03/2022</a:t>
            </a:fld>
            <a:endParaRPr lang="pt-BR"/>
          </a:p>
        </p:txBody>
      </p:sp>
      <p:sp>
        <p:nvSpPr>
          <p:cNvPr id="4" name="Espaço Reservado para Rodapé 3">
            <a:extLst>
              <a:ext uri="{FF2B5EF4-FFF2-40B4-BE49-F238E27FC236}">
                <a16:creationId xmlns:a16="http://schemas.microsoft.com/office/drawing/2014/main" id="{E161AC6D-931B-4A9A-A8C2-EC5464A4A884}"/>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81FD31C7-557B-4F88-8706-A58C2CF7A39D}"/>
              </a:ext>
            </a:extLst>
          </p:cNvPr>
          <p:cNvSpPr>
            <a:spLocks noGrp="1"/>
          </p:cNvSpPr>
          <p:nvPr>
            <p:ph type="sldNum" sz="quarter" idx="12"/>
          </p:nvPr>
        </p:nvSpPr>
        <p:spPr/>
        <p:txBody>
          <a:bodyPr/>
          <a:lstStyle/>
          <a:p>
            <a:fld id="{9A279DC1-F40F-457C-BD8F-2CE07738650B}" type="slidenum">
              <a:rPr lang="pt-BR" smtClean="0"/>
              <a:t>‹nº›</a:t>
            </a:fld>
            <a:endParaRPr lang="pt-BR"/>
          </a:p>
        </p:txBody>
      </p:sp>
    </p:spTree>
    <p:extLst>
      <p:ext uri="{BB962C8B-B14F-4D97-AF65-F5344CB8AC3E}">
        <p14:creationId xmlns:p14="http://schemas.microsoft.com/office/powerpoint/2010/main" val="3526569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F2C27D98-52FF-4138-B3E8-C6D3F9423DB8}"/>
              </a:ext>
            </a:extLst>
          </p:cNvPr>
          <p:cNvSpPr>
            <a:spLocks noGrp="1"/>
          </p:cNvSpPr>
          <p:nvPr>
            <p:ph type="dt" sz="half" idx="10"/>
          </p:nvPr>
        </p:nvSpPr>
        <p:spPr/>
        <p:txBody>
          <a:bodyPr/>
          <a:lstStyle/>
          <a:p>
            <a:fld id="{99D9873A-436C-4C30-ABEC-E568A80E8E2C}" type="datetimeFigureOut">
              <a:rPr lang="pt-BR" smtClean="0"/>
              <a:t>25/03/2022</a:t>
            </a:fld>
            <a:endParaRPr lang="pt-BR"/>
          </a:p>
        </p:txBody>
      </p:sp>
      <p:sp>
        <p:nvSpPr>
          <p:cNvPr id="3" name="Espaço Reservado para Rodapé 2">
            <a:extLst>
              <a:ext uri="{FF2B5EF4-FFF2-40B4-BE49-F238E27FC236}">
                <a16:creationId xmlns:a16="http://schemas.microsoft.com/office/drawing/2014/main" id="{681CF1D5-F73E-40B3-84BB-D733C68BBA5C}"/>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E651DEDD-68FA-4652-9B3C-5195C25E181D}"/>
              </a:ext>
            </a:extLst>
          </p:cNvPr>
          <p:cNvSpPr>
            <a:spLocks noGrp="1"/>
          </p:cNvSpPr>
          <p:nvPr>
            <p:ph type="sldNum" sz="quarter" idx="12"/>
          </p:nvPr>
        </p:nvSpPr>
        <p:spPr/>
        <p:txBody>
          <a:bodyPr/>
          <a:lstStyle/>
          <a:p>
            <a:fld id="{9A279DC1-F40F-457C-BD8F-2CE07738650B}" type="slidenum">
              <a:rPr lang="pt-BR" smtClean="0"/>
              <a:t>‹nº›</a:t>
            </a:fld>
            <a:endParaRPr lang="pt-BR"/>
          </a:p>
        </p:txBody>
      </p:sp>
    </p:spTree>
    <p:extLst>
      <p:ext uri="{BB962C8B-B14F-4D97-AF65-F5344CB8AC3E}">
        <p14:creationId xmlns:p14="http://schemas.microsoft.com/office/powerpoint/2010/main" val="1932817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A3A776-DE20-4FBB-A871-1502DDAA082B}"/>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EA576205-7CC2-44E4-831F-8438E14FB6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47E4B4CE-76D8-4681-924F-25E210072F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CC891F2D-70E9-4896-96B3-32500D566614}"/>
              </a:ext>
            </a:extLst>
          </p:cNvPr>
          <p:cNvSpPr>
            <a:spLocks noGrp="1"/>
          </p:cNvSpPr>
          <p:nvPr>
            <p:ph type="dt" sz="half" idx="10"/>
          </p:nvPr>
        </p:nvSpPr>
        <p:spPr/>
        <p:txBody>
          <a:bodyPr/>
          <a:lstStyle/>
          <a:p>
            <a:fld id="{99D9873A-436C-4C30-ABEC-E568A80E8E2C}" type="datetimeFigureOut">
              <a:rPr lang="pt-BR" smtClean="0"/>
              <a:t>25/03/2022</a:t>
            </a:fld>
            <a:endParaRPr lang="pt-BR"/>
          </a:p>
        </p:txBody>
      </p:sp>
      <p:sp>
        <p:nvSpPr>
          <p:cNvPr id="6" name="Espaço Reservado para Rodapé 5">
            <a:extLst>
              <a:ext uri="{FF2B5EF4-FFF2-40B4-BE49-F238E27FC236}">
                <a16:creationId xmlns:a16="http://schemas.microsoft.com/office/drawing/2014/main" id="{14AE4848-D6EC-4328-B0B1-E1D2BA6482B0}"/>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9203EB4A-D47E-4539-B284-8244F1640E30}"/>
              </a:ext>
            </a:extLst>
          </p:cNvPr>
          <p:cNvSpPr>
            <a:spLocks noGrp="1"/>
          </p:cNvSpPr>
          <p:nvPr>
            <p:ph type="sldNum" sz="quarter" idx="12"/>
          </p:nvPr>
        </p:nvSpPr>
        <p:spPr/>
        <p:txBody>
          <a:bodyPr/>
          <a:lstStyle/>
          <a:p>
            <a:fld id="{9A279DC1-F40F-457C-BD8F-2CE07738650B}" type="slidenum">
              <a:rPr lang="pt-BR" smtClean="0"/>
              <a:t>‹nº›</a:t>
            </a:fld>
            <a:endParaRPr lang="pt-BR"/>
          </a:p>
        </p:txBody>
      </p:sp>
    </p:spTree>
    <p:extLst>
      <p:ext uri="{BB962C8B-B14F-4D97-AF65-F5344CB8AC3E}">
        <p14:creationId xmlns:p14="http://schemas.microsoft.com/office/powerpoint/2010/main" val="3736843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C3A3F2-AA8C-4E16-B5C0-C7AC8F8BF315}"/>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B3A24505-A236-41E8-9C37-6C2C74FF22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07AB3977-C8D4-4B16-8DEE-5A3405B099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B6D3F531-C90A-4676-A86F-8ED5A8C274D4}"/>
              </a:ext>
            </a:extLst>
          </p:cNvPr>
          <p:cNvSpPr>
            <a:spLocks noGrp="1"/>
          </p:cNvSpPr>
          <p:nvPr>
            <p:ph type="dt" sz="half" idx="10"/>
          </p:nvPr>
        </p:nvSpPr>
        <p:spPr/>
        <p:txBody>
          <a:bodyPr/>
          <a:lstStyle/>
          <a:p>
            <a:fld id="{99D9873A-436C-4C30-ABEC-E568A80E8E2C}" type="datetimeFigureOut">
              <a:rPr lang="pt-BR" smtClean="0"/>
              <a:t>25/03/2022</a:t>
            </a:fld>
            <a:endParaRPr lang="pt-BR"/>
          </a:p>
        </p:txBody>
      </p:sp>
      <p:sp>
        <p:nvSpPr>
          <p:cNvPr id="6" name="Espaço Reservado para Rodapé 5">
            <a:extLst>
              <a:ext uri="{FF2B5EF4-FFF2-40B4-BE49-F238E27FC236}">
                <a16:creationId xmlns:a16="http://schemas.microsoft.com/office/drawing/2014/main" id="{9FF42BBA-E869-44E4-B723-A04C66AB029D}"/>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53F3AEA1-3011-4F55-B50E-11F63153276F}"/>
              </a:ext>
            </a:extLst>
          </p:cNvPr>
          <p:cNvSpPr>
            <a:spLocks noGrp="1"/>
          </p:cNvSpPr>
          <p:nvPr>
            <p:ph type="sldNum" sz="quarter" idx="12"/>
          </p:nvPr>
        </p:nvSpPr>
        <p:spPr/>
        <p:txBody>
          <a:bodyPr/>
          <a:lstStyle/>
          <a:p>
            <a:fld id="{9A279DC1-F40F-457C-BD8F-2CE07738650B}" type="slidenum">
              <a:rPr lang="pt-BR" smtClean="0"/>
              <a:t>‹nº›</a:t>
            </a:fld>
            <a:endParaRPr lang="pt-BR"/>
          </a:p>
        </p:txBody>
      </p:sp>
    </p:spTree>
    <p:extLst>
      <p:ext uri="{BB962C8B-B14F-4D97-AF65-F5344CB8AC3E}">
        <p14:creationId xmlns:p14="http://schemas.microsoft.com/office/powerpoint/2010/main" val="3330221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2C797835-B072-41E0-BA8A-76E4EB6CBD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E1112EEA-4DE7-4FBD-84AA-B007BD4DC9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FE3E1B68-97A3-405B-8A63-B202BFA521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D9873A-436C-4C30-ABEC-E568A80E8E2C}" type="datetimeFigureOut">
              <a:rPr lang="pt-BR" smtClean="0"/>
              <a:t>25/03/2022</a:t>
            </a:fld>
            <a:endParaRPr lang="pt-BR"/>
          </a:p>
        </p:txBody>
      </p:sp>
      <p:sp>
        <p:nvSpPr>
          <p:cNvPr id="5" name="Espaço Reservado para Rodapé 4">
            <a:extLst>
              <a:ext uri="{FF2B5EF4-FFF2-40B4-BE49-F238E27FC236}">
                <a16:creationId xmlns:a16="http://schemas.microsoft.com/office/drawing/2014/main" id="{F494A2E9-0737-4CD7-85FF-E43161AA3D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14A1AFB9-30B5-462E-91CA-3DAFD6EE8B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279DC1-F40F-457C-BD8F-2CE07738650B}" type="slidenum">
              <a:rPr lang="pt-BR" smtClean="0"/>
              <a:t>‹nº›</a:t>
            </a:fld>
            <a:endParaRPr lang="pt-BR"/>
          </a:p>
        </p:txBody>
      </p:sp>
    </p:spTree>
    <p:extLst>
      <p:ext uri="{BB962C8B-B14F-4D97-AF65-F5344CB8AC3E}">
        <p14:creationId xmlns:p14="http://schemas.microsoft.com/office/powerpoint/2010/main" val="30697651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pt.wikipedia.org/wiki/Get_Up_Offa_That_Thing#cite_note-1" TargetMode="External"/><Relationship Id="rId2" Type="http://schemas.openxmlformats.org/officeDocument/2006/relationships/hyperlink" Target="https://pt.wikipedia.org/wiki/Single" TargetMode="Externa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hyperlink" Target="https://pt.wikipedia.org/wiki/Billboard_Hot_100" TargetMode="External"/><Relationship Id="rId4" Type="http://schemas.openxmlformats.org/officeDocument/2006/relationships/hyperlink" Target="https://pt.wikipedia.org/wiki/Hot_R%26B/Hip-Hop_Songs"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pt.wikipedia.org/wiki/Terror_(g%C3%AAnero)"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opdownload"/><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037CC2ED-25FD-4AC0-B680-FD13FA184F27}"/>
              </a:ext>
            </a:extLst>
          </p:cNvPr>
          <p:cNvSpPr>
            <a:spLocks noGrp="1"/>
          </p:cNvSpPr>
          <p:nvPr>
            <p:ph type="title"/>
          </p:nvPr>
        </p:nvSpPr>
        <p:spPr>
          <a:xfrm>
            <a:off x="0" y="0"/>
            <a:ext cx="4709160" cy="6858000"/>
          </a:xfrm>
        </p:spPr>
        <p:txBody>
          <a:bodyPr>
            <a:normAutofit/>
          </a:bodyPr>
          <a:lstStyle/>
          <a:p>
            <a:pPr algn="ctr"/>
            <a:r>
              <a:rPr lang="pt-BR" sz="5500" dirty="0">
                <a:solidFill>
                  <a:schemeClr val="bg1"/>
                </a:solidFill>
              </a:rPr>
              <a:t>Trabalho </a:t>
            </a:r>
            <a:br>
              <a:rPr lang="pt-BR" sz="5500" dirty="0">
                <a:solidFill>
                  <a:schemeClr val="bg1"/>
                </a:solidFill>
              </a:rPr>
            </a:br>
            <a:r>
              <a:rPr lang="pt-BR" sz="5500" dirty="0">
                <a:solidFill>
                  <a:schemeClr val="bg1"/>
                </a:solidFill>
              </a:rPr>
              <a:t>sobre </a:t>
            </a:r>
            <a:br>
              <a:rPr lang="pt-BR" sz="5500" dirty="0">
                <a:solidFill>
                  <a:schemeClr val="bg1"/>
                </a:solidFill>
              </a:rPr>
            </a:br>
            <a:r>
              <a:rPr lang="pt-BR" sz="5500" dirty="0">
                <a:solidFill>
                  <a:schemeClr val="bg1"/>
                </a:solidFill>
              </a:rPr>
              <a:t>Danças </a:t>
            </a:r>
            <a:br>
              <a:rPr lang="pt-BR" sz="5500" dirty="0">
                <a:solidFill>
                  <a:schemeClr val="bg1"/>
                </a:solidFill>
              </a:rPr>
            </a:br>
            <a:r>
              <a:rPr lang="pt-BR" sz="5500" dirty="0">
                <a:solidFill>
                  <a:schemeClr val="bg1"/>
                </a:solidFill>
              </a:rPr>
              <a:t>Urbanas</a:t>
            </a:r>
          </a:p>
        </p:txBody>
      </p:sp>
      <p:sp>
        <p:nvSpPr>
          <p:cNvPr id="3" name="Espaço Reservado para Conteúdo 2">
            <a:extLst>
              <a:ext uri="{FF2B5EF4-FFF2-40B4-BE49-F238E27FC236}">
                <a16:creationId xmlns:a16="http://schemas.microsoft.com/office/drawing/2014/main" id="{A9066E07-D60F-4A09-BEE5-AE5403362CA3}"/>
              </a:ext>
            </a:extLst>
          </p:cNvPr>
          <p:cNvSpPr>
            <a:spLocks noGrp="1"/>
          </p:cNvSpPr>
          <p:nvPr>
            <p:ph idx="1"/>
          </p:nvPr>
        </p:nvSpPr>
        <p:spPr>
          <a:xfrm>
            <a:off x="6096000" y="6049925"/>
            <a:ext cx="6318486" cy="808075"/>
          </a:xfrm>
        </p:spPr>
        <p:txBody>
          <a:bodyPr anchor="ctr">
            <a:normAutofit fontScale="70000" lnSpcReduction="20000"/>
          </a:bodyPr>
          <a:lstStyle/>
          <a:p>
            <a:pPr marL="0" indent="0">
              <a:buNone/>
            </a:pPr>
            <a:r>
              <a:rPr lang="pt-BR" sz="2000"/>
              <a:t>Colégio: La Salle  </a:t>
            </a:r>
          </a:p>
          <a:p>
            <a:pPr marL="0" indent="0">
              <a:buNone/>
            </a:pPr>
            <a:r>
              <a:rPr lang="pt-BR" sz="2000"/>
              <a:t>Nome: Felipe, Daniel O., Rayana                                      N:11, 5, 29 respectivamente</a:t>
            </a:r>
          </a:p>
          <a:p>
            <a:pPr marL="0" indent="0">
              <a:buNone/>
            </a:pPr>
            <a:r>
              <a:rPr lang="pt-BR" sz="2000"/>
              <a:t>Professora: Dayana                                                             Artes</a:t>
            </a:r>
            <a:endParaRPr lang="pt-BR" sz="2000" dirty="0"/>
          </a:p>
        </p:txBody>
      </p:sp>
      <p:pic>
        <p:nvPicPr>
          <p:cNvPr id="5" name="Imagem 4" descr="Foto em preto e branco de mulher sorrindo&#10;&#10;Descrição gerada automaticamente">
            <a:extLst>
              <a:ext uri="{FF2B5EF4-FFF2-40B4-BE49-F238E27FC236}">
                <a16:creationId xmlns:a16="http://schemas.microsoft.com/office/drawing/2014/main" id="{5CCD52D2-C28C-40D1-B505-E2F892843B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9729" y="215129"/>
            <a:ext cx="5759534" cy="5619667"/>
          </a:xfrm>
          <a:prstGeom prst="rect">
            <a:avLst/>
          </a:prstGeom>
        </p:spPr>
      </p:pic>
      <p:pic>
        <p:nvPicPr>
          <p:cNvPr id="11" name="Imagem 10" descr="Desenho de rosto de pessoa&#10;&#10;Descrição gerada automaticamente com confiança baixa">
            <a:extLst>
              <a:ext uri="{FF2B5EF4-FFF2-40B4-BE49-F238E27FC236}">
                <a16:creationId xmlns:a16="http://schemas.microsoft.com/office/drawing/2014/main" id="{76276DA5-64B4-41A1-98D9-17AA7C05D3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9730" y="154097"/>
            <a:ext cx="5759534" cy="5680699"/>
          </a:xfrm>
          <a:prstGeom prst="rect">
            <a:avLst/>
          </a:prstGeom>
        </p:spPr>
      </p:pic>
    </p:spTree>
    <p:extLst>
      <p:ext uri="{BB962C8B-B14F-4D97-AF65-F5344CB8AC3E}">
        <p14:creationId xmlns:p14="http://schemas.microsoft.com/office/powerpoint/2010/main" val="30980311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896476-20ED-4D30-B7A7-9FDE5424B385}"/>
              </a:ext>
            </a:extLst>
          </p:cNvPr>
          <p:cNvSpPr>
            <a:spLocks noGrp="1"/>
          </p:cNvSpPr>
          <p:nvPr>
            <p:ph type="title"/>
          </p:nvPr>
        </p:nvSpPr>
        <p:spPr>
          <a:xfrm>
            <a:off x="1" y="1"/>
            <a:ext cx="8686800" cy="6858000"/>
          </a:xfrm>
        </p:spPr>
        <p:txBody>
          <a:bodyPr>
            <a:normAutofit/>
          </a:bodyPr>
          <a:lstStyle/>
          <a:p>
            <a:r>
              <a:rPr lang="pt-BR" sz="2500" i="0" dirty="0">
                <a:effectLst/>
                <a:cs typeface="Calibri" panose="020F0502020204030204" pitchFamily="34" charset="0"/>
              </a:rPr>
              <a:t>James Joseph Brown Jr</a:t>
            </a:r>
            <a:r>
              <a:rPr lang="pt-BR" sz="2500" b="0" i="0" dirty="0">
                <a:effectLst/>
                <a:latin typeface="arial" panose="020B0604020202020204" pitchFamily="34" charset="0"/>
              </a:rPr>
              <a:t>. </a:t>
            </a:r>
            <a:r>
              <a:rPr lang="pt-BR" sz="2500" dirty="0"/>
              <a:t>nasceu no dia 3 de maio de 1933, na cidade de </a:t>
            </a:r>
            <a:r>
              <a:rPr lang="pt-BR" sz="2500" dirty="0" err="1"/>
              <a:t>Barnwell</a:t>
            </a:r>
            <a:r>
              <a:rPr lang="pt-BR" sz="2500" dirty="0"/>
              <a:t>, Carolina do </a:t>
            </a:r>
            <a:r>
              <a:rPr lang="pt-BR" sz="2500" dirty="0" err="1"/>
              <a:t>Sul,Estados</a:t>
            </a:r>
            <a:r>
              <a:rPr lang="pt-BR" sz="2500" dirty="0"/>
              <a:t> Unidos (EUA).</a:t>
            </a:r>
            <a:r>
              <a:rPr lang="pt-BR" sz="2500" b="0" i="0" dirty="0">
                <a:effectLst/>
                <a:latin typeface="Arial" panose="020B0604020202020204" pitchFamily="34" charset="0"/>
              </a:rPr>
              <a:t> </a:t>
            </a:r>
            <a:r>
              <a:rPr lang="pt-BR" sz="2500" b="0" i="0" dirty="0">
                <a:effectLst/>
              </a:rPr>
              <a:t>James Brown e sua família viviam em extrema pobreza. Quando Brown tinha dois anos de idade, seus pais se separaram depois que sua mãe deixou seu pai para ficar com outro homem. Depois que a mãe abandonou a família, Brown continuou a viver com seu pai até a idade de seis anos. Depois desse período, Brown e seu pai se mudaram para </a:t>
            </a:r>
            <a:r>
              <a:rPr lang="pt-BR" sz="2500" b="0" i="0" strike="noStrike" dirty="0"/>
              <a:t>Augusta, na Geórgia</a:t>
            </a:r>
            <a:r>
              <a:rPr lang="pt-BR" sz="2500" b="0" i="0" dirty="0">
                <a:effectLst/>
              </a:rPr>
              <a:t>. Seu pai entregou Brown para uma tia, que administrava uma casa de </a:t>
            </a:r>
            <a:r>
              <a:rPr lang="pt-BR" sz="2500" b="0" i="0" u="none" strike="noStrike" dirty="0">
                <a:effectLst/>
              </a:rPr>
              <a:t>prostituição</a:t>
            </a:r>
            <a:r>
              <a:rPr lang="pt-BR" sz="2500" b="0" i="0" dirty="0">
                <a:effectLst/>
              </a:rPr>
              <a:t>. Embora Brown vivesse com parentes, passou longos períodos a própria sorte, perambulando pelas ruas.</a:t>
            </a:r>
            <a:r>
              <a:rPr lang="pt-BR" sz="2500" dirty="0"/>
              <a:t> </a:t>
            </a:r>
            <a:br>
              <a:rPr lang="pt-BR" sz="2500" dirty="0"/>
            </a:br>
            <a:r>
              <a:rPr lang="pt-BR" sz="2500" dirty="0"/>
              <a:t>James Brown Cantor, compositor e produtor americano. foi o principal impulsionador da evolução do gospel e do </a:t>
            </a:r>
            <a:r>
              <a:rPr lang="pt-BR" sz="2500" dirty="0" err="1"/>
              <a:t>rhythm</a:t>
            </a:r>
            <a:r>
              <a:rPr lang="pt-BR" sz="2500" dirty="0"/>
              <a:t>-</a:t>
            </a:r>
            <a:r>
              <a:rPr lang="pt-BR" sz="2500" dirty="0" err="1"/>
              <a:t>and</a:t>
            </a:r>
            <a:r>
              <a:rPr lang="pt-BR" sz="2500" dirty="0"/>
              <a:t>-blues para o soul e o funk. Também deixou sua marca em outros gêneros musicais, incluindo rock, jazz, reggae, disco e no hip-hop. O cantor, depois conhecido também como "Mr.</a:t>
            </a:r>
          </a:p>
        </p:txBody>
      </p:sp>
      <p:pic>
        <p:nvPicPr>
          <p:cNvPr id="4" name="Imagem 3" descr="Foto preta e branca de uma pessoa&#10;&#10;Descrição gerada automaticamente">
            <a:extLst>
              <a:ext uri="{FF2B5EF4-FFF2-40B4-BE49-F238E27FC236}">
                <a16:creationId xmlns:a16="http://schemas.microsoft.com/office/drawing/2014/main" id="{4AE324D2-8FF7-48DB-B88A-0F34D63B55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0577" y="-1"/>
            <a:ext cx="3511422" cy="4687748"/>
          </a:xfrm>
          <a:prstGeom prst="rect">
            <a:avLst/>
          </a:prstGeom>
        </p:spPr>
      </p:pic>
    </p:spTree>
    <p:extLst>
      <p:ext uri="{BB962C8B-B14F-4D97-AF65-F5344CB8AC3E}">
        <p14:creationId xmlns:p14="http://schemas.microsoft.com/office/powerpoint/2010/main" val="3861830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C0A20703-9CC9-44C6-97B4-4B59462AF1DC}"/>
              </a:ext>
            </a:extLst>
          </p:cNvPr>
          <p:cNvSpPr>
            <a:spLocks noGrp="1"/>
          </p:cNvSpPr>
          <p:nvPr>
            <p:ph idx="1"/>
          </p:nvPr>
        </p:nvSpPr>
        <p:spPr>
          <a:xfrm>
            <a:off x="0" y="0"/>
            <a:ext cx="5816009" cy="6858000"/>
          </a:xfrm>
        </p:spPr>
        <p:txBody>
          <a:bodyPr/>
          <a:lstStyle/>
          <a:p>
            <a:r>
              <a:rPr lang="pt-BR" dirty="0" err="1"/>
              <a:t>the</a:t>
            </a:r>
            <a:r>
              <a:rPr lang="pt-BR" dirty="0"/>
              <a:t> </a:t>
            </a:r>
            <a:r>
              <a:rPr lang="pt-BR" dirty="0" err="1"/>
              <a:t>payback</a:t>
            </a:r>
            <a:endParaRPr lang="pt-BR" dirty="0"/>
          </a:p>
          <a:p>
            <a:pPr marL="0" indent="0">
              <a:buNone/>
            </a:pPr>
            <a:r>
              <a:rPr lang="pt-BR" b="0" i="1" dirty="0">
                <a:effectLst/>
                <a:latin typeface="Arial" panose="020B0604020202020204" pitchFamily="34" charset="0"/>
              </a:rPr>
              <a:t>The </a:t>
            </a:r>
            <a:r>
              <a:rPr lang="pt-BR" b="0" dirty="0" err="1">
                <a:effectLst/>
                <a:latin typeface="Arial" panose="020B0604020202020204" pitchFamily="34" charset="0"/>
              </a:rPr>
              <a:t>Payback</a:t>
            </a:r>
            <a:r>
              <a:rPr lang="pt-BR" b="0" i="0" dirty="0">
                <a:effectLst/>
                <a:latin typeface="Arial" panose="020B0604020202020204" pitchFamily="34" charset="0"/>
              </a:rPr>
              <a:t> é considerado um dos altos pontos da carreira musical de Brown e agora é considerada pelos críticos como um marco do </a:t>
            </a:r>
            <a:r>
              <a:rPr lang="pt-BR" b="0" i="0" u="none" strike="noStrike" dirty="0">
                <a:effectLst/>
                <a:latin typeface="Arial" panose="020B0604020202020204" pitchFamily="34" charset="0"/>
              </a:rPr>
              <a:t>funk</a:t>
            </a:r>
            <a:r>
              <a:rPr lang="pt-BR" b="0" i="0" dirty="0">
                <a:effectLst/>
                <a:latin typeface="Arial" panose="020B0604020202020204" pitchFamily="34" charset="0"/>
              </a:rPr>
              <a:t>. A </a:t>
            </a:r>
            <a:r>
              <a:rPr lang="pt-BR" b="0" i="0" u="none" strike="noStrike" dirty="0">
                <a:effectLst/>
                <a:latin typeface="Arial" panose="020B0604020202020204" pitchFamily="34" charset="0"/>
              </a:rPr>
              <a:t>canção título</a:t>
            </a:r>
            <a:r>
              <a:rPr lang="pt-BR" b="0" i="0" dirty="0">
                <a:effectLst/>
                <a:latin typeface="Arial" panose="020B0604020202020204" pitchFamily="34" charset="0"/>
              </a:rPr>
              <a:t> alcançou o número 1 da parada R&amp;B e é uma de suas mais famosas canções bem como fonte de </a:t>
            </a:r>
            <a:r>
              <a:rPr lang="pt-BR" b="0" i="0" u="none" strike="noStrike" dirty="0">
                <a:effectLst/>
                <a:latin typeface="Arial" panose="020B0604020202020204" pitchFamily="34" charset="0"/>
              </a:rPr>
              <a:t>samples</a:t>
            </a:r>
            <a:r>
              <a:rPr lang="pt-BR" b="0" i="0" dirty="0">
                <a:effectLst/>
                <a:latin typeface="Arial" panose="020B0604020202020204" pitchFamily="34" charset="0"/>
              </a:rPr>
              <a:t> para muitos </a:t>
            </a:r>
            <a:r>
              <a:rPr lang="pt-BR" b="0" i="0" u="none" strike="noStrike" dirty="0">
                <a:effectLst/>
                <a:latin typeface="Arial" panose="020B0604020202020204" pitchFamily="34" charset="0"/>
              </a:rPr>
              <a:t>produtores musicais</a:t>
            </a:r>
            <a:r>
              <a:rPr lang="pt-BR" b="0" i="0" dirty="0">
                <a:effectLst/>
                <a:latin typeface="Arial" panose="020B0604020202020204" pitchFamily="34" charset="0"/>
              </a:rPr>
              <a:t>. Musicalmente o álbum tem </a:t>
            </a:r>
            <a:r>
              <a:rPr lang="pt-BR" b="0" i="0" dirty="0" err="1">
                <a:effectLst/>
                <a:latin typeface="Arial" panose="020B0604020202020204" pitchFamily="34" charset="0"/>
              </a:rPr>
              <a:t>grooves</a:t>
            </a:r>
            <a:r>
              <a:rPr lang="pt-BR" b="0" i="0" dirty="0">
                <a:effectLst/>
                <a:latin typeface="Arial" panose="020B0604020202020204" pitchFamily="34" charset="0"/>
              </a:rPr>
              <a:t> cíclicos e festivos mas também passeia no </a:t>
            </a:r>
            <a:r>
              <a:rPr lang="pt-BR" b="0" i="0" u="none" strike="noStrike" dirty="0">
                <a:effectLst/>
                <a:latin typeface="Arial" panose="020B0604020202020204" pitchFamily="34" charset="0"/>
              </a:rPr>
              <a:t>soul</a:t>
            </a:r>
            <a:r>
              <a:rPr lang="pt-BR" b="0" i="0" dirty="0">
                <a:effectLst/>
                <a:latin typeface="Arial" panose="020B0604020202020204" pitchFamily="34" charset="0"/>
              </a:rPr>
              <a:t>, como na faixa "</a:t>
            </a:r>
            <a:r>
              <a:rPr lang="pt-BR" b="0" i="0" dirty="0" err="1">
                <a:effectLst/>
                <a:latin typeface="Arial" panose="020B0604020202020204" pitchFamily="34" charset="0"/>
              </a:rPr>
              <a:t>Doing</a:t>
            </a:r>
            <a:r>
              <a:rPr lang="pt-BR" b="0" i="0" dirty="0">
                <a:effectLst/>
                <a:latin typeface="Arial" panose="020B0604020202020204" pitchFamily="34" charset="0"/>
              </a:rPr>
              <a:t> </a:t>
            </a:r>
            <a:r>
              <a:rPr lang="pt-BR" b="0" i="0" dirty="0" err="1">
                <a:effectLst/>
                <a:latin typeface="Arial" panose="020B0604020202020204" pitchFamily="34" charset="0"/>
              </a:rPr>
              <a:t>the</a:t>
            </a:r>
            <a:r>
              <a:rPr lang="pt-BR" b="0" i="0" dirty="0">
                <a:effectLst/>
                <a:latin typeface="Arial" panose="020B0604020202020204" pitchFamily="34" charset="0"/>
              </a:rPr>
              <a:t> Best I </a:t>
            </a:r>
            <a:r>
              <a:rPr lang="pt-BR" b="0" i="0" dirty="0" err="1">
                <a:effectLst/>
                <a:latin typeface="Arial" panose="020B0604020202020204" pitchFamily="34" charset="0"/>
              </a:rPr>
              <a:t>Can</a:t>
            </a:r>
            <a:r>
              <a:rPr lang="pt-BR" b="0" i="0" dirty="0">
                <a:effectLst/>
                <a:latin typeface="Arial" panose="020B0604020202020204" pitchFamily="34" charset="0"/>
              </a:rPr>
              <a:t>".</a:t>
            </a:r>
            <a:endParaRPr lang="pt-BR" dirty="0"/>
          </a:p>
        </p:txBody>
      </p:sp>
      <p:pic>
        <p:nvPicPr>
          <p:cNvPr id="10" name="Imagem 9" descr="Homem andando ao lado de mulher&#10;&#10;Descrição gerada automaticamente com confiança média">
            <a:extLst>
              <a:ext uri="{FF2B5EF4-FFF2-40B4-BE49-F238E27FC236}">
                <a16:creationId xmlns:a16="http://schemas.microsoft.com/office/drawing/2014/main" id="{0F8E6387-7A34-416C-A245-9DCA6925A5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4486" y="3038"/>
            <a:ext cx="4367514" cy="5649891"/>
          </a:xfrm>
          <a:prstGeom prst="rect">
            <a:avLst/>
          </a:prstGeom>
        </p:spPr>
      </p:pic>
      <p:pic>
        <p:nvPicPr>
          <p:cNvPr id="11" name="Imagem 10">
            <a:extLst>
              <a:ext uri="{FF2B5EF4-FFF2-40B4-BE49-F238E27FC236}">
                <a16:creationId xmlns:a16="http://schemas.microsoft.com/office/drawing/2014/main" id="{EC2F9559-B632-4D29-ACF0-3F14358E75EF}"/>
              </a:ext>
            </a:extLst>
          </p:cNvPr>
          <p:cNvPicPr>
            <a:picLocks noChangeAspect="1"/>
          </p:cNvPicPr>
          <p:nvPr/>
        </p:nvPicPr>
        <p:blipFill>
          <a:blip r:embed="rId3"/>
          <a:stretch>
            <a:fillRect/>
          </a:stretch>
        </p:blipFill>
        <p:spPr>
          <a:xfrm>
            <a:off x="7824486" y="-1"/>
            <a:ext cx="4367514" cy="5649891"/>
          </a:xfrm>
          <a:prstGeom prst="rect">
            <a:avLst/>
          </a:prstGeom>
        </p:spPr>
      </p:pic>
    </p:spTree>
    <p:extLst>
      <p:ext uri="{BB962C8B-B14F-4D97-AF65-F5344CB8AC3E}">
        <p14:creationId xmlns:p14="http://schemas.microsoft.com/office/powerpoint/2010/main" val="209416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C0A20703-9CC9-44C6-97B4-4B59462AF1DC}"/>
              </a:ext>
            </a:extLst>
          </p:cNvPr>
          <p:cNvSpPr>
            <a:spLocks noGrp="1"/>
          </p:cNvSpPr>
          <p:nvPr>
            <p:ph idx="1"/>
          </p:nvPr>
        </p:nvSpPr>
        <p:spPr>
          <a:xfrm>
            <a:off x="0" y="0"/>
            <a:ext cx="6007395" cy="6858000"/>
          </a:xfrm>
        </p:spPr>
        <p:txBody>
          <a:bodyPr/>
          <a:lstStyle/>
          <a:p>
            <a:r>
              <a:rPr lang="pt-BR" dirty="0"/>
              <a:t>living in américa</a:t>
            </a:r>
          </a:p>
          <a:p>
            <a:pPr marL="0" indent="0">
              <a:buNone/>
            </a:pPr>
            <a:r>
              <a:rPr lang="pt-BR" b="0" i="0" dirty="0">
                <a:effectLst/>
                <a:latin typeface="Arial" panose="020B0604020202020204" pitchFamily="34" charset="0"/>
              </a:rPr>
              <a:t>A canção foi destaque no filme de </a:t>
            </a:r>
            <a:r>
              <a:rPr lang="pt-BR" b="0" i="0" u="none" strike="noStrike" dirty="0">
                <a:effectLst/>
                <a:latin typeface="Arial" panose="020B0604020202020204" pitchFamily="34" charset="0"/>
              </a:rPr>
              <a:t>1985</a:t>
            </a:r>
            <a:r>
              <a:rPr lang="pt-BR" b="0" i="0" dirty="0">
                <a:effectLst/>
                <a:latin typeface="Arial" panose="020B0604020202020204" pitchFamily="34" charset="0"/>
              </a:rPr>
              <a:t> </a:t>
            </a:r>
            <a:r>
              <a:rPr lang="pt-BR" b="0" i="1" u="none" strike="noStrike" dirty="0">
                <a:effectLst/>
                <a:latin typeface="Arial" panose="020B0604020202020204" pitchFamily="34" charset="0"/>
              </a:rPr>
              <a:t>Rocky IV</a:t>
            </a:r>
            <a:r>
              <a:rPr lang="pt-BR" b="0" i="0" dirty="0">
                <a:effectLst/>
                <a:latin typeface="Arial" panose="020B0604020202020204" pitchFamily="34" charset="0"/>
              </a:rPr>
              <a:t>. No filme, Brown canta a música antes de </a:t>
            </a:r>
            <a:r>
              <a:rPr lang="pt-BR" b="0" i="0" u="none" strike="noStrike" dirty="0">
                <a:effectLst/>
                <a:latin typeface="Arial" panose="020B0604020202020204" pitchFamily="34" charset="0"/>
              </a:rPr>
              <a:t>Apollo </a:t>
            </a:r>
            <a:r>
              <a:rPr lang="pt-BR" b="0" i="0" u="none" strike="noStrike" dirty="0" err="1">
                <a:effectLst/>
                <a:latin typeface="Arial" panose="020B0604020202020204" pitchFamily="34" charset="0"/>
              </a:rPr>
              <a:t>Creed</a:t>
            </a:r>
            <a:r>
              <a:rPr lang="pt-BR" b="0" i="0" dirty="0">
                <a:effectLst/>
                <a:latin typeface="Arial" panose="020B0604020202020204" pitchFamily="34" charset="0"/>
              </a:rPr>
              <a:t> entrar no </a:t>
            </a:r>
            <a:r>
              <a:rPr lang="pt-BR" b="0" i="0" dirty="0" err="1">
                <a:effectLst/>
                <a:latin typeface="Arial" panose="020B0604020202020204" pitchFamily="34" charset="0"/>
              </a:rPr>
              <a:t>ring</a:t>
            </a:r>
            <a:r>
              <a:rPr lang="pt-BR" b="0" i="0" dirty="0">
                <a:effectLst/>
                <a:latin typeface="Arial" panose="020B0604020202020204" pitchFamily="34" charset="0"/>
              </a:rPr>
              <a:t>, em referência à imagem patriótica do personagem. Também está presente no álbum com a trilha-sonora do filme. A versão completa da canção (com quase seis minutos de duração) foi incluída no álbum de Brown de 1986. </a:t>
            </a:r>
            <a:endParaRPr lang="pt-BR" dirty="0"/>
          </a:p>
        </p:txBody>
      </p:sp>
      <p:pic>
        <p:nvPicPr>
          <p:cNvPr id="8" name="Imagem 7">
            <a:extLst>
              <a:ext uri="{FF2B5EF4-FFF2-40B4-BE49-F238E27FC236}">
                <a16:creationId xmlns:a16="http://schemas.microsoft.com/office/drawing/2014/main" id="{B7C91672-AD8F-4E58-92A7-23458EE1F328}"/>
              </a:ext>
            </a:extLst>
          </p:cNvPr>
          <p:cNvPicPr>
            <a:picLocks noChangeAspect="1"/>
          </p:cNvPicPr>
          <p:nvPr/>
        </p:nvPicPr>
        <p:blipFill>
          <a:blip r:embed="rId2"/>
          <a:stretch>
            <a:fillRect/>
          </a:stretch>
        </p:blipFill>
        <p:spPr>
          <a:xfrm>
            <a:off x="7824486" y="0"/>
            <a:ext cx="4367514" cy="5649891"/>
          </a:xfrm>
          <a:prstGeom prst="rect">
            <a:avLst/>
          </a:prstGeom>
        </p:spPr>
      </p:pic>
    </p:spTree>
    <p:extLst>
      <p:ext uri="{BB962C8B-B14F-4D97-AF65-F5344CB8AC3E}">
        <p14:creationId xmlns:p14="http://schemas.microsoft.com/office/powerpoint/2010/main" val="3651900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C0A20703-9CC9-44C6-97B4-4B59462AF1DC}"/>
              </a:ext>
            </a:extLst>
          </p:cNvPr>
          <p:cNvSpPr>
            <a:spLocks noGrp="1"/>
          </p:cNvSpPr>
          <p:nvPr>
            <p:ph idx="1"/>
          </p:nvPr>
        </p:nvSpPr>
        <p:spPr>
          <a:xfrm>
            <a:off x="0" y="0"/>
            <a:ext cx="6198781" cy="6858000"/>
          </a:xfrm>
        </p:spPr>
        <p:txBody>
          <a:bodyPr/>
          <a:lstStyle/>
          <a:p>
            <a:r>
              <a:rPr lang="pt-BR" dirty="0" err="1"/>
              <a:t>try</a:t>
            </a:r>
            <a:r>
              <a:rPr lang="pt-BR" dirty="0"/>
              <a:t> me</a:t>
            </a:r>
          </a:p>
          <a:p>
            <a:pPr marL="0" indent="0" algn="l">
              <a:buNone/>
            </a:pPr>
            <a:r>
              <a:rPr lang="pt-BR" b="0" i="0" dirty="0">
                <a:effectLst/>
                <a:latin typeface="Arial" panose="020B0604020202020204" pitchFamily="34" charset="0"/>
              </a:rPr>
              <a:t>Brown gravou uma versão instrumental de "</a:t>
            </a:r>
            <a:r>
              <a:rPr lang="pt-BR" b="0" i="0" dirty="0" err="1">
                <a:effectLst/>
                <a:latin typeface="Arial" panose="020B0604020202020204" pitchFamily="34" charset="0"/>
              </a:rPr>
              <a:t>Try</a:t>
            </a:r>
            <a:r>
              <a:rPr lang="pt-BR" b="0" i="0" dirty="0">
                <a:effectLst/>
                <a:latin typeface="Arial" panose="020B0604020202020204" pitchFamily="34" charset="0"/>
              </a:rPr>
              <a:t> Me" para a </a:t>
            </a:r>
            <a:r>
              <a:rPr lang="pt-BR" b="0" i="0" u="none" strike="noStrike" dirty="0" err="1">
                <a:effectLst/>
                <a:latin typeface="Arial" panose="020B0604020202020204" pitchFamily="34" charset="0"/>
              </a:rPr>
              <a:t>Smash</a:t>
            </a:r>
            <a:r>
              <a:rPr lang="pt-BR" b="0" i="0" u="none" strike="noStrike" dirty="0">
                <a:effectLst/>
                <a:latin typeface="Arial" panose="020B0604020202020204" pitchFamily="34" charset="0"/>
              </a:rPr>
              <a:t> Records</a:t>
            </a:r>
            <a:r>
              <a:rPr lang="pt-BR" b="0" i="0" dirty="0">
                <a:effectLst/>
                <a:latin typeface="Arial" panose="020B0604020202020204" pitchFamily="34" charset="0"/>
              </a:rPr>
              <a:t> em 1965 que alcançou o número 34 da parada R&amp;B e 63 na Pop nos EUA.</a:t>
            </a:r>
          </a:p>
          <a:p>
            <a:pPr marL="0" indent="0">
              <a:buNone/>
            </a:pPr>
            <a:r>
              <a:rPr lang="pt-BR" b="0" i="0" dirty="0">
                <a:effectLst/>
                <a:latin typeface="Arial" panose="020B0604020202020204" pitchFamily="34" charset="0"/>
              </a:rPr>
              <a:t>Apresentações de "</a:t>
            </a:r>
            <a:r>
              <a:rPr lang="pt-BR" b="0" i="0" dirty="0" err="1">
                <a:effectLst/>
                <a:latin typeface="Arial" panose="020B0604020202020204" pitchFamily="34" charset="0"/>
              </a:rPr>
              <a:t>Try</a:t>
            </a:r>
            <a:r>
              <a:rPr lang="pt-BR" b="0" i="0" dirty="0">
                <a:effectLst/>
                <a:latin typeface="Arial" panose="020B0604020202020204" pitchFamily="34" charset="0"/>
              </a:rPr>
              <a:t> Me" aparecem em </a:t>
            </a:r>
            <a:r>
              <a:rPr lang="pt-BR" b="0" i="1" u="none" strike="noStrike" dirty="0">
                <a:effectLst/>
                <a:latin typeface="Arial" panose="020B0604020202020204" pitchFamily="34" charset="0"/>
              </a:rPr>
              <a:t>Live </a:t>
            </a:r>
            <a:r>
              <a:rPr lang="pt-BR" b="0" i="1" u="none" strike="noStrike" dirty="0" err="1">
                <a:effectLst/>
                <a:latin typeface="Arial" panose="020B0604020202020204" pitchFamily="34" charset="0"/>
              </a:rPr>
              <a:t>at</a:t>
            </a:r>
            <a:r>
              <a:rPr lang="pt-BR" b="0" i="1" u="none" strike="noStrike" dirty="0">
                <a:effectLst/>
                <a:latin typeface="Arial" panose="020B0604020202020204" pitchFamily="34" charset="0"/>
              </a:rPr>
              <a:t> </a:t>
            </a:r>
            <a:r>
              <a:rPr lang="pt-BR" b="0" i="1" u="none" strike="noStrike" dirty="0" err="1">
                <a:effectLst/>
                <a:latin typeface="Arial" panose="020B0604020202020204" pitchFamily="34" charset="0"/>
              </a:rPr>
              <a:t>the</a:t>
            </a:r>
            <a:r>
              <a:rPr lang="pt-BR" b="0" i="1" u="none" strike="noStrike" dirty="0">
                <a:effectLst/>
                <a:latin typeface="Arial" panose="020B0604020202020204" pitchFamily="34" charset="0"/>
              </a:rPr>
              <a:t> Apollo</a:t>
            </a:r>
            <a:r>
              <a:rPr lang="pt-BR" b="0" i="0" dirty="0">
                <a:effectLst/>
                <a:latin typeface="Arial" panose="020B0604020202020204" pitchFamily="34" charset="0"/>
              </a:rPr>
              <a:t> e na maioria dos subsequentes </a:t>
            </a:r>
            <a:r>
              <a:rPr lang="pt-BR" b="0" i="0" u="none" strike="noStrike" dirty="0">
                <a:effectLst/>
                <a:latin typeface="Arial" panose="020B0604020202020204" pitchFamily="34" charset="0"/>
              </a:rPr>
              <a:t>álbuns ao vivo</a:t>
            </a:r>
            <a:r>
              <a:rPr lang="pt-BR" b="0" i="0" dirty="0">
                <a:effectLst/>
                <a:latin typeface="Arial" panose="020B0604020202020204" pitchFamily="34" charset="0"/>
              </a:rPr>
              <a:t> de Brown. Brown &amp; The Flames gravaram uma versão orquestrada de "</a:t>
            </a:r>
            <a:r>
              <a:rPr lang="pt-BR" b="0" i="0" dirty="0" err="1">
                <a:effectLst/>
                <a:latin typeface="Arial" panose="020B0604020202020204" pitchFamily="34" charset="0"/>
              </a:rPr>
              <a:t>Try</a:t>
            </a:r>
            <a:r>
              <a:rPr lang="pt-BR" b="0" i="0" dirty="0">
                <a:effectLst/>
                <a:latin typeface="Arial" panose="020B0604020202020204" pitchFamily="34" charset="0"/>
              </a:rPr>
              <a:t> Me" para o álbum de 1963 </a:t>
            </a:r>
            <a:r>
              <a:rPr lang="pt-BR" b="0" i="0" dirty="0">
                <a:solidFill>
                  <a:srgbClr val="202122"/>
                </a:solidFill>
                <a:effectLst/>
                <a:latin typeface="Arial" panose="020B0604020202020204" pitchFamily="34" charset="0"/>
              </a:rPr>
              <a:t> </a:t>
            </a:r>
            <a:r>
              <a:rPr lang="pt-BR" i="1" dirty="0" err="1">
                <a:latin typeface="Arial" panose="020B0604020202020204" pitchFamily="34" charset="0"/>
              </a:rPr>
              <a:t>Prisoner</a:t>
            </a:r>
            <a:r>
              <a:rPr lang="pt-BR" i="1" dirty="0">
                <a:latin typeface="Arial" panose="020B0604020202020204" pitchFamily="34" charset="0"/>
              </a:rPr>
              <a:t> </a:t>
            </a:r>
            <a:r>
              <a:rPr lang="pt-BR" i="1" dirty="0" err="1">
                <a:latin typeface="Arial" panose="020B0604020202020204" pitchFamily="34" charset="0"/>
              </a:rPr>
              <a:t>of</a:t>
            </a:r>
            <a:r>
              <a:rPr lang="pt-BR" i="1" dirty="0">
                <a:latin typeface="Arial" panose="020B0604020202020204" pitchFamily="34" charset="0"/>
              </a:rPr>
              <a:t> Love</a:t>
            </a:r>
            <a:r>
              <a:rPr lang="pt-BR" b="0" i="0" dirty="0">
                <a:solidFill>
                  <a:srgbClr val="202122"/>
                </a:solidFill>
                <a:effectLst/>
                <a:latin typeface="Arial" panose="020B0604020202020204" pitchFamily="34" charset="0"/>
              </a:rPr>
              <a:t>.</a:t>
            </a:r>
          </a:p>
          <a:p>
            <a:pPr marL="0" indent="0" algn="l">
              <a:buNone/>
            </a:pPr>
            <a:r>
              <a:rPr lang="pt-BR" i="1" dirty="0">
                <a:solidFill>
                  <a:srgbClr val="202122"/>
                </a:solidFill>
                <a:latin typeface="Arial" panose="020B0604020202020204" pitchFamily="34" charset="0"/>
              </a:rPr>
              <a:t> </a:t>
            </a:r>
            <a:endParaRPr lang="pt-BR" b="0" i="1" dirty="0">
              <a:solidFill>
                <a:srgbClr val="202122"/>
              </a:solidFill>
              <a:effectLst/>
              <a:latin typeface="Arial" panose="020B0604020202020204" pitchFamily="34" charset="0"/>
            </a:endParaRPr>
          </a:p>
          <a:p>
            <a:pPr marL="0" indent="0">
              <a:buNone/>
            </a:pPr>
            <a:endParaRPr lang="pt-BR" dirty="0"/>
          </a:p>
        </p:txBody>
      </p:sp>
      <p:pic>
        <p:nvPicPr>
          <p:cNvPr id="10" name="Imagem 9" descr="Homem andando ao lado de mulher&#10;&#10;Descrição gerada automaticamente com confiança média">
            <a:extLst>
              <a:ext uri="{FF2B5EF4-FFF2-40B4-BE49-F238E27FC236}">
                <a16:creationId xmlns:a16="http://schemas.microsoft.com/office/drawing/2014/main" id="{0F8E6387-7A34-416C-A245-9DCA6925A5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4486" y="3038"/>
            <a:ext cx="4367514" cy="5649891"/>
          </a:xfrm>
          <a:prstGeom prst="rect">
            <a:avLst/>
          </a:prstGeom>
        </p:spPr>
      </p:pic>
      <p:pic>
        <p:nvPicPr>
          <p:cNvPr id="11" name="Imagem 10">
            <a:extLst>
              <a:ext uri="{FF2B5EF4-FFF2-40B4-BE49-F238E27FC236}">
                <a16:creationId xmlns:a16="http://schemas.microsoft.com/office/drawing/2014/main" id="{F0BE8547-D947-400C-9892-DE41234A1CCD}"/>
              </a:ext>
            </a:extLst>
          </p:cNvPr>
          <p:cNvPicPr>
            <a:picLocks noChangeAspect="1"/>
          </p:cNvPicPr>
          <p:nvPr/>
        </p:nvPicPr>
        <p:blipFill>
          <a:blip r:embed="rId3"/>
          <a:stretch>
            <a:fillRect/>
          </a:stretch>
        </p:blipFill>
        <p:spPr>
          <a:xfrm>
            <a:off x="7824486" y="-1"/>
            <a:ext cx="4367514" cy="5670723"/>
          </a:xfrm>
          <a:prstGeom prst="rect">
            <a:avLst/>
          </a:prstGeom>
        </p:spPr>
      </p:pic>
    </p:spTree>
    <p:extLst>
      <p:ext uri="{BB962C8B-B14F-4D97-AF65-F5344CB8AC3E}">
        <p14:creationId xmlns:p14="http://schemas.microsoft.com/office/powerpoint/2010/main" val="451511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C0A20703-9CC9-44C6-97B4-4B59462AF1DC}"/>
              </a:ext>
            </a:extLst>
          </p:cNvPr>
          <p:cNvSpPr>
            <a:spLocks noGrp="1"/>
          </p:cNvSpPr>
          <p:nvPr>
            <p:ph idx="1"/>
          </p:nvPr>
        </p:nvSpPr>
        <p:spPr>
          <a:xfrm>
            <a:off x="0" y="0"/>
            <a:ext cx="6677247" cy="6858000"/>
          </a:xfrm>
        </p:spPr>
        <p:txBody>
          <a:bodyPr>
            <a:normAutofit/>
          </a:bodyPr>
          <a:lstStyle/>
          <a:p>
            <a:r>
              <a:rPr lang="en-US" dirty="0"/>
              <a:t>get up </a:t>
            </a:r>
            <a:r>
              <a:rPr lang="en-US" dirty="0" err="1"/>
              <a:t>offa</a:t>
            </a:r>
            <a:r>
              <a:rPr lang="en-US" dirty="0"/>
              <a:t> that thing</a:t>
            </a:r>
          </a:p>
          <a:p>
            <a:pPr marL="0" indent="0">
              <a:buNone/>
            </a:pPr>
            <a:r>
              <a:rPr lang="pt-BR" b="0" i="0" dirty="0">
                <a:effectLst/>
                <a:latin typeface="Arial" panose="020B0604020202020204" pitchFamily="34" charset="0"/>
              </a:rPr>
              <a:t>Foi lançada como </a:t>
            </a:r>
            <a:r>
              <a:rPr lang="pt-BR" b="0" i="0" u="none" strike="noStrike" dirty="0">
                <a:effectLst/>
                <a:latin typeface="Arial" panose="020B0604020202020204" pitchFamily="34" charset="0"/>
                <a:hlinkClick r:id="rId2" tooltip="Single">
                  <a:extLst>
                    <a:ext uri="{A12FA001-AC4F-418D-AE19-62706E023703}">
                      <ahyp:hlinkClr xmlns:ahyp="http://schemas.microsoft.com/office/drawing/2018/hyperlinkcolor" val="tx"/>
                    </a:ext>
                  </a:extLst>
                </a:hlinkClick>
              </a:rPr>
              <a:t>single</a:t>
            </a:r>
            <a:r>
              <a:rPr lang="pt-BR" b="0" i="0" dirty="0">
                <a:effectLst/>
                <a:latin typeface="Arial" panose="020B0604020202020204" pitchFamily="34" charset="0"/>
              </a:rPr>
              <a:t> de duas partes em 1976</a:t>
            </a:r>
            <a:r>
              <a:rPr lang="pt-BR" b="0" i="0" u="none" strike="noStrike" baseline="30000" dirty="0">
                <a:effectLst/>
                <a:latin typeface="Arial" panose="020B0604020202020204" pitchFamily="34" charset="0"/>
                <a:hlinkClick r:id="rId3">
                  <a:extLst>
                    <a:ext uri="{A12FA001-AC4F-418D-AE19-62706E023703}">
                      <ahyp:hlinkClr xmlns:ahyp="http://schemas.microsoft.com/office/drawing/2018/hyperlinkcolor" val="tx"/>
                    </a:ext>
                  </a:extLst>
                </a:hlinkClick>
              </a:rPr>
              <a:t>[1]</a:t>
            </a:r>
            <a:r>
              <a:rPr lang="pt-BR" b="0" i="0" dirty="0">
                <a:effectLst/>
                <a:latin typeface="Arial" panose="020B0604020202020204" pitchFamily="34" charset="0"/>
              </a:rPr>
              <a:t> (O Lado-B, com o título "Release </a:t>
            </a:r>
            <a:r>
              <a:rPr lang="pt-BR" b="0" i="0" dirty="0" err="1">
                <a:effectLst/>
                <a:latin typeface="Arial" panose="020B0604020202020204" pitchFamily="34" charset="0"/>
              </a:rPr>
              <a:t>the</a:t>
            </a:r>
            <a:r>
              <a:rPr lang="pt-BR" b="0" i="0" dirty="0">
                <a:effectLst/>
                <a:latin typeface="Arial" panose="020B0604020202020204" pitchFamily="34" charset="0"/>
              </a:rPr>
              <a:t> </a:t>
            </a:r>
            <a:r>
              <a:rPr lang="pt-BR" b="0" i="0" dirty="0" err="1">
                <a:effectLst/>
                <a:latin typeface="Arial" panose="020B0604020202020204" pitchFamily="34" charset="0"/>
              </a:rPr>
              <a:t>Pressure</a:t>
            </a:r>
            <a:r>
              <a:rPr lang="pt-BR" b="0" i="0" dirty="0">
                <a:effectLst/>
                <a:latin typeface="Arial" panose="020B0604020202020204" pitchFamily="34" charset="0"/>
              </a:rPr>
              <a:t>", é uma continuação da mesma canção). Alcançou o número 4 da parada </a:t>
            </a:r>
            <a:r>
              <a:rPr lang="pt-BR" b="0" i="0" u="none" strike="noStrike" dirty="0">
                <a:effectLst/>
                <a:latin typeface="Arial" panose="020B0604020202020204" pitchFamily="34" charset="0"/>
                <a:hlinkClick r:id="rId4" tooltip="Hot R&amp;B/Hip-Hop Songs">
                  <a:extLst>
                    <a:ext uri="{A12FA001-AC4F-418D-AE19-62706E023703}">
                      <ahyp:hlinkClr xmlns:ahyp="http://schemas.microsoft.com/office/drawing/2018/hyperlinkcolor" val="tx"/>
                    </a:ext>
                  </a:extLst>
                </a:hlinkClick>
              </a:rPr>
              <a:t>R&amp;B</a:t>
            </a:r>
            <a:r>
              <a:rPr lang="pt-BR" b="0" i="0" dirty="0">
                <a:effectLst/>
                <a:latin typeface="Arial" panose="020B0604020202020204" pitchFamily="34" charset="0"/>
              </a:rPr>
              <a:t>, colocando Brown novamente no Top </a:t>
            </a:r>
            <a:r>
              <a:rPr lang="pt-BR" b="0" i="0" dirty="0" err="1">
                <a:effectLst/>
                <a:latin typeface="Arial" panose="020B0604020202020204" pitchFamily="34" charset="0"/>
              </a:rPr>
              <a:t>Ten</a:t>
            </a:r>
            <a:r>
              <a:rPr lang="pt-BR" b="0" i="0" dirty="0">
                <a:effectLst/>
                <a:latin typeface="Arial" panose="020B0604020202020204" pitchFamily="34" charset="0"/>
              </a:rPr>
              <a:t> após um ano de ausência, e número 45 da parada </a:t>
            </a:r>
            <a:r>
              <a:rPr lang="pt-BR" b="0" i="1" u="none" strike="noStrike" dirty="0">
                <a:effectLst/>
                <a:latin typeface="Arial" panose="020B0604020202020204" pitchFamily="34" charset="0"/>
                <a:hlinkClick r:id="rId5" tooltip="Billboard Hot 100">
                  <a:extLst>
                    <a:ext uri="{A12FA001-AC4F-418D-AE19-62706E023703}">
                      <ahyp:hlinkClr xmlns:ahyp="http://schemas.microsoft.com/office/drawing/2018/hyperlinkcolor" val="tx"/>
                    </a:ext>
                  </a:extLst>
                </a:hlinkClick>
              </a:rPr>
              <a:t>Billboard</a:t>
            </a:r>
            <a:r>
              <a:rPr lang="pt-BR" b="0" i="0" u="none" strike="noStrike" dirty="0">
                <a:effectLst/>
                <a:latin typeface="Arial" panose="020B0604020202020204" pitchFamily="34" charset="0"/>
                <a:hlinkClick r:id="rId5" tooltip="Billboard Hot 100">
                  <a:extLst>
                    <a:ext uri="{A12FA001-AC4F-418D-AE19-62706E023703}">
                      <ahyp:hlinkClr xmlns:ahyp="http://schemas.microsoft.com/office/drawing/2018/hyperlinkcolor" val="tx"/>
                    </a:ext>
                  </a:extLst>
                </a:hlinkClick>
              </a:rPr>
              <a:t> Hot 100</a:t>
            </a:r>
            <a:r>
              <a:rPr lang="pt-BR" b="0" i="0" dirty="0">
                <a:solidFill>
                  <a:srgbClr val="202122"/>
                </a:solidFill>
                <a:effectLst/>
                <a:latin typeface="Arial" panose="020B0604020202020204" pitchFamily="34" charset="0"/>
              </a:rPr>
              <a:t>.</a:t>
            </a:r>
          </a:p>
          <a:p>
            <a:pPr marL="0" indent="0">
              <a:buNone/>
            </a:pPr>
            <a:r>
              <a:rPr lang="pt-BR" b="0" i="0" dirty="0">
                <a:effectLst/>
                <a:latin typeface="Arial" panose="020B0604020202020204" pitchFamily="34" charset="0"/>
              </a:rPr>
              <a:t>Foi o maior sucesso de Brown do final dos anos 1970.</a:t>
            </a:r>
            <a:endParaRPr lang="pt-BR" dirty="0"/>
          </a:p>
        </p:txBody>
      </p:sp>
      <p:pic>
        <p:nvPicPr>
          <p:cNvPr id="11" name="Imagem 10">
            <a:extLst>
              <a:ext uri="{FF2B5EF4-FFF2-40B4-BE49-F238E27FC236}">
                <a16:creationId xmlns:a16="http://schemas.microsoft.com/office/drawing/2014/main" id="{05705E28-4AAE-49B3-A1C3-90AB4E1BAC40}"/>
              </a:ext>
            </a:extLst>
          </p:cNvPr>
          <p:cNvPicPr>
            <a:picLocks noChangeAspect="1"/>
          </p:cNvPicPr>
          <p:nvPr/>
        </p:nvPicPr>
        <p:blipFill>
          <a:blip r:embed="rId6"/>
          <a:stretch>
            <a:fillRect/>
          </a:stretch>
        </p:blipFill>
        <p:spPr>
          <a:xfrm>
            <a:off x="7832573" y="0"/>
            <a:ext cx="4357769" cy="4826643"/>
          </a:xfrm>
          <a:prstGeom prst="rect">
            <a:avLst/>
          </a:prstGeom>
        </p:spPr>
      </p:pic>
    </p:spTree>
    <p:extLst>
      <p:ext uri="{BB962C8B-B14F-4D97-AF65-F5344CB8AC3E}">
        <p14:creationId xmlns:p14="http://schemas.microsoft.com/office/powerpoint/2010/main" val="1048591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662FE7-A7D8-49BC-8DAE-174727C42591}"/>
              </a:ext>
            </a:extLst>
          </p:cNvPr>
          <p:cNvSpPr>
            <a:spLocks noGrp="1"/>
          </p:cNvSpPr>
          <p:nvPr>
            <p:ph type="title"/>
          </p:nvPr>
        </p:nvSpPr>
        <p:spPr>
          <a:xfrm>
            <a:off x="7464614" y="1783959"/>
            <a:ext cx="4087306" cy="2889114"/>
          </a:xfrm>
        </p:spPr>
        <p:txBody>
          <a:bodyPr vert="horz" lIns="91440" tIns="45720" rIns="91440" bIns="45720" rtlCol="0" anchor="b">
            <a:normAutofit/>
          </a:bodyPr>
          <a:lstStyle/>
          <a:p>
            <a:r>
              <a:rPr lang="en-US" sz="5400" dirty="0"/>
              <a:t>Michael Jackson </a:t>
            </a:r>
          </a:p>
        </p:txBody>
      </p:sp>
      <p:sp>
        <p:nvSpPr>
          <p:cNvPr id="12" name="Freeform: Shape 11">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Imagem 6" descr="Foto em preto e branco de pessoa olhando para a câmera&#10;&#10;Descrição gerada automaticamente">
            <a:extLst>
              <a:ext uri="{FF2B5EF4-FFF2-40B4-BE49-F238E27FC236}">
                <a16:creationId xmlns:a16="http://schemas.microsoft.com/office/drawing/2014/main" id="{6D54140C-6A3D-48DD-9810-578E65E1D64F}"/>
              </a:ext>
            </a:extLst>
          </p:cNvPr>
          <p:cNvPicPr>
            <a:picLocks noChangeAspect="1"/>
          </p:cNvPicPr>
          <p:nvPr/>
        </p:nvPicPr>
        <p:blipFill rotWithShape="1">
          <a:blip r:embed="rId2">
            <a:extLst>
              <a:ext uri="{28A0092B-C50C-407E-A947-70E740481C1C}">
                <a14:useLocalDpi xmlns:a14="http://schemas.microsoft.com/office/drawing/2010/main" val="0"/>
              </a:ext>
            </a:extLst>
          </a:blip>
          <a:srcRect t="13535" r="-1" b="13284"/>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271070883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896476-20ED-4D30-B7A7-9FDE5424B385}"/>
              </a:ext>
            </a:extLst>
          </p:cNvPr>
          <p:cNvSpPr>
            <a:spLocks noGrp="1"/>
          </p:cNvSpPr>
          <p:nvPr>
            <p:ph type="title"/>
          </p:nvPr>
        </p:nvSpPr>
        <p:spPr>
          <a:xfrm>
            <a:off x="1" y="1"/>
            <a:ext cx="8686800" cy="6858000"/>
          </a:xfrm>
        </p:spPr>
        <p:txBody>
          <a:bodyPr>
            <a:normAutofit/>
          </a:bodyPr>
          <a:lstStyle/>
          <a:p>
            <a:r>
              <a:rPr lang="pt-BR" sz="2800" dirty="0"/>
              <a:t>Michael Joseph Jackson nasceu no dia 29 de agosto de 1958, na cidade de Gary, no estado de Indiana, Estados Unidos (EUA). A família dele era simples e morava em uma casa com apenas dois quartos. Filho de Joseph, mais conhecido como Joe, e Katherine Jackson, o cantor foi o sétimo dos nove filhos do casal. </a:t>
            </a:r>
            <a:br>
              <a:rPr lang="pt-BR" sz="2800" dirty="0"/>
            </a:br>
            <a:r>
              <a:rPr lang="pt-BR" sz="2800" dirty="0"/>
              <a:t>em 1972 fundou com seus irmãos Jackie, Tito, </a:t>
            </a:r>
            <a:r>
              <a:rPr lang="pt-BR" sz="2800" dirty="0" err="1"/>
              <a:t>Jermaine</a:t>
            </a:r>
            <a:r>
              <a:rPr lang="pt-BR" sz="2800" dirty="0"/>
              <a:t>, Marlon e </a:t>
            </a:r>
            <a:r>
              <a:rPr lang="pt-BR" sz="2800" dirty="0" err="1"/>
              <a:t>Randy</a:t>
            </a:r>
            <a:r>
              <a:rPr lang="pt-BR" sz="2800" dirty="0"/>
              <a:t> o grupo The Jackson 5 (também chamados de The Jackson Five, Jackson Five, The Jackson 5ive, Jackson 5ive e The </a:t>
            </a:r>
            <a:r>
              <a:rPr lang="pt-BR" sz="2800" dirty="0" err="1"/>
              <a:t>Jacksons</a:t>
            </a:r>
            <a:r>
              <a:rPr lang="pt-BR" sz="2800" dirty="0"/>
              <a:t>) foi um grupo musical de R&amp;B e Soul dos Estados Unidos, surgido em 1964.</a:t>
            </a:r>
          </a:p>
        </p:txBody>
      </p:sp>
      <p:pic>
        <p:nvPicPr>
          <p:cNvPr id="5" name="Imagem 4" descr="Homem de camisa vermelha&#10;&#10;Descrição gerada automaticamente com confiança baixa">
            <a:extLst>
              <a:ext uri="{FF2B5EF4-FFF2-40B4-BE49-F238E27FC236}">
                <a16:creationId xmlns:a16="http://schemas.microsoft.com/office/drawing/2014/main" id="{0F6F86EB-2699-4267-8553-BA3A7A757A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6801" y="0"/>
            <a:ext cx="3505198" cy="5323030"/>
          </a:xfrm>
          <a:prstGeom prst="rect">
            <a:avLst/>
          </a:prstGeom>
        </p:spPr>
      </p:pic>
    </p:spTree>
    <p:extLst>
      <p:ext uri="{BB962C8B-B14F-4D97-AF65-F5344CB8AC3E}">
        <p14:creationId xmlns:p14="http://schemas.microsoft.com/office/powerpoint/2010/main" val="4293100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C0A20703-9CC9-44C6-97B4-4B59462AF1DC}"/>
              </a:ext>
            </a:extLst>
          </p:cNvPr>
          <p:cNvSpPr>
            <a:spLocks noGrp="1"/>
          </p:cNvSpPr>
          <p:nvPr>
            <p:ph idx="1"/>
          </p:nvPr>
        </p:nvSpPr>
        <p:spPr>
          <a:xfrm>
            <a:off x="0" y="0"/>
            <a:ext cx="6220047" cy="6858000"/>
          </a:xfrm>
        </p:spPr>
        <p:txBody>
          <a:bodyPr>
            <a:normAutofit/>
          </a:bodyPr>
          <a:lstStyle/>
          <a:p>
            <a:r>
              <a:rPr lang="pt-BR" dirty="0"/>
              <a:t>Billie Jean</a:t>
            </a:r>
          </a:p>
          <a:p>
            <a:pPr marL="0" indent="0">
              <a:buNone/>
            </a:pPr>
            <a:r>
              <a:rPr lang="pt-BR" dirty="0">
                <a:latin typeface="Arial" panose="020B0604020202020204" pitchFamily="34" charset="0"/>
              </a:rPr>
              <a:t>Foi no vídeo clipe de Billie Jean que Michael realizou pela primeira vez o passo hoje conhecido como </a:t>
            </a:r>
            <a:r>
              <a:rPr lang="pt-BR" dirty="0" err="1">
                <a:latin typeface="Arial" panose="020B0604020202020204" pitchFamily="34" charset="0"/>
              </a:rPr>
              <a:t>Moonwalk</a:t>
            </a:r>
            <a:endParaRPr lang="pt-BR" dirty="0">
              <a:latin typeface="Arial" panose="020B0604020202020204" pitchFamily="34" charset="0"/>
            </a:endParaRPr>
          </a:p>
          <a:p>
            <a:pPr marL="0" indent="0">
              <a:buNone/>
            </a:pPr>
            <a:r>
              <a:rPr lang="pt-BR" b="0" i="0" dirty="0">
                <a:effectLst/>
                <a:latin typeface="Arial" panose="020B0604020202020204" pitchFamily="34" charset="0"/>
              </a:rPr>
              <a:t>O próprio Jackson já declarou várias vezes que "Billie Jean" foi baseado nas </a:t>
            </a:r>
            <a:r>
              <a:rPr lang="pt-BR" b="0" i="0" u="none" strike="noStrike" dirty="0">
                <a:effectLst/>
                <a:latin typeface="Arial" panose="020B0604020202020204" pitchFamily="34" charset="0"/>
              </a:rPr>
              <a:t>Groupies</a:t>
            </a:r>
            <a:r>
              <a:rPr lang="pt-BR" b="0" i="0" dirty="0">
                <a:effectLst/>
                <a:latin typeface="Arial" panose="020B0604020202020204" pitchFamily="34" charset="0"/>
              </a:rPr>
              <a:t> que ele e seus irmãos encontraram quando faziam parte do The Jackson 5</a:t>
            </a:r>
          </a:p>
        </p:txBody>
      </p:sp>
      <p:pic>
        <p:nvPicPr>
          <p:cNvPr id="4" name="Espaço Reservado para Conteúdo 3" descr="Uma imagem contendo ao ar livre, homem, andando de, esqui&#10;&#10;Descrição gerada automaticamente">
            <a:extLst>
              <a:ext uri="{FF2B5EF4-FFF2-40B4-BE49-F238E27FC236}">
                <a16:creationId xmlns:a16="http://schemas.microsoft.com/office/drawing/2014/main" id="{B108EFC3-DE9D-4223-B272-C7E0E3279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3231" y="0"/>
            <a:ext cx="4768770" cy="4768770"/>
          </a:xfrm>
          <a:prstGeom prst="rect">
            <a:avLst/>
          </a:prstGeom>
        </p:spPr>
      </p:pic>
    </p:spTree>
    <p:extLst>
      <p:ext uri="{BB962C8B-B14F-4D97-AF65-F5344CB8AC3E}">
        <p14:creationId xmlns:p14="http://schemas.microsoft.com/office/powerpoint/2010/main" val="202008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C0A20703-9CC9-44C6-97B4-4B59462AF1DC}"/>
              </a:ext>
            </a:extLst>
          </p:cNvPr>
          <p:cNvSpPr>
            <a:spLocks noGrp="1"/>
          </p:cNvSpPr>
          <p:nvPr>
            <p:ph idx="1"/>
          </p:nvPr>
        </p:nvSpPr>
        <p:spPr>
          <a:xfrm>
            <a:off x="1" y="0"/>
            <a:ext cx="5943599" cy="6858000"/>
          </a:xfrm>
        </p:spPr>
        <p:txBody>
          <a:bodyPr>
            <a:normAutofit/>
          </a:bodyPr>
          <a:lstStyle/>
          <a:p>
            <a:r>
              <a:rPr lang="pt-BR" dirty="0" err="1"/>
              <a:t>smooth</a:t>
            </a:r>
            <a:r>
              <a:rPr lang="pt-BR" dirty="0"/>
              <a:t> criminal</a:t>
            </a:r>
          </a:p>
          <a:p>
            <a:pPr marL="0" indent="0">
              <a:buNone/>
            </a:pPr>
            <a:r>
              <a:rPr lang="pt-BR" dirty="0">
                <a:latin typeface="Arial" panose="020B0604020202020204" pitchFamily="34" charset="0"/>
              </a:rPr>
              <a:t>A primeira versão era conhecida como "Al Capone" e tinha como enredo o estilo de vida gangster. </a:t>
            </a:r>
          </a:p>
          <a:p>
            <a:pPr marL="0" indent="0">
              <a:buNone/>
            </a:pPr>
            <a:r>
              <a:rPr lang="pt-BR" dirty="0">
                <a:latin typeface="Arial" panose="020B0604020202020204" pitchFamily="34" charset="0"/>
              </a:rPr>
              <a:t>foi na </a:t>
            </a:r>
            <a:r>
              <a:rPr lang="pt-BR" dirty="0" err="1">
                <a:latin typeface="Arial" panose="020B0604020202020204" pitchFamily="34" charset="0"/>
              </a:rPr>
              <a:t>Dangerous</a:t>
            </a:r>
            <a:r>
              <a:rPr lang="pt-BR" dirty="0">
                <a:latin typeface="Arial" panose="020B0604020202020204" pitchFamily="34" charset="0"/>
              </a:rPr>
              <a:t> World Tour que Jackson sagrou Executando-a com flexibilidade e passos robóticos, Michael fez de </a:t>
            </a:r>
            <a:r>
              <a:rPr lang="pt-BR" i="1" dirty="0" err="1">
                <a:latin typeface="Arial" panose="020B0604020202020204" pitchFamily="34" charset="0"/>
              </a:rPr>
              <a:t>Smooth</a:t>
            </a:r>
            <a:r>
              <a:rPr lang="pt-BR" i="1" dirty="0">
                <a:latin typeface="Arial" panose="020B0604020202020204" pitchFamily="34" charset="0"/>
              </a:rPr>
              <a:t> Criminal</a:t>
            </a:r>
            <a:r>
              <a:rPr lang="pt-BR" dirty="0">
                <a:latin typeface="Arial" panose="020B0604020202020204" pitchFamily="34" charset="0"/>
              </a:rPr>
              <a:t> o ponto alto do show </a:t>
            </a:r>
            <a:r>
              <a:rPr lang="pt-BR" dirty="0" err="1">
                <a:latin typeface="Arial" panose="020B0604020202020204" pitchFamily="34" charset="0"/>
              </a:rPr>
              <a:t>Dangerous</a:t>
            </a:r>
            <a:r>
              <a:rPr lang="pt-BR" dirty="0">
                <a:latin typeface="Arial" panose="020B0604020202020204" pitchFamily="34" charset="0"/>
              </a:rPr>
              <a:t> com The Lean, truque onde inclina o corpo em 45º sem tirar os pés do chão </a:t>
            </a:r>
            <a:endParaRPr lang="pt-BR" dirty="0"/>
          </a:p>
        </p:txBody>
      </p:sp>
      <p:pic>
        <p:nvPicPr>
          <p:cNvPr id="5" name="Imagem 4" descr="Uma imagem contendo pessoa, ao ar livre, homem, em pé&#10;&#10;Descrição gerada automaticamente">
            <a:extLst>
              <a:ext uri="{FF2B5EF4-FFF2-40B4-BE49-F238E27FC236}">
                <a16:creationId xmlns:a16="http://schemas.microsoft.com/office/drawing/2014/main" id="{BD7DEEE1-A4B4-4313-BC13-DA3C98FC9B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5750" y="0"/>
            <a:ext cx="4286250" cy="5347504"/>
          </a:xfrm>
          <a:prstGeom prst="rect">
            <a:avLst/>
          </a:prstGeom>
        </p:spPr>
      </p:pic>
    </p:spTree>
    <p:extLst>
      <p:ext uri="{BB962C8B-B14F-4D97-AF65-F5344CB8AC3E}">
        <p14:creationId xmlns:p14="http://schemas.microsoft.com/office/powerpoint/2010/main" val="4106006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C0A20703-9CC9-44C6-97B4-4B59462AF1DC}"/>
              </a:ext>
            </a:extLst>
          </p:cNvPr>
          <p:cNvSpPr>
            <a:spLocks noGrp="1"/>
          </p:cNvSpPr>
          <p:nvPr>
            <p:ph idx="1"/>
          </p:nvPr>
        </p:nvSpPr>
        <p:spPr>
          <a:xfrm>
            <a:off x="0" y="0"/>
            <a:ext cx="6581553" cy="6858000"/>
          </a:xfrm>
        </p:spPr>
        <p:txBody>
          <a:bodyPr>
            <a:normAutofit/>
          </a:bodyPr>
          <a:lstStyle/>
          <a:p>
            <a:r>
              <a:rPr lang="pt-BR" dirty="0" err="1"/>
              <a:t>Bead</a:t>
            </a:r>
            <a:r>
              <a:rPr lang="pt-BR" dirty="0"/>
              <a:t> It</a:t>
            </a:r>
          </a:p>
          <a:p>
            <a:pPr marL="0" indent="0">
              <a:buNone/>
            </a:pPr>
            <a:r>
              <a:rPr lang="pt-BR" dirty="0">
                <a:latin typeface="Arial" panose="020B0604020202020204" pitchFamily="34" charset="0"/>
              </a:rPr>
              <a:t>A letra é um protesto contra as brigas entre gangues de ruas, algo muito comum na época</a:t>
            </a:r>
          </a:p>
          <a:p>
            <a:pPr marL="0" indent="0">
              <a:buNone/>
            </a:pPr>
            <a:r>
              <a:rPr lang="pt-BR" dirty="0">
                <a:latin typeface="Arial" panose="020B0604020202020204" pitchFamily="34" charset="0"/>
              </a:rPr>
              <a:t>A coreografia foi a primeira em que Jackson aparece dançando na frente com vários dançarinos repetindo seus movimentos, algo que se tornou marca registrada em suas performances</a:t>
            </a:r>
          </a:p>
          <a:p>
            <a:pPr marL="0" indent="0">
              <a:buNone/>
            </a:pPr>
            <a:r>
              <a:rPr lang="pt-BR" b="0" i="0" dirty="0">
                <a:effectLst/>
                <a:latin typeface="Arial" panose="020B0604020202020204" pitchFamily="34" charset="0"/>
              </a:rPr>
              <a:t> </a:t>
            </a:r>
            <a:endParaRPr lang="pt-BR" dirty="0"/>
          </a:p>
        </p:txBody>
      </p:sp>
      <p:pic>
        <p:nvPicPr>
          <p:cNvPr id="6" name="Imagem 5" descr="Menino de camisa laranja&#10;&#10;Descrição gerada automaticamente com confiança média">
            <a:extLst>
              <a:ext uri="{FF2B5EF4-FFF2-40B4-BE49-F238E27FC236}">
                <a16:creationId xmlns:a16="http://schemas.microsoft.com/office/drawing/2014/main" id="{BE9EF5D4-D6F8-44E9-A032-68C9AD8B3E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5749" y="0"/>
            <a:ext cx="4286250" cy="5347504"/>
          </a:xfrm>
          <a:prstGeom prst="rect">
            <a:avLst/>
          </a:prstGeom>
        </p:spPr>
      </p:pic>
    </p:spTree>
    <p:extLst>
      <p:ext uri="{BB962C8B-B14F-4D97-AF65-F5344CB8AC3E}">
        <p14:creationId xmlns:p14="http://schemas.microsoft.com/office/powerpoint/2010/main" val="3829789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C0A20703-9CC9-44C6-97B4-4B59462AF1DC}"/>
              </a:ext>
            </a:extLst>
          </p:cNvPr>
          <p:cNvSpPr>
            <a:spLocks noGrp="1"/>
          </p:cNvSpPr>
          <p:nvPr>
            <p:ph idx="1"/>
          </p:nvPr>
        </p:nvSpPr>
        <p:spPr>
          <a:xfrm>
            <a:off x="0" y="0"/>
            <a:ext cx="5816009" cy="6858000"/>
          </a:xfrm>
        </p:spPr>
        <p:txBody>
          <a:bodyPr/>
          <a:lstStyle/>
          <a:p>
            <a:r>
              <a:rPr lang="pt-BR" dirty="0"/>
              <a:t>Thriller</a:t>
            </a:r>
          </a:p>
          <a:p>
            <a:pPr marL="0" indent="0">
              <a:buNone/>
            </a:pPr>
            <a:r>
              <a:rPr lang="pt-BR" dirty="0">
                <a:latin typeface="Arial" panose="020B0604020202020204" pitchFamily="34" charset="0"/>
              </a:rPr>
              <a:t>Thriller quebrou com os preconceitos raciais na musica pop, foi o primeiro a ter vídeos musicais</a:t>
            </a:r>
            <a:endParaRPr lang="pt-BR" dirty="0"/>
          </a:p>
          <a:p>
            <a:pPr marL="0" indent="0">
              <a:buNone/>
            </a:pPr>
            <a:r>
              <a:rPr lang="pt-BR" b="0" i="0" strike="noStrike" dirty="0">
                <a:effectLst/>
                <a:latin typeface="Arial" panose="020B0604020202020204" pitchFamily="34" charset="0"/>
              </a:rPr>
              <a:t>Rod </a:t>
            </a:r>
            <a:r>
              <a:rPr lang="pt-BR" b="0" i="0" strike="noStrike" dirty="0" err="1">
                <a:effectLst/>
                <a:latin typeface="Arial" panose="020B0604020202020204" pitchFamily="34" charset="0"/>
              </a:rPr>
              <a:t>Temperton</a:t>
            </a:r>
            <a:r>
              <a:rPr lang="pt-BR" b="0" i="0" dirty="0">
                <a:effectLst/>
                <a:latin typeface="Arial" panose="020B0604020202020204" pitchFamily="34" charset="0"/>
              </a:rPr>
              <a:t> queria escrever uma canção teatral para se adequar ao amor de Jackson pelo cinema. A música e as letras evocam </a:t>
            </a:r>
            <a:r>
              <a:rPr lang="pt-BR" b="0" i="0" strike="noStrike" dirty="0">
                <a:effectLst/>
                <a:latin typeface="Arial" panose="020B0604020202020204" pitchFamily="34" charset="0"/>
                <a:hlinkClick r:id="rId2" tooltip="Terror (gênero)">
                  <a:extLst>
                    <a:ext uri="{A12FA001-AC4F-418D-AE19-62706E023703}">
                      <ahyp:hlinkClr xmlns:ahyp="http://schemas.microsoft.com/office/drawing/2018/hyperlinkcolor" val="tx"/>
                    </a:ext>
                  </a:extLst>
                </a:hlinkClick>
              </a:rPr>
              <a:t>filmes de terror</a:t>
            </a:r>
            <a:r>
              <a:rPr lang="pt-BR" b="0" i="0" dirty="0">
                <a:effectLst/>
                <a:latin typeface="Arial" panose="020B0604020202020204" pitchFamily="34" charset="0"/>
              </a:rPr>
              <a:t>, com efeitos sonoros como trovões, passos e uivos. </a:t>
            </a:r>
          </a:p>
        </p:txBody>
      </p:sp>
      <p:pic>
        <p:nvPicPr>
          <p:cNvPr id="10" name="Imagem 9" descr="Homem andando ao lado de mulher&#10;&#10;Descrição gerada automaticamente com confiança média">
            <a:extLst>
              <a:ext uri="{FF2B5EF4-FFF2-40B4-BE49-F238E27FC236}">
                <a16:creationId xmlns:a16="http://schemas.microsoft.com/office/drawing/2014/main" id="{0F8E6387-7A34-416C-A245-9DCA6925A5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24486" y="3038"/>
            <a:ext cx="4367514" cy="5649891"/>
          </a:xfrm>
          <a:prstGeom prst="rect">
            <a:avLst/>
          </a:prstGeom>
        </p:spPr>
      </p:pic>
    </p:spTree>
    <p:extLst>
      <p:ext uri="{BB962C8B-B14F-4D97-AF65-F5344CB8AC3E}">
        <p14:creationId xmlns:p14="http://schemas.microsoft.com/office/powerpoint/2010/main" val="2330604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C0A20703-9CC9-44C6-97B4-4B59462AF1DC}"/>
              </a:ext>
            </a:extLst>
          </p:cNvPr>
          <p:cNvSpPr>
            <a:spLocks noGrp="1"/>
          </p:cNvSpPr>
          <p:nvPr>
            <p:ph idx="1"/>
          </p:nvPr>
        </p:nvSpPr>
        <p:spPr>
          <a:xfrm>
            <a:off x="0" y="0"/>
            <a:ext cx="6804837" cy="6858000"/>
          </a:xfrm>
        </p:spPr>
        <p:txBody>
          <a:bodyPr>
            <a:normAutofit lnSpcReduction="10000"/>
          </a:bodyPr>
          <a:lstStyle/>
          <a:p>
            <a:r>
              <a:rPr lang="pt-BR" dirty="0" err="1"/>
              <a:t>Bad</a:t>
            </a:r>
            <a:endParaRPr lang="pt-BR" dirty="0"/>
          </a:p>
          <a:p>
            <a:pPr marL="0" indent="0">
              <a:buNone/>
            </a:pPr>
            <a:r>
              <a:rPr lang="pt-BR" b="0" i="0" dirty="0">
                <a:effectLst/>
                <a:latin typeface="Arial" panose="020B0604020202020204" pitchFamily="34" charset="0"/>
              </a:rPr>
              <a:t>Durante a entrevista que concedeu para a edição especial do álbum, em </a:t>
            </a:r>
            <a:r>
              <a:rPr lang="pt-BR" b="0" i="0" u="none" strike="noStrike" dirty="0">
                <a:effectLst/>
                <a:latin typeface="Arial" panose="020B0604020202020204" pitchFamily="34" charset="0"/>
              </a:rPr>
              <a:t>2001</a:t>
            </a:r>
            <a:r>
              <a:rPr lang="pt-BR" b="0" i="0" dirty="0">
                <a:effectLst/>
                <a:latin typeface="Arial" panose="020B0604020202020204" pitchFamily="34" charset="0"/>
              </a:rPr>
              <a:t>, </a:t>
            </a:r>
            <a:r>
              <a:rPr lang="pt-BR" b="0" i="0" u="none" strike="noStrike" dirty="0" err="1">
                <a:effectLst/>
                <a:latin typeface="Arial" panose="020B0604020202020204" pitchFamily="34" charset="0"/>
              </a:rPr>
              <a:t>Quincy</a:t>
            </a:r>
            <a:r>
              <a:rPr lang="pt-BR" b="0" i="0" u="none" strike="noStrike" dirty="0">
                <a:effectLst/>
                <a:latin typeface="Arial" panose="020B0604020202020204" pitchFamily="34" charset="0"/>
              </a:rPr>
              <a:t> Jones</a:t>
            </a:r>
            <a:r>
              <a:rPr lang="pt-BR" b="0" i="0" dirty="0">
                <a:effectLst/>
                <a:latin typeface="Arial" panose="020B0604020202020204" pitchFamily="34" charset="0"/>
              </a:rPr>
              <a:t> afirmou que </a:t>
            </a:r>
            <a:r>
              <a:rPr lang="pt-BR" b="0" dirty="0" err="1">
                <a:effectLst/>
                <a:latin typeface="Arial" panose="020B0604020202020204" pitchFamily="34" charset="0"/>
              </a:rPr>
              <a:t>Bad</a:t>
            </a:r>
            <a:r>
              <a:rPr lang="pt-BR" b="0" i="0" dirty="0">
                <a:effectLst/>
                <a:latin typeface="Arial" panose="020B0604020202020204" pitchFamily="34" charset="0"/>
              </a:rPr>
              <a:t> inicialmente foi composta para ser um dueto entre Michael e </a:t>
            </a:r>
            <a:r>
              <a:rPr lang="pt-BR" b="0" i="0" u="none" strike="noStrike" dirty="0">
                <a:effectLst/>
                <a:latin typeface="Arial" panose="020B0604020202020204" pitchFamily="34" charset="0"/>
              </a:rPr>
              <a:t>Prince</a:t>
            </a:r>
            <a:r>
              <a:rPr lang="pt-BR" b="0" i="0" dirty="0">
                <a:effectLst/>
                <a:latin typeface="Arial" panose="020B0604020202020204" pitchFamily="34" charset="0"/>
              </a:rPr>
              <a:t>, como forma de aproveitar a suposta rivalidade entre ambos para promover a música. Entretanto, Prince teria rejeitado o projeto por não ter gostado da letra</a:t>
            </a:r>
          </a:p>
          <a:p>
            <a:pPr marL="0" indent="0">
              <a:buNone/>
            </a:pPr>
            <a:r>
              <a:rPr lang="pt-BR" b="0" i="0" dirty="0">
                <a:effectLst/>
                <a:latin typeface="Arial" panose="020B0604020202020204" pitchFamily="34" charset="0"/>
              </a:rPr>
              <a:t>Michael afirmou que a ideia para compor </a:t>
            </a:r>
            <a:r>
              <a:rPr lang="pt-BR" b="0" dirty="0" err="1">
                <a:effectLst/>
                <a:latin typeface="Arial" panose="020B0604020202020204" pitchFamily="34" charset="0"/>
              </a:rPr>
              <a:t>Bad</a:t>
            </a:r>
            <a:r>
              <a:rPr lang="pt-BR" b="0" i="0" dirty="0">
                <a:effectLst/>
                <a:latin typeface="Arial" panose="020B0604020202020204" pitchFamily="34" charset="0"/>
              </a:rPr>
              <a:t> partiu da história de um jovem barra pesada que foi mandado para uma escola privada longe do lugar onde vivia. Ao regressar para seu local de origem ele teria despertado a inveja em seus antigos amigos, que revoltados com a mudança do jovem resolvem matá-lo.</a:t>
            </a:r>
            <a:endParaRPr lang="pt-BR" dirty="0"/>
          </a:p>
        </p:txBody>
      </p:sp>
      <p:pic>
        <p:nvPicPr>
          <p:cNvPr id="4" name="Imagem 3" descr="Pessoa de roupa preta&#10;&#10;Descrição gerada automaticamente">
            <a:extLst>
              <a:ext uri="{FF2B5EF4-FFF2-40B4-BE49-F238E27FC236}">
                <a16:creationId xmlns:a16="http://schemas.microsoft.com/office/drawing/2014/main" id="{96873EF0-371A-4D7E-B232-DBF09341F3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3182" y="-1"/>
            <a:ext cx="4258818" cy="6858001"/>
          </a:xfrm>
          <a:prstGeom prst="rect">
            <a:avLst/>
          </a:prstGeom>
        </p:spPr>
      </p:pic>
    </p:spTree>
    <p:extLst>
      <p:ext uri="{BB962C8B-B14F-4D97-AF65-F5344CB8AC3E}">
        <p14:creationId xmlns:p14="http://schemas.microsoft.com/office/powerpoint/2010/main" val="223502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9D6C5E-70E0-4E48-B417-7D1B4D624BC9}"/>
              </a:ext>
            </a:extLst>
          </p:cNvPr>
          <p:cNvSpPr>
            <a:spLocks noGrp="1"/>
          </p:cNvSpPr>
          <p:nvPr>
            <p:ph type="ctrTitle"/>
          </p:nvPr>
        </p:nvSpPr>
        <p:spPr>
          <a:xfrm>
            <a:off x="7453039" y="-658299"/>
            <a:ext cx="4087306" cy="2889114"/>
          </a:xfrm>
        </p:spPr>
        <p:txBody>
          <a:bodyPr anchor="b">
            <a:normAutofit/>
          </a:bodyPr>
          <a:lstStyle/>
          <a:p>
            <a:pPr algn="l"/>
            <a:r>
              <a:rPr lang="pt-BR" sz="5400"/>
              <a:t>James Brown</a:t>
            </a:r>
          </a:p>
        </p:txBody>
      </p:sp>
      <p:sp>
        <p:nvSpPr>
          <p:cNvPr id="11" name="Freeform: Shape 10">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Imagem 5" descr="Foto em preto e branco de homem sorrindo&#10;&#10;Descrição gerada automaticamente">
            <a:extLst>
              <a:ext uri="{FF2B5EF4-FFF2-40B4-BE49-F238E27FC236}">
                <a16:creationId xmlns:a16="http://schemas.microsoft.com/office/drawing/2014/main" id="{06ECB038-9A3D-4762-B1F8-3D0405B231CA}"/>
              </a:ext>
            </a:extLst>
          </p:cNvPr>
          <p:cNvPicPr>
            <a:picLocks noChangeAspect="1"/>
          </p:cNvPicPr>
          <p:nvPr/>
        </p:nvPicPr>
        <p:blipFill rotWithShape="1">
          <a:blip r:embed="rId2">
            <a:extLst>
              <a:ext uri="{28A0092B-C50C-407E-A947-70E740481C1C}">
                <a14:useLocalDpi xmlns:a14="http://schemas.microsoft.com/office/drawing/2010/main" val="0"/>
              </a:ext>
            </a:extLst>
          </a:blip>
          <a:srcRect t="7888" b="20638"/>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81559833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314</TotalTime>
  <Words>997</Words>
  <Application>Microsoft Office PowerPoint</Application>
  <PresentationFormat>Widescreen</PresentationFormat>
  <Paragraphs>35</Paragraphs>
  <Slides>14</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14</vt:i4>
      </vt:variant>
    </vt:vector>
  </HeadingPairs>
  <TitlesOfParts>
    <vt:vector size="19" baseType="lpstr">
      <vt:lpstr>arial</vt:lpstr>
      <vt:lpstr>arial</vt:lpstr>
      <vt:lpstr>Calibri</vt:lpstr>
      <vt:lpstr>Calibri Light</vt:lpstr>
      <vt:lpstr>Tema do Office</vt:lpstr>
      <vt:lpstr>Trabalho  sobre  Danças  Urbanas</vt:lpstr>
      <vt:lpstr>Michael Jackson </vt:lpstr>
      <vt:lpstr>Michael Joseph Jackson nasceu no dia 29 de agosto de 1958, na cidade de Gary, no estado de Indiana, Estados Unidos (EUA). A família dele era simples e morava em uma casa com apenas dois quartos. Filho de Joseph, mais conhecido como Joe, e Katherine Jackson, o cantor foi o sétimo dos nove filhos do casal.  em 1972 fundou com seus irmãos Jackie, Tito, Jermaine, Marlon e Randy o grupo The Jackson 5 (também chamados de The Jackson Five, Jackson Five, The Jackson 5ive, Jackson 5ive e The Jacksons) foi um grupo musical de R&amp;B e Soul dos Estados Unidos, surgido em 1964.</vt:lpstr>
      <vt:lpstr>Apresentação do PowerPoint</vt:lpstr>
      <vt:lpstr>Apresentação do PowerPoint</vt:lpstr>
      <vt:lpstr>Apresentação do PowerPoint</vt:lpstr>
      <vt:lpstr>Apresentação do PowerPoint</vt:lpstr>
      <vt:lpstr>Apresentação do PowerPoint</vt:lpstr>
      <vt:lpstr>James Brown</vt:lpstr>
      <vt:lpstr>James Joseph Brown Jr. nasceu no dia 3 de maio de 1933, na cidade de Barnwell, Carolina do Sul,Estados Unidos (EUA). James Brown e sua família viviam em extrema pobreza. Quando Brown tinha dois anos de idade, seus pais se separaram depois que sua mãe deixou seu pai para ficar com outro homem. Depois que a mãe abandonou a família, Brown continuou a viver com seu pai até a idade de seis anos. Depois desse período, Brown e seu pai se mudaram para Augusta, na Geórgia. Seu pai entregou Brown para uma tia, que administrava uma casa de prostituição. Embora Brown vivesse com parentes, passou longos períodos a própria sorte, perambulando pelas ruas.  James Brown Cantor, compositor e produtor americano. foi o principal impulsionador da evolução do gospel e do rhythm-and-blues para o soul e o funk. Também deixou sua marca em outros gêneros musicais, incluindo rock, jazz, reggae, disco e no hip-hop. O cantor, depois conhecido também como "Mr.</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James Brown</dc:title>
  <dc:creator>zack nito</dc:creator>
  <cp:lastModifiedBy>zack nito</cp:lastModifiedBy>
  <cp:revision>7</cp:revision>
  <dcterms:created xsi:type="dcterms:W3CDTF">2022-03-18T20:28:02Z</dcterms:created>
  <dcterms:modified xsi:type="dcterms:W3CDTF">2022-03-25T09:43:19Z</dcterms:modified>
</cp:coreProperties>
</file>