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agalin" charset="1" panose="00000500000000000000"/>
      <p:regular r:id="rId24"/>
    </p:embeddedFont>
    <p:embeddedFont>
      <p:font typeface="Roca One Bold" charset="1" panose="00000800000000000000"/>
      <p:regular r:id="rId25"/>
    </p:embeddedFont>
    <p:embeddedFont>
      <p:font typeface="Roca One" charset="1" panose="000005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jpe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4.png" Type="http://schemas.openxmlformats.org/officeDocument/2006/relationships/image"/><Relationship Id="rId4" Target="../media/image45.svg" Type="http://schemas.openxmlformats.org/officeDocument/2006/relationships/image"/><Relationship Id="rId5" Target="../media/image46.png" Type="http://schemas.openxmlformats.org/officeDocument/2006/relationships/image"/><Relationship Id="rId6" Target="../media/image47.svg" Type="http://schemas.openxmlformats.org/officeDocument/2006/relationships/image"/><Relationship Id="rId7" Target="../media/image48.png" Type="http://schemas.openxmlformats.org/officeDocument/2006/relationships/image"/><Relationship Id="rId8" Target="../media/image4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0.png" Type="http://schemas.openxmlformats.org/officeDocument/2006/relationships/image"/><Relationship Id="rId4" Target="../media/image51.svg" Type="http://schemas.openxmlformats.org/officeDocument/2006/relationships/image"/><Relationship Id="rId5" Target="../media/image48.png" Type="http://schemas.openxmlformats.org/officeDocument/2006/relationships/image"/><Relationship Id="rId6" Target="../media/image4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4.png" Type="http://schemas.openxmlformats.org/officeDocument/2006/relationships/image"/><Relationship Id="rId6" Target="../media/image55.svg" Type="http://schemas.openxmlformats.org/officeDocument/2006/relationships/image"/><Relationship Id="rId7" Target="../media/image56.png" Type="http://schemas.openxmlformats.org/officeDocument/2006/relationships/image"/><Relationship Id="rId8" Target="../media/image5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2.png" Type="http://schemas.openxmlformats.org/officeDocument/2006/relationships/image"/><Relationship Id="rId4" Target="../media/image53.svg" Type="http://schemas.openxmlformats.org/officeDocument/2006/relationships/image"/><Relationship Id="rId5" Target="../media/image56.png" Type="http://schemas.openxmlformats.org/officeDocument/2006/relationships/image"/><Relationship Id="rId6" Target="../media/image57.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58.png" Type="http://schemas.openxmlformats.org/officeDocument/2006/relationships/image"/><Relationship Id="rId6" Target="../media/image59.svg" Type="http://schemas.openxmlformats.org/officeDocument/2006/relationships/image"/><Relationship Id="rId7" Target="../media/image60.png" Type="http://schemas.openxmlformats.org/officeDocument/2006/relationships/image"/><Relationship Id="rId8" Target="../media/image61.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svg" Type="http://schemas.openxmlformats.org/officeDocument/2006/relationships/image"/><Relationship Id="rId2" Target="../media/image1.jpeg" Type="http://schemas.openxmlformats.org/officeDocument/2006/relationships/image"/><Relationship Id="rId3" Target="../media/image62.png" Type="http://schemas.openxmlformats.org/officeDocument/2006/relationships/image"/><Relationship Id="rId4" Target="../media/image63.svg" Type="http://schemas.openxmlformats.org/officeDocument/2006/relationships/image"/><Relationship Id="rId5" Target="../media/image28.png" Type="http://schemas.openxmlformats.org/officeDocument/2006/relationships/image"/><Relationship Id="rId6" Target="../media/image29.svg" Type="http://schemas.openxmlformats.org/officeDocument/2006/relationships/image"/><Relationship Id="rId7" Target="../media/image64.png" Type="http://schemas.openxmlformats.org/officeDocument/2006/relationships/image"/><Relationship Id="rId8" Target="../media/image65.svg" Type="http://schemas.openxmlformats.org/officeDocument/2006/relationships/image"/><Relationship Id="rId9" Target="../media/image5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66.png" Type="http://schemas.openxmlformats.org/officeDocument/2006/relationships/image"/><Relationship Id="rId6" Target="../media/image67.svg" Type="http://schemas.openxmlformats.org/officeDocument/2006/relationships/image"/><Relationship Id="rId7" Target="../media/image68.png" Type="http://schemas.openxmlformats.org/officeDocument/2006/relationships/image"/><Relationship Id="rId8" Target="../media/image6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66.png" Type="http://schemas.openxmlformats.org/officeDocument/2006/relationships/image"/><Relationship Id="rId6" Target="../media/image67.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66.png" Type="http://schemas.openxmlformats.org/officeDocument/2006/relationships/image"/><Relationship Id="rId6" Target="../media/image6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6.png" Type="http://schemas.openxmlformats.org/officeDocument/2006/relationships/image"/><Relationship Id="rId14" Target="../media/image27.svg" Type="http://schemas.openxmlformats.org/officeDocument/2006/relationships/image"/><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32.png" Type="http://schemas.openxmlformats.org/officeDocument/2006/relationships/image"/><Relationship Id="rId8" Target="../media/image3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2.png" Type="http://schemas.openxmlformats.org/officeDocument/2006/relationships/image"/><Relationship Id="rId4" Target="../media/image4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096502" y="1741152"/>
            <a:ext cx="14388775" cy="6357222"/>
          </a:xfrm>
          <a:custGeom>
            <a:avLst/>
            <a:gdLst/>
            <a:ahLst/>
            <a:cxnLst/>
            <a:rect r="r" b="b" t="t" l="l"/>
            <a:pathLst>
              <a:path h="6357222" w="14388775">
                <a:moveTo>
                  <a:pt x="0" y="0"/>
                </a:moveTo>
                <a:lnTo>
                  <a:pt x="14388775" y="0"/>
                </a:lnTo>
                <a:lnTo>
                  <a:pt x="14388775" y="6357222"/>
                </a:lnTo>
                <a:lnTo>
                  <a:pt x="0" y="63572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27816" y="1741152"/>
            <a:ext cx="502856" cy="482742"/>
          </a:xfrm>
          <a:custGeom>
            <a:avLst/>
            <a:gdLst/>
            <a:ahLst/>
            <a:cxnLst/>
            <a:rect r="r" b="b" t="t" l="l"/>
            <a:pathLst>
              <a:path h="482742" w="502856">
                <a:moveTo>
                  <a:pt x="0" y="0"/>
                </a:moveTo>
                <a:lnTo>
                  <a:pt x="502856" y="0"/>
                </a:lnTo>
                <a:lnTo>
                  <a:pt x="502856" y="482742"/>
                </a:lnTo>
                <a:lnTo>
                  <a:pt x="0" y="4827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224851" y="8303192"/>
            <a:ext cx="502856" cy="482742"/>
          </a:xfrm>
          <a:custGeom>
            <a:avLst/>
            <a:gdLst/>
            <a:ahLst/>
            <a:cxnLst/>
            <a:rect r="r" b="b" t="t" l="l"/>
            <a:pathLst>
              <a:path h="482742" w="502856">
                <a:moveTo>
                  <a:pt x="0" y="0"/>
                </a:moveTo>
                <a:lnTo>
                  <a:pt x="502856" y="0"/>
                </a:lnTo>
                <a:lnTo>
                  <a:pt x="502856" y="482742"/>
                </a:lnTo>
                <a:lnTo>
                  <a:pt x="0" y="4827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2416153">
            <a:off x="530007" y="1567377"/>
            <a:ext cx="1847411" cy="2762484"/>
          </a:xfrm>
          <a:custGeom>
            <a:avLst/>
            <a:gdLst/>
            <a:ahLst/>
            <a:cxnLst/>
            <a:rect r="r" b="b" t="t" l="l"/>
            <a:pathLst>
              <a:path h="2762484" w="1847411">
                <a:moveTo>
                  <a:pt x="0" y="0"/>
                </a:moveTo>
                <a:lnTo>
                  <a:pt x="1847412" y="0"/>
                </a:lnTo>
                <a:lnTo>
                  <a:pt x="1847412" y="2762484"/>
                </a:lnTo>
                <a:lnTo>
                  <a:pt x="0" y="2762484"/>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3476279" y="1982523"/>
            <a:ext cx="2216405" cy="2836998"/>
          </a:xfrm>
          <a:custGeom>
            <a:avLst/>
            <a:gdLst/>
            <a:ahLst/>
            <a:cxnLst/>
            <a:rect r="r" b="b" t="t" l="l"/>
            <a:pathLst>
              <a:path h="2836998" w="2216405">
                <a:moveTo>
                  <a:pt x="0" y="0"/>
                </a:moveTo>
                <a:lnTo>
                  <a:pt x="2216405" y="0"/>
                </a:lnTo>
                <a:lnTo>
                  <a:pt x="2216405" y="2836998"/>
                </a:lnTo>
                <a:lnTo>
                  <a:pt x="0" y="28369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1863273">
            <a:off x="12576493" y="4813403"/>
            <a:ext cx="649022" cy="4056386"/>
          </a:xfrm>
          <a:custGeom>
            <a:avLst/>
            <a:gdLst/>
            <a:ahLst/>
            <a:cxnLst/>
            <a:rect r="r" b="b" t="t" l="l"/>
            <a:pathLst>
              <a:path h="4056386" w="649022">
                <a:moveTo>
                  <a:pt x="0" y="0"/>
                </a:moveTo>
                <a:lnTo>
                  <a:pt x="649022" y="0"/>
                </a:lnTo>
                <a:lnTo>
                  <a:pt x="649022" y="4056386"/>
                </a:lnTo>
                <a:lnTo>
                  <a:pt x="0" y="40563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9" id="9"/>
          <p:cNvSpPr txBox="true"/>
          <p:nvPr/>
        </p:nvSpPr>
        <p:spPr>
          <a:xfrm rot="0">
            <a:off x="3479244" y="2366210"/>
            <a:ext cx="10406697" cy="5331461"/>
          </a:xfrm>
          <a:prstGeom prst="rect">
            <a:avLst/>
          </a:prstGeom>
        </p:spPr>
        <p:txBody>
          <a:bodyPr anchor="t" rtlCol="false" tIns="0" lIns="0" bIns="0" rIns="0">
            <a:spAutoFit/>
          </a:bodyPr>
          <a:lstStyle/>
          <a:p>
            <a:pPr algn="ctr">
              <a:lnSpc>
                <a:spcPts val="10400"/>
              </a:lnSpc>
            </a:pPr>
            <a:r>
              <a:rPr lang="en-US" sz="10400">
                <a:solidFill>
                  <a:srgbClr val="2E2C7F"/>
                </a:solidFill>
                <a:latin typeface="Gagalin"/>
                <a:ea typeface="Gagalin"/>
                <a:cs typeface="Gagalin"/>
                <a:sym typeface="Gagalin"/>
              </a:rPr>
              <a:t>ИЗМЕРВАТЕЛНО УСТРОЙСТВО ЗА ВЛАЖНОСТ НА ПОЧВАТА</a:t>
            </a:r>
          </a:p>
        </p:txBody>
      </p:sp>
      <p:sp>
        <p:nvSpPr>
          <p:cNvPr name="Freeform 10" id="10"/>
          <p:cNvSpPr/>
          <p:nvPr/>
        </p:nvSpPr>
        <p:spPr>
          <a:xfrm flipH="false" flipV="false" rot="0">
            <a:off x="96807" y="-993840"/>
            <a:ext cx="5262041" cy="2183747"/>
          </a:xfrm>
          <a:custGeom>
            <a:avLst/>
            <a:gdLst/>
            <a:ahLst/>
            <a:cxnLst/>
            <a:rect r="r" b="b" t="t" l="l"/>
            <a:pathLst>
              <a:path h="2183747" w="5262041">
                <a:moveTo>
                  <a:pt x="0" y="0"/>
                </a:moveTo>
                <a:lnTo>
                  <a:pt x="5262042" y="0"/>
                </a:lnTo>
                <a:lnTo>
                  <a:pt x="5262042" y="2183747"/>
                </a:lnTo>
                <a:lnTo>
                  <a:pt x="0" y="218374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1" id="11"/>
          <p:cNvSpPr/>
          <p:nvPr/>
        </p:nvSpPr>
        <p:spPr>
          <a:xfrm flipH="false" flipV="false" rot="0">
            <a:off x="14552741" y="794682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0">
            <a:off x="16376212" y="2798603"/>
            <a:ext cx="1036023" cy="722626"/>
          </a:xfrm>
          <a:custGeom>
            <a:avLst/>
            <a:gdLst/>
            <a:ahLst/>
            <a:cxnLst/>
            <a:rect r="r" b="b" t="t" l="l"/>
            <a:pathLst>
              <a:path h="722626" w="1036023">
                <a:moveTo>
                  <a:pt x="0" y="0"/>
                </a:moveTo>
                <a:lnTo>
                  <a:pt x="1036023" y="0"/>
                </a:lnTo>
                <a:lnTo>
                  <a:pt x="1036023" y="722627"/>
                </a:lnTo>
                <a:lnTo>
                  <a:pt x="0" y="72262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3" id="13"/>
          <p:cNvSpPr/>
          <p:nvPr/>
        </p:nvSpPr>
        <p:spPr>
          <a:xfrm flipH="false" flipV="false" rot="0">
            <a:off x="5689079" y="8544563"/>
            <a:ext cx="1036023" cy="722626"/>
          </a:xfrm>
          <a:custGeom>
            <a:avLst/>
            <a:gdLst/>
            <a:ahLst/>
            <a:cxnLst/>
            <a:rect r="r" b="b" t="t" l="l"/>
            <a:pathLst>
              <a:path h="722626" w="1036023">
                <a:moveTo>
                  <a:pt x="0" y="0"/>
                </a:moveTo>
                <a:lnTo>
                  <a:pt x="1036023" y="0"/>
                </a:lnTo>
                <a:lnTo>
                  <a:pt x="1036023" y="722626"/>
                </a:lnTo>
                <a:lnTo>
                  <a:pt x="0" y="722626"/>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0">
            <a:off x="12725194" y="-1840665"/>
            <a:ext cx="3760083" cy="3473377"/>
          </a:xfrm>
          <a:custGeom>
            <a:avLst/>
            <a:gdLst/>
            <a:ahLst/>
            <a:cxnLst/>
            <a:rect r="r" b="b" t="t" l="l"/>
            <a:pathLst>
              <a:path h="3473377" w="3760083">
                <a:moveTo>
                  <a:pt x="0" y="0"/>
                </a:moveTo>
                <a:lnTo>
                  <a:pt x="3760083" y="0"/>
                </a:lnTo>
                <a:lnTo>
                  <a:pt x="3760083" y="3473377"/>
                </a:lnTo>
                <a:lnTo>
                  <a:pt x="0" y="3473377"/>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4230928" y="3254617"/>
            <a:ext cx="6801051" cy="3956469"/>
          </a:xfrm>
          <a:prstGeom prst="rect">
            <a:avLst/>
          </a:prstGeom>
        </p:spPr>
        <p:txBody>
          <a:bodyPr anchor="t" rtlCol="false" tIns="0" lIns="0" bIns="0" rIns="0">
            <a:spAutoFit/>
          </a:bodyPr>
          <a:lstStyle/>
          <a:p>
            <a:pPr algn="just">
              <a:lnSpc>
                <a:spcPts val="10526"/>
              </a:lnSpc>
              <a:spcBef>
                <a:spcPct val="0"/>
              </a:spcBef>
            </a:pPr>
            <a:r>
              <a:rPr lang="en-US" sz="7518">
                <a:solidFill>
                  <a:srgbClr val="000000"/>
                </a:solidFill>
                <a:latin typeface="Gagalin"/>
                <a:ea typeface="Gagalin"/>
                <a:cs typeface="Gagalin"/>
                <a:sym typeface="Gagalin"/>
              </a:rPr>
              <a:t>Логическо и функционално описание</a:t>
            </a:r>
          </a:p>
        </p:txBody>
      </p:sp>
      <p:sp>
        <p:nvSpPr>
          <p:cNvPr name="Freeform 5" id="5"/>
          <p:cNvSpPr/>
          <p:nvPr/>
        </p:nvSpPr>
        <p:spPr>
          <a:xfrm flipH="false" flipV="false" rot="0">
            <a:off x="684953" y="3726316"/>
            <a:ext cx="3433988" cy="4114800"/>
          </a:xfrm>
          <a:custGeom>
            <a:avLst/>
            <a:gdLst/>
            <a:ahLst/>
            <a:cxnLst/>
            <a:rect r="r" b="b" t="t" l="l"/>
            <a:pathLst>
              <a:path h="4114800" w="3433988">
                <a:moveTo>
                  <a:pt x="0" y="0"/>
                </a:moveTo>
                <a:lnTo>
                  <a:pt x="3433988" y="0"/>
                </a:lnTo>
                <a:lnTo>
                  <a:pt x="3433988"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1153920" y="3268341"/>
            <a:ext cx="3178683" cy="4114800"/>
          </a:xfrm>
          <a:custGeom>
            <a:avLst/>
            <a:gdLst/>
            <a:ahLst/>
            <a:cxnLst/>
            <a:rect r="r" b="b" t="t" l="l"/>
            <a:pathLst>
              <a:path h="4114800" w="3178683">
                <a:moveTo>
                  <a:pt x="0" y="0"/>
                </a:moveTo>
                <a:lnTo>
                  <a:pt x="3178683" y="0"/>
                </a:lnTo>
                <a:lnTo>
                  <a:pt x="317868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430038" y="2490096"/>
            <a:ext cx="11424193" cy="5407660"/>
          </a:xfrm>
          <a:prstGeom prst="rect">
            <a:avLst/>
          </a:prstGeom>
        </p:spPr>
        <p:txBody>
          <a:bodyPr anchor="t" rtlCol="false" tIns="0" lIns="0" bIns="0" rIns="0">
            <a:spAutoFit/>
          </a:bodyPr>
          <a:lstStyle/>
          <a:p>
            <a:pPr algn="ctr">
              <a:lnSpc>
                <a:spcPts val="4340"/>
              </a:lnSpc>
            </a:pPr>
            <a:r>
              <a:rPr lang="en-US" sz="3100">
                <a:solidFill>
                  <a:srgbClr val="000000"/>
                </a:solidFill>
                <a:latin typeface="Gagalin"/>
                <a:ea typeface="Gagalin"/>
                <a:cs typeface="Gagalin"/>
                <a:sym typeface="Gagalin"/>
              </a:rPr>
              <a:t>Логическо и функционално описание Устройството се състои от: Сензор за влажност на почвата, Микроконтролер, Захранване, Дисплей за показване на данните, Програмен код, който обработва сигналите от сензора и предоставя информация за влажността </a:t>
            </a:r>
          </a:p>
          <a:p>
            <a:pPr algn="ctr">
              <a:lnSpc>
                <a:spcPts val="4340"/>
              </a:lnSpc>
            </a:pPr>
            <a:r>
              <a:rPr lang="en-US" sz="3100">
                <a:solidFill>
                  <a:srgbClr val="000000"/>
                </a:solidFill>
                <a:latin typeface="Gagalin"/>
                <a:ea typeface="Gagalin"/>
                <a:cs typeface="Gagalin"/>
                <a:sym typeface="Gagalin"/>
              </a:rPr>
              <a:t>Принцип на работа: </a:t>
            </a:r>
          </a:p>
          <a:p>
            <a:pPr algn="ctr">
              <a:lnSpc>
                <a:spcPts val="4340"/>
              </a:lnSpc>
            </a:pPr>
            <a:r>
              <a:rPr lang="en-US" sz="3100">
                <a:solidFill>
                  <a:srgbClr val="000000"/>
                </a:solidFill>
                <a:latin typeface="Gagalin"/>
                <a:ea typeface="Gagalin"/>
                <a:cs typeface="Gagalin"/>
                <a:sym typeface="Gagalin"/>
              </a:rPr>
              <a:t>1. Сензорът измерва влажността на почвата </a:t>
            </a:r>
          </a:p>
          <a:p>
            <a:pPr algn="ctr">
              <a:lnSpc>
                <a:spcPts val="4340"/>
              </a:lnSpc>
            </a:pPr>
            <a:r>
              <a:rPr lang="en-US" sz="3100">
                <a:solidFill>
                  <a:srgbClr val="000000"/>
                </a:solidFill>
                <a:latin typeface="Gagalin"/>
                <a:ea typeface="Gagalin"/>
                <a:cs typeface="Gagalin"/>
                <a:sym typeface="Gagalin"/>
              </a:rPr>
              <a:t>2. Данните се изпращат към микроконтролера </a:t>
            </a:r>
          </a:p>
          <a:p>
            <a:pPr algn="ctr">
              <a:lnSpc>
                <a:spcPts val="4340"/>
              </a:lnSpc>
              <a:spcBef>
                <a:spcPct val="0"/>
              </a:spcBef>
            </a:pPr>
            <a:r>
              <a:rPr lang="en-US" sz="3100">
                <a:solidFill>
                  <a:srgbClr val="000000"/>
                </a:solidFill>
                <a:latin typeface="Gagalin"/>
                <a:ea typeface="Gagalin"/>
                <a:cs typeface="Gagalin"/>
                <a:sym typeface="Gagalin"/>
              </a:rPr>
              <a:t>3. Микроконтролерът обработва информацията и я визуализира</a:t>
            </a:r>
          </a:p>
        </p:txBody>
      </p:sp>
      <p:sp>
        <p:nvSpPr>
          <p:cNvPr name="Freeform 5" id="5"/>
          <p:cNvSpPr/>
          <p:nvPr/>
        </p:nvSpPr>
        <p:spPr>
          <a:xfrm flipH="false" flipV="false" rot="0">
            <a:off x="15317198" y="3591527"/>
            <a:ext cx="2970802" cy="3845698"/>
          </a:xfrm>
          <a:custGeom>
            <a:avLst/>
            <a:gdLst/>
            <a:ahLst/>
            <a:cxnLst/>
            <a:rect r="r" b="b" t="t" l="l"/>
            <a:pathLst>
              <a:path h="3845698" w="2970802">
                <a:moveTo>
                  <a:pt x="0" y="0"/>
                </a:moveTo>
                <a:lnTo>
                  <a:pt x="2970802" y="0"/>
                </a:lnTo>
                <a:lnTo>
                  <a:pt x="2970802" y="3845698"/>
                </a:lnTo>
                <a:lnTo>
                  <a:pt x="0" y="384569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905583" y="4844536"/>
            <a:ext cx="5455974" cy="1293103"/>
          </a:xfrm>
          <a:prstGeom prst="rect">
            <a:avLst/>
          </a:prstGeom>
        </p:spPr>
        <p:txBody>
          <a:bodyPr anchor="t" rtlCol="false" tIns="0" lIns="0" bIns="0" rIns="0">
            <a:spAutoFit/>
          </a:bodyPr>
          <a:lstStyle/>
          <a:p>
            <a:pPr algn="just">
              <a:lnSpc>
                <a:spcPts val="10526"/>
              </a:lnSpc>
              <a:spcBef>
                <a:spcPct val="0"/>
              </a:spcBef>
            </a:pPr>
            <a:r>
              <a:rPr lang="en-US" sz="7518">
                <a:solidFill>
                  <a:srgbClr val="000000"/>
                </a:solidFill>
                <a:latin typeface="Gagalin"/>
                <a:ea typeface="Gagalin"/>
                <a:cs typeface="Gagalin"/>
                <a:sym typeface="Gagalin"/>
              </a:rPr>
              <a:t>Реализация</a:t>
            </a:r>
          </a:p>
        </p:txBody>
      </p:sp>
      <p:sp>
        <p:nvSpPr>
          <p:cNvPr name="Freeform 5" id="5"/>
          <p:cNvSpPr/>
          <p:nvPr/>
        </p:nvSpPr>
        <p:spPr>
          <a:xfrm flipH="false" flipV="false" rot="0">
            <a:off x="1028700" y="4276896"/>
            <a:ext cx="2850434" cy="4114800"/>
          </a:xfrm>
          <a:custGeom>
            <a:avLst/>
            <a:gdLst/>
            <a:ahLst/>
            <a:cxnLst/>
            <a:rect r="r" b="b" t="t" l="l"/>
            <a:pathLst>
              <a:path h="4114800" w="2850434">
                <a:moveTo>
                  <a:pt x="0" y="0"/>
                </a:moveTo>
                <a:lnTo>
                  <a:pt x="2850434" y="0"/>
                </a:lnTo>
                <a:lnTo>
                  <a:pt x="285043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9813263" y="4428379"/>
            <a:ext cx="5711576" cy="2277491"/>
          </a:xfrm>
          <a:custGeom>
            <a:avLst/>
            <a:gdLst/>
            <a:ahLst/>
            <a:cxnLst/>
            <a:rect r="r" b="b" t="t" l="l"/>
            <a:pathLst>
              <a:path h="2277491" w="5711576">
                <a:moveTo>
                  <a:pt x="0" y="0"/>
                </a:moveTo>
                <a:lnTo>
                  <a:pt x="5711576" y="0"/>
                </a:lnTo>
                <a:lnTo>
                  <a:pt x="5711576" y="2277491"/>
                </a:lnTo>
                <a:lnTo>
                  <a:pt x="0" y="22774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039149" y="2713360"/>
            <a:ext cx="11424193" cy="4442460"/>
          </a:xfrm>
          <a:prstGeom prst="rect">
            <a:avLst/>
          </a:prstGeom>
        </p:spPr>
        <p:txBody>
          <a:bodyPr anchor="t" rtlCol="false" tIns="0" lIns="0" bIns="0" rIns="0">
            <a:spAutoFit/>
          </a:bodyPr>
          <a:lstStyle/>
          <a:p>
            <a:pPr algn="ctr">
              <a:lnSpc>
                <a:spcPts val="5040"/>
              </a:lnSpc>
            </a:pPr>
            <a:r>
              <a:rPr lang="en-US" sz="3600">
                <a:solidFill>
                  <a:srgbClr val="000000"/>
                </a:solidFill>
                <a:latin typeface="Gagalin"/>
                <a:ea typeface="Gagalin"/>
                <a:cs typeface="Gagalin"/>
                <a:sym typeface="Gagalin"/>
              </a:rPr>
              <a:t>Технологични средства: използван е програмен език C++ </a:t>
            </a:r>
          </a:p>
          <a:p>
            <a:pPr algn="ctr">
              <a:lnSpc>
                <a:spcPts val="5040"/>
              </a:lnSpc>
              <a:spcBef>
                <a:spcPct val="0"/>
              </a:spcBef>
            </a:pPr>
            <a:r>
              <a:rPr lang="en-US" sz="3600">
                <a:solidFill>
                  <a:srgbClr val="000000"/>
                </a:solidFill>
                <a:latin typeface="Gagalin"/>
                <a:ea typeface="Gagalin"/>
                <a:cs typeface="Gagalin"/>
                <a:sym typeface="Gagalin"/>
              </a:rPr>
              <a:t>Алгоритъм: Програма, която периодично измерва влажността и предупреждава при ниски стойности Използвана литература: документация за сензора, уроци по Arduino, научни статии за почвената влажност </a:t>
            </a:r>
          </a:p>
        </p:txBody>
      </p:sp>
      <p:sp>
        <p:nvSpPr>
          <p:cNvPr name="Freeform 5" id="5"/>
          <p:cNvSpPr/>
          <p:nvPr/>
        </p:nvSpPr>
        <p:spPr>
          <a:xfrm flipH="false" flipV="false" rot="0">
            <a:off x="11740429" y="6649076"/>
            <a:ext cx="5711576" cy="2277491"/>
          </a:xfrm>
          <a:custGeom>
            <a:avLst/>
            <a:gdLst/>
            <a:ahLst/>
            <a:cxnLst/>
            <a:rect r="r" b="b" t="t" l="l"/>
            <a:pathLst>
              <a:path h="2277491" w="5711576">
                <a:moveTo>
                  <a:pt x="0" y="0"/>
                </a:moveTo>
                <a:lnTo>
                  <a:pt x="5711576" y="0"/>
                </a:lnTo>
                <a:lnTo>
                  <a:pt x="5711576" y="2277491"/>
                </a:lnTo>
                <a:lnTo>
                  <a:pt x="0" y="22774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972807" y="4025386"/>
            <a:ext cx="6641674" cy="2624786"/>
          </a:xfrm>
          <a:prstGeom prst="rect">
            <a:avLst/>
          </a:prstGeom>
        </p:spPr>
        <p:txBody>
          <a:bodyPr anchor="t" rtlCol="false" tIns="0" lIns="0" bIns="0" rIns="0">
            <a:spAutoFit/>
          </a:bodyPr>
          <a:lstStyle/>
          <a:p>
            <a:pPr algn="just">
              <a:lnSpc>
                <a:spcPts val="10526"/>
              </a:lnSpc>
              <a:spcBef>
                <a:spcPct val="0"/>
              </a:spcBef>
            </a:pPr>
            <a:r>
              <a:rPr lang="en-US" sz="7518">
                <a:solidFill>
                  <a:srgbClr val="000000"/>
                </a:solidFill>
                <a:latin typeface="Gagalin"/>
                <a:ea typeface="Gagalin"/>
                <a:cs typeface="Gagalin"/>
                <a:sym typeface="Gagalin"/>
              </a:rPr>
              <a:t>Описание на приложението</a:t>
            </a:r>
          </a:p>
        </p:txBody>
      </p:sp>
      <p:sp>
        <p:nvSpPr>
          <p:cNvPr name="Freeform 5" id="5"/>
          <p:cNvSpPr/>
          <p:nvPr/>
        </p:nvSpPr>
        <p:spPr>
          <a:xfrm flipH="false" flipV="false" rot="0">
            <a:off x="10874643" y="3744246"/>
            <a:ext cx="4703015" cy="3339140"/>
          </a:xfrm>
          <a:custGeom>
            <a:avLst/>
            <a:gdLst/>
            <a:ahLst/>
            <a:cxnLst/>
            <a:rect r="r" b="b" t="t" l="l"/>
            <a:pathLst>
              <a:path h="3339140" w="4703015">
                <a:moveTo>
                  <a:pt x="0" y="0"/>
                </a:moveTo>
                <a:lnTo>
                  <a:pt x="4703014" y="0"/>
                </a:lnTo>
                <a:lnTo>
                  <a:pt x="4703014" y="3339140"/>
                </a:lnTo>
                <a:lnTo>
                  <a:pt x="0" y="333914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871990" y="4276896"/>
            <a:ext cx="3059915" cy="4114800"/>
          </a:xfrm>
          <a:custGeom>
            <a:avLst/>
            <a:gdLst/>
            <a:ahLst/>
            <a:cxnLst/>
            <a:rect r="r" b="b" t="t" l="l"/>
            <a:pathLst>
              <a:path h="4114800" w="3059915">
                <a:moveTo>
                  <a:pt x="0" y="0"/>
                </a:moveTo>
                <a:lnTo>
                  <a:pt x="3059915" y="0"/>
                </a:lnTo>
                <a:lnTo>
                  <a:pt x="305991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8466115">
            <a:off x="13588821" y="8047524"/>
            <a:ext cx="6617368" cy="4114800"/>
          </a:xfrm>
          <a:custGeom>
            <a:avLst/>
            <a:gdLst/>
            <a:ahLst/>
            <a:cxnLst/>
            <a:rect r="r" b="b" t="t" l="l"/>
            <a:pathLst>
              <a:path h="4114800" w="6617368">
                <a:moveTo>
                  <a:pt x="0" y="0"/>
                </a:moveTo>
                <a:lnTo>
                  <a:pt x="6617368" y="0"/>
                </a:lnTo>
                <a:lnTo>
                  <a:pt x="6617368"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224683">
            <a:off x="3385380" y="3312846"/>
            <a:ext cx="11424193" cy="3166110"/>
          </a:xfrm>
          <a:prstGeom prst="rect">
            <a:avLst/>
          </a:prstGeom>
        </p:spPr>
        <p:txBody>
          <a:bodyPr anchor="t" rtlCol="false" tIns="0" lIns="0" bIns="0" rIns="0">
            <a:spAutoFit/>
          </a:bodyPr>
          <a:lstStyle/>
          <a:p>
            <a:pPr algn="ctr">
              <a:lnSpc>
                <a:spcPts val="5040"/>
              </a:lnSpc>
            </a:pPr>
            <a:r>
              <a:rPr lang="en-US" sz="3600">
                <a:solidFill>
                  <a:srgbClr val="000000"/>
                </a:solidFill>
                <a:latin typeface="Gagalin"/>
                <a:ea typeface="Gagalin"/>
                <a:cs typeface="Gagalin"/>
                <a:sym typeface="Gagalin"/>
              </a:rPr>
              <a:t>Устройството се стартира чрез захранване.</a:t>
            </a:r>
          </a:p>
          <a:p>
            <a:pPr algn="ctr">
              <a:lnSpc>
                <a:spcPts val="5040"/>
              </a:lnSpc>
            </a:pPr>
            <a:r>
              <a:rPr lang="en-US" sz="3600">
                <a:solidFill>
                  <a:srgbClr val="000000"/>
                </a:solidFill>
                <a:latin typeface="Gagalin"/>
                <a:ea typeface="Gagalin"/>
                <a:cs typeface="Gagalin"/>
                <a:sym typeface="Gagalin"/>
              </a:rPr>
              <a:t>сензорът измерва стойностите на влагата в почвата.  Данните се визуализират на дисплей. </a:t>
            </a:r>
          </a:p>
          <a:p>
            <a:pPr algn="ctr">
              <a:lnSpc>
                <a:spcPts val="5040"/>
              </a:lnSpc>
              <a:spcBef>
                <a:spcPct val="0"/>
              </a:spcBef>
            </a:pPr>
            <a:r>
              <a:rPr lang="en-US" sz="3600">
                <a:solidFill>
                  <a:srgbClr val="000000"/>
                </a:solidFill>
                <a:latin typeface="Gagalin"/>
                <a:ea typeface="Gagalin"/>
                <a:cs typeface="Gagalin"/>
                <a:sym typeface="Gagalin"/>
              </a:rPr>
              <a:t>В бъдеще може да се интегрира с автоматизирана поливна система.</a:t>
            </a:r>
          </a:p>
        </p:txBody>
      </p:sp>
      <p:sp>
        <p:nvSpPr>
          <p:cNvPr name="Freeform 6" id="6"/>
          <p:cNvSpPr/>
          <p:nvPr/>
        </p:nvSpPr>
        <p:spPr>
          <a:xfrm flipH="false" flipV="false" rot="0">
            <a:off x="-611362" y="-591505"/>
            <a:ext cx="5077863" cy="4868401"/>
          </a:xfrm>
          <a:custGeom>
            <a:avLst/>
            <a:gdLst/>
            <a:ahLst/>
            <a:cxnLst/>
            <a:rect r="r" b="b" t="t" l="l"/>
            <a:pathLst>
              <a:path h="4868401" w="5077863">
                <a:moveTo>
                  <a:pt x="0" y="0"/>
                </a:moveTo>
                <a:lnTo>
                  <a:pt x="5077863" y="0"/>
                </a:lnTo>
                <a:lnTo>
                  <a:pt x="5077863" y="4868401"/>
                </a:lnTo>
                <a:lnTo>
                  <a:pt x="0" y="486840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194491" y="5919160"/>
            <a:ext cx="4703015" cy="3339140"/>
          </a:xfrm>
          <a:custGeom>
            <a:avLst/>
            <a:gdLst/>
            <a:ahLst/>
            <a:cxnLst/>
            <a:rect r="r" b="b" t="t" l="l"/>
            <a:pathLst>
              <a:path h="3339140" w="4703015">
                <a:moveTo>
                  <a:pt x="0" y="0"/>
                </a:moveTo>
                <a:lnTo>
                  <a:pt x="4703014" y="0"/>
                </a:lnTo>
                <a:lnTo>
                  <a:pt x="4703014" y="3339140"/>
                </a:lnTo>
                <a:lnTo>
                  <a:pt x="0" y="333914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4492456" y="4844536"/>
            <a:ext cx="5919326" cy="1293103"/>
          </a:xfrm>
          <a:prstGeom prst="rect">
            <a:avLst/>
          </a:prstGeom>
        </p:spPr>
        <p:txBody>
          <a:bodyPr anchor="t" rtlCol="false" tIns="0" lIns="0" bIns="0" rIns="0">
            <a:spAutoFit/>
          </a:bodyPr>
          <a:lstStyle/>
          <a:p>
            <a:pPr algn="just">
              <a:lnSpc>
                <a:spcPts val="10526"/>
              </a:lnSpc>
              <a:spcBef>
                <a:spcPct val="0"/>
              </a:spcBef>
            </a:pPr>
            <a:r>
              <a:rPr lang="en-US" sz="7518">
                <a:solidFill>
                  <a:srgbClr val="000000"/>
                </a:solidFill>
                <a:latin typeface="Gagalin"/>
                <a:ea typeface="Gagalin"/>
                <a:cs typeface="Gagalin"/>
                <a:sym typeface="Gagalin"/>
              </a:rPr>
              <a:t>Заключение</a:t>
            </a:r>
          </a:p>
        </p:txBody>
      </p:sp>
      <p:sp>
        <p:nvSpPr>
          <p:cNvPr name="Freeform 5" id="5"/>
          <p:cNvSpPr/>
          <p:nvPr/>
        </p:nvSpPr>
        <p:spPr>
          <a:xfrm flipH="false" flipV="false" rot="0">
            <a:off x="11668626" y="3086100"/>
            <a:ext cx="3183827" cy="4114800"/>
          </a:xfrm>
          <a:custGeom>
            <a:avLst/>
            <a:gdLst/>
            <a:ahLst/>
            <a:cxnLst/>
            <a:rect r="r" b="b" t="t" l="l"/>
            <a:pathLst>
              <a:path h="4114800" w="3183827">
                <a:moveTo>
                  <a:pt x="0" y="0"/>
                </a:moveTo>
                <a:lnTo>
                  <a:pt x="3183827" y="0"/>
                </a:lnTo>
                <a:lnTo>
                  <a:pt x="318382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256501" y="4047438"/>
            <a:ext cx="2850434" cy="4114800"/>
          </a:xfrm>
          <a:custGeom>
            <a:avLst/>
            <a:gdLst/>
            <a:ahLst/>
            <a:cxnLst/>
            <a:rect r="r" b="b" t="t" l="l"/>
            <a:pathLst>
              <a:path h="4114800" w="2850434">
                <a:moveTo>
                  <a:pt x="0" y="0"/>
                </a:moveTo>
                <a:lnTo>
                  <a:pt x="2850435" y="0"/>
                </a:lnTo>
                <a:lnTo>
                  <a:pt x="285043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172900" y="3527179"/>
            <a:ext cx="11424193" cy="3166110"/>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Gagalin"/>
                <a:ea typeface="Gagalin"/>
                <a:cs typeface="Gagalin"/>
                <a:sym typeface="Gagalin"/>
              </a:rPr>
              <a:t>Проектът предоставя работещо решение за мониторинг на влажността на почвата. В бъдеще може да се разшири с безжична комуникация (WiFi, Bluetooth) и IoT функционалност за по-добра автоматизация.</a:t>
            </a:r>
          </a:p>
        </p:txBody>
      </p:sp>
      <p:sp>
        <p:nvSpPr>
          <p:cNvPr name="Freeform 5" id="5"/>
          <p:cNvSpPr/>
          <p:nvPr/>
        </p:nvSpPr>
        <p:spPr>
          <a:xfrm flipH="false" flipV="false" rot="0">
            <a:off x="13713679" y="5386894"/>
            <a:ext cx="3183826" cy="4114800"/>
          </a:xfrm>
          <a:custGeom>
            <a:avLst/>
            <a:gdLst/>
            <a:ahLst/>
            <a:cxnLst/>
            <a:rect r="r" b="b" t="t" l="l"/>
            <a:pathLst>
              <a:path h="4114800" w="3183826">
                <a:moveTo>
                  <a:pt x="0" y="0"/>
                </a:moveTo>
                <a:lnTo>
                  <a:pt x="3183826" y="0"/>
                </a:lnTo>
                <a:lnTo>
                  <a:pt x="318382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4736847" y="3510127"/>
            <a:ext cx="5919326" cy="3961920"/>
          </a:xfrm>
          <a:prstGeom prst="rect">
            <a:avLst/>
          </a:prstGeom>
        </p:spPr>
        <p:txBody>
          <a:bodyPr anchor="t" rtlCol="false" tIns="0" lIns="0" bIns="0" rIns="0">
            <a:spAutoFit/>
          </a:bodyPr>
          <a:lstStyle/>
          <a:p>
            <a:pPr algn="ctr">
              <a:lnSpc>
                <a:spcPts val="10526"/>
              </a:lnSpc>
              <a:spcBef>
                <a:spcPct val="0"/>
              </a:spcBef>
            </a:pPr>
            <a:r>
              <a:rPr lang="en-US" sz="7518">
                <a:solidFill>
                  <a:srgbClr val="000000"/>
                </a:solidFill>
                <a:latin typeface="Gagalin"/>
                <a:ea typeface="Gagalin"/>
                <a:cs typeface="Gagalin"/>
                <a:sym typeface="Gagalin"/>
              </a:rPr>
              <a:t>благодаря за вниманието</a:t>
            </a:r>
          </a:p>
        </p:txBody>
      </p:sp>
      <p:sp>
        <p:nvSpPr>
          <p:cNvPr name="Freeform 5" id="5"/>
          <p:cNvSpPr/>
          <p:nvPr/>
        </p:nvSpPr>
        <p:spPr>
          <a:xfrm flipH="false" flipV="false" rot="0">
            <a:off x="11668626" y="3086100"/>
            <a:ext cx="3183827" cy="4114800"/>
          </a:xfrm>
          <a:custGeom>
            <a:avLst/>
            <a:gdLst/>
            <a:ahLst/>
            <a:cxnLst/>
            <a:rect r="r" b="b" t="t" l="l"/>
            <a:pathLst>
              <a:path h="4114800" w="3183827">
                <a:moveTo>
                  <a:pt x="0" y="0"/>
                </a:moveTo>
                <a:lnTo>
                  <a:pt x="3183827" y="0"/>
                </a:lnTo>
                <a:lnTo>
                  <a:pt x="3183827"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TextBox 3" id="3"/>
          <p:cNvSpPr txBox="true"/>
          <p:nvPr/>
        </p:nvSpPr>
        <p:spPr>
          <a:xfrm rot="0">
            <a:off x="1028700" y="3710570"/>
            <a:ext cx="16631266" cy="1673478"/>
          </a:xfrm>
          <a:prstGeom prst="rect">
            <a:avLst/>
          </a:prstGeom>
        </p:spPr>
        <p:txBody>
          <a:bodyPr anchor="t" rtlCol="false" tIns="0" lIns="0" bIns="0" rIns="0">
            <a:spAutoFit/>
          </a:bodyPr>
          <a:lstStyle/>
          <a:p>
            <a:pPr algn="ctr">
              <a:lnSpc>
                <a:spcPts val="12593"/>
              </a:lnSpc>
            </a:pPr>
            <a:r>
              <a:rPr lang="en-US" sz="12593">
                <a:solidFill>
                  <a:srgbClr val="2E2C7F"/>
                </a:solidFill>
                <a:latin typeface="Gagalin"/>
                <a:ea typeface="Gagalin"/>
                <a:cs typeface="Gagalin"/>
                <a:sym typeface="Gagalin"/>
              </a:rPr>
              <a:t>АВТОР</a:t>
            </a:r>
          </a:p>
        </p:txBody>
      </p:sp>
      <p:sp>
        <p:nvSpPr>
          <p:cNvPr name="TextBox 4" id="4"/>
          <p:cNvSpPr txBox="true"/>
          <p:nvPr/>
        </p:nvSpPr>
        <p:spPr>
          <a:xfrm rot="0">
            <a:off x="4940073" y="6293242"/>
            <a:ext cx="8808521" cy="578720"/>
          </a:xfrm>
          <a:prstGeom prst="rect">
            <a:avLst/>
          </a:prstGeom>
        </p:spPr>
        <p:txBody>
          <a:bodyPr anchor="t" rtlCol="false" tIns="0" lIns="0" bIns="0" rIns="0">
            <a:spAutoFit/>
          </a:bodyPr>
          <a:lstStyle/>
          <a:p>
            <a:pPr algn="ctr">
              <a:lnSpc>
                <a:spcPts val="4650"/>
              </a:lnSpc>
            </a:pPr>
            <a:r>
              <a:rPr lang="en-US" b="true" sz="3875">
                <a:solidFill>
                  <a:srgbClr val="2E2C7F"/>
                </a:solidFill>
                <a:latin typeface="Roca One Bold"/>
                <a:ea typeface="Roca One Bold"/>
                <a:cs typeface="Roca One Bold"/>
                <a:sym typeface="Roca One Bold"/>
              </a:rPr>
              <a:t>Кристиян Василев</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1213915">
            <a:off x="792276" y="332641"/>
            <a:ext cx="1717599" cy="2198526"/>
          </a:xfrm>
          <a:custGeom>
            <a:avLst/>
            <a:gdLst/>
            <a:ahLst/>
            <a:cxnLst/>
            <a:rect r="r" b="b" t="t" l="l"/>
            <a:pathLst>
              <a:path h="2198526" w="1717599">
                <a:moveTo>
                  <a:pt x="0" y="0"/>
                </a:moveTo>
                <a:lnTo>
                  <a:pt x="1717598" y="0"/>
                </a:lnTo>
                <a:lnTo>
                  <a:pt x="1717598" y="2198526"/>
                </a:lnTo>
                <a:lnTo>
                  <a:pt x="0" y="21985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628761">
            <a:off x="14882009" y="278946"/>
            <a:ext cx="2896292" cy="2577700"/>
          </a:xfrm>
          <a:custGeom>
            <a:avLst/>
            <a:gdLst/>
            <a:ahLst/>
            <a:cxnLst/>
            <a:rect r="r" b="b" t="t" l="l"/>
            <a:pathLst>
              <a:path h="2577700" w="2896292">
                <a:moveTo>
                  <a:pt x="0" y="0"/>
                </a:moveTo>
                <a:lnTo>
                  <a:pt x="2896292" y="0"/>
                </a:lnTo>
                <a:lnTo>
                  <a:pt x="2896292" y="2577699"/>
                </a:lnTo>
                <a:lnTo>
                  <a:pt x="0" y="25776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777272" y="4072952"/>
            <a:ext cx="502856" cy="482742"/>
          </a:xfrm>
          <a:custGeom>
            <a:avLst/>
            <a:gdLst/>
            <a:ahLst/>
            <a:cxnLst/>
            <a:rect r="r" b="b" t="t" l="l"/>
            <a:pathLst>
              <a:path h="482742" w="502856">
                <a:moveTo>
                  <a:pt x="0" y="0"/>
                </a:moveTo>
                <a:lnTo>
                  <a:pt x="502856" y="0"/>
                </a:lnTo>
                <a:lnTo>
                  <a:pt x="502856" y="482742"/>
                </a:lnTo>
                <a:lnTo>
                  <a:pt x="0" y="48274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037487" y="5789838"/>
            <a:ext cx="502856" cy="482742"/>
          </a:xfrm>
          <a:custGeom>
            <a:avLst/>
            <a:gdLst/>
            <a:ahLst/>
            <a:cxnLst/>
            <a:rect r="r" b="b" t="t" l="l"/>
            <a:pathLst>
              <a:path h="482742" w="502856">
                <a:moveTo>
                  <a:pt x="0" y="0"/>
                </a:moveTo>
                <a:lnTo>
                  <a:pt x="502856" y="0"/>
                </a:lnTo>
                <a:lnTo>
                  <a:pt x="502856" y="482742"/>
                </a:lnTo>
                <a:lnTo>
                  <a:pt x="0" y="48274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2837035" y="3584738"/>
            <a:ext cx="893200" cy="623007"/>
          </a:xfrm>
          <a:custGeom>
            <a:avLst/>
            <a:gdLst/>
            <a:ahLst/>
            <a:cxnLst/>
            <a:rect r="r" b="b" t="t" l="l"/>
            <a:pathLst>
              <a:path h="623007" w="893200">
                <a:moveTo>
                  <a:pt x="0" y="0"/>
                </a:moveTo>
                <a:lnTo>
                  <a:pt x="893200" y="0"/>
                </a:lnTo>
                <a:lnTo>
                  <a:pt x="893200" y="623007"/>
                </a:lnTo>
                <a:lnTo>
                  <a:pt x="0" y="62300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16330155" y="4555694"/>
            <a:ext cx="1355946" cy="945772"/>
          </a:xfrm>
          <a:custGeom>
            <a:avLst/>
            <a:gdLst/>
            <a:ahLst/>
            <a:cxnLst/>
            <a:rect r="r" b="b" t="t" l="l"/>
            <a:pathLst>
              <a:path h="945772" w="1355946">
                <a:moveTo>
                  <a:pt x="0" y="0"/>
                </a:moveTo>
                <a:lnTo>
                  <a:pt x="1355946" y="0"/>
                </a:lnTo>
                <a:lnTo>
                  <a:pt x="1355946" y="945773"/>
                </a:lnTo>
                <a:lnTo>
                  <a:pt x="0" y="94577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1517316">
            <a:off x="15624081" y="7812509"/>
            <a:ext cx="1412148" cy="1886007"/>
          </a:xfrm>
          <a:custGeom>
            <a:avLst/>
            <a:gdLst/>
            <a:ahLst/>
            <a:cxnLst/>
            <a:rect r="r" b="b" t="t" l="l"/>
            <a:pathLst>
              <a:path h="1886007" w="1412148">
                <a:moveTo>
                  <a:pt x="0" y="0"/>
                </a:moveTo>
                <a:lnTo>
                  <a:pt x="1412148" y="0"/>
                </a:lnTo>
                <a:lnTo>
                  <a:pt x="1412148" y="1886007"/>
                </a:lnTo>
                <a:lnTo>
                  <a:pt x="0" y="188600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5718390" y="3518763"/>
            <a:ext cx="6851221" cy="4820082"/>
          </a:xfrm>
          <a:prstGeom prst="rect">
            <a:avLst/>
          </a:prstGeom>
        </p:spPr>
        <p:txBody>
          <a:bodyPr anchor="t" rtlCol="false" tIns="0" lIns="0" bIns="0" rIns="0">
            <a:spAutoFit/>
          </a:bodyPr>
          <a:lstStyle/>
          <a:p>
            <a:pPr algn="ctr">
              <a:lnSpc>
                <a:spcPts val="3207"/>
              </a:lnSpc>
            </a:pPr>
            <a:r>
              <a:rPr lang="en-US" sz="3175">
                <a:solidFill>
                  <a:srgbClr val="000000"/>
                </a:solidFill>
                <a:latin typeface="Roca One"/>
                <a:ea typeface="Roca One"/>
                <a:cs typeface="Roca One"/>
                <a:sym typeface="Roca One"/>
              </a:rPr>
              <a:t>Грижата за растенията изисква внимание и познания за техните нужди, като една от най-важните е влагата в почвата. Прекомерното или недостатъчното поливане може да доведе до болести, забавен растеж или дори загиване на растенията. Моят проект предлага решение на този проблем чрез устройство за измерване на влажността на почвата и въздуха.  </a:t>
            </a:r>
          </a:p>
        </p:txBody>
      </p:sp>
      <p:sp>
        <p:nvSpPr>
          <p:cNvPr name="TextBox 11" id="11"/>
          <p:cNvSpPr txBox="true"/>
          <p:nvPr/>
        </p:nvSpPr>
        <p:spPr>
          <a:xfrm rot="0">
            <a:off x="1280128" y="788068"/>
            <a:ext cx="16091266" cy="1388111"/>
          </a:xfrm>
          <a:prstGeom prst="rect">
            <a:avLst/>
          </a:prstGeom>
        </p:spPr>
        <p:txBody>
          <a:bodyPr anchor="t" rtlCol="false" tIns="0" lIns="0" bIns="0" rIns="0">
            <a:spAutoFit/>
          </a:bodyPr>
          <a:lstStyle/>
          <a:p>
            <a:pPr algn="ctr">
              <a:lnSpc>
                <a:spcPts val="10400"/>
              </a:lnSpc>
            </a:pPr>
            <a:r>
              <a:rPr lang="en-US" sz="10400">
                <a:solidFill>
                  <a:srgbClr val="2E2C7F"/>
                </a:solidFill>
                <a:latin typeface="Gagalin"/>
                <a:ea typeface="Gagalin"/>
                <a:cs typeface="Gagalin"/>
                <a:sym typeface="Gagalin"/>
              </a:rPr>
              <a:t>Въведение</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39797">
            <a:off x="9419189" y="3309400"/>
            <a:ext cx="5149268" cy="4357568"/>
          </a:xfrm>
          <a:custGeom>
            <a:avLst/>
            <a:gdLst/>
            <a:ahLst/>
            <a:cxnLst/>
            <a:rect r="r" b="b" t="t" l="l"/>
            <a:pathLst>
              <a:path h="4357568" w="5149268">
                <a:moveTo>
                  <a:pt x="0" y="0"/>
                </a:moveTo>
                <a:lnTo>
                  <a:pt x="5149268" y="0"/>
                </a:lnTo>
                <a:lnTo>
                  <a:pt x="5149268" y="4357568"/>
                </a:lnTo>
                <a:lnTo>
                  <a:pt x="0" y="4357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06656" y="4197943"/>
            <a:ext cx="2790583" cy="4114800"/>
          </a:xfrm>
          <a:custGeom>
            <a:avLst/>
            <a:gdLst/>
            <a:ahLst/>
            <a:cxnLst/>
            <a:rect r="r" b="b" t="t" l="l"/>
            <a:pathLst>
              <a:path h="4114800" w="2790583">
                <a:moveTo>
                  <a:pt x="0" y="0"/>
                </a:moveTo>
                <a:lnTo>
                  <a:pt x="2790583" y="0"/>
                </a:lnTo>
                <a:lnTo>
                  <a:pt x="2790583"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224683">
            <a:off x="3867570" y="4291707"/>
            <a:ext cx="5196381" cy="2628420"/>
          </a:xfrm>
          <a:prstGeom prst="rect">
            <a:avLst/>
          </a:prstGeom>
        </p:spPr>
        <p:txBody>
          <a:bodyPr anchor="t" rtlCol="false" tIns="0" lIns="0" bIns="0" rIns="0">
            <a:spAutoFit/>
          </a:bodyPr>
          <a:lstStyle/>
          <a:p>
            <a:pPr algn="ctr">
              <a:lnSpc>
                <a:spcPts val="10526"/>
              </a:lnSpc>
            </a:pPr>
            <a:r>
              <a:rPr lang="en-US" sz="7518">
                <a:solidFill>
                  <a:srgbClr val="000000"/>
                </a:solidFill>
                <a:latin typeface="Gagalin"/>
                <a:ea typeface="Gagalin"/>
                <a:cs typeface="Gagalin"/>
                <a:sym typeface="Gagalin"/>
              </a:rPr>
              <a:t>цел </a:t>
            </a:r>
          </a:p>
          <a:p>
            <a:pPr algn="just">
              <a:lnSpc>
                <a:spcPts val="10526"/>
              </a:lnSpc>
              <a:spcBef>
                <a:spcPct val="0"/>
              </a:spcBef>
            </a:pPr>
            <a:r>
              <a:rPr lang="en-US" sz="7518">
                <a:solidFill>
                  <a:srgbClr val="000000"/>
                </a:solidFill>
                <a:latin typeface="Gagalin"/>
                <a:ea typeface="Gagalin"/>
                <a:cs typeface="Gagalin"/>
                <a:sym typeface="Gagalin"/>
              </a:rPr>
              <a:t>на проекта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853199" y="6243071"/>
            <a:ext cx="4562389" cy="3860922"/>
          </a:xfrm>
          <a:custGeom>
            <a:avLst/>
            <a:gdLst/>
            <a:ahLst/>
            <a:cxnLst/>
            <a:rect r="r" b="b" t="t" l="l"/>
            <a:pathLst>
              <a:path h="3860922" w="4562389">
                <a:moveTo>
                  <a:pt x="0" y="0"/>
                </a:moveTo>
                <a:lnTo>
                  <a:pt x="4562389" y="0"/>
                </a:lnTo>
                <a:lnTo>
                  <a:pt x="4562389" y="3860922"/>
                </a:lnTo>
                <a:lnTo>
                  <a:pt x="0" y="386092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026103" y="3185658"/>
            <a:ext cx="10447587" cy="4820082"/>
          </a:xfrm>
          <a:prstGeom prst="rect">
            <a:avLst/>
          </a:prstGeom>
        </p:spPr>
        <p:txBody>
          <a:bodyPr anchor="t" rtlCol="false" tIns="0" lIns="0" bIns="0" rIns="0">
            <a:spAutoFit/>
          </a:bodyPr>
          <a:lstStyle/>
          <a:p>
            <a:pPr algn="ctr">
              <a:lnSpc>
                <a:spcPts val="3207"/>
              </a:lnSpc>
            </a:pPr>
            <a:r>
              <a:rPr lang="en-US" sz="3175">
                <a:solidFill>
                  <a:srgbClr val="000000"/>
                </a:solidFill>
                <a:latin typeface="Roca One"/>
                <a:ea typeface="Roca One"/>
                <a:cs typeface="Roca One"/>
                <a:sym typeface="Roca One"/>
              </a:rPr>
              <a:t>Проектът има за цел да предостави лесен и достъпен начин за анализиране на стойности, свързани с влажността на почвата и въздуха в домашна среда. С помощта на разработеното устройство потребителите ще могат да следят нивата на влажност и да получават точна информация за това кога е необходимо да полеят своите растения. Това ще улесни грижата за домашните цветя, градинските растения или дори земеделските култури, като предотврати пресушаване или прекомерно напояване, което може да доведе до увреждане на растенията.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4536249" y="3512847"/>
            <a:ext cx="5995196" cy="3961920"/>
          </a:xfrm>
          <a:prstGeom prst="rect">
            <a:avLst/>
          </a:prstGeom>
        </p:spPr>
        <p:txBody>
          <a:bodyPr anchor="t" rtlCol="false" tIns="0" lIns="0" bIns="0" rIns="0">
            <a:spAutoFit/>
          </a:bodyPr>
          <a:lstStyle/>
          <a:p>
            <a:pPr algn="ctr">
              <a:lnSpc>
                <a:spcPts val="10526"/>
              </a:lnSpc>
              <a:spcBef>
                <a:spcPct val="0"/>
              </a:spcBef>
            </a:pPr>
            <a:r>
              <a:rPr lang="en-US" sz="7518">
                <a:solidFill>
                  <a:srgbClr val="000000"/>
                </a:solidFill>
                <a:latin typeface="Gagalin"/>
                <a:ea typeface="Gagalin"/>
                <a:cs typeface="Gagalin"/>
                <a:sym typeface="Gagalin"/>
              </a:rPr>
              <a:t>Основни етапи на реализация</a:t>
            </a:r>
          </a:p>
        </p:txBody>
      </p:sp>
      <p:sp>
        <p:nvSpPr>
          <p:cNvPr name="Freeform 5" id="5"/>
          <p:cNvSpPr/>
          <p:nvPr/>
        </p:nvSpPr>
        <p:spPr>
          <a:xfrm flipH="false" flipV="false" rot="0">
            <a:off x="1028700" y="4000550"/>
            <a:ext cx="3067396" cy="4114800"/>
          </a:xfrm>
          <a:custGeom>
            <a:avLst/>
            <a:gdLst/>
            <a:ahLst/>
            <a:cxnLst/>
            <a:rect r="r" b="b" t="t" l="l"/>
            <a:pathLst>
              <a:path h="4114800" w="3067396">
                <a:moveTo>
                  <a:pt x="0" y="0"/>
                </a:moveTo>
                <a:lnTo>
                  <a:pt x="3067396" y="0"/>
                </a:lnTo>
                <a:lnTo>
                  <a:pt x="3067396"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2416153">
            <a:off x="11436639" y="3302696"/>
            <a:ext cx="3028673" cy="4528857"/>
          </a:xfrm>
          <a:custGeom>
            <a:avLst/>
            <a:gdLst/>
            <a:ahLst/>
            <a:cxnLst/>
            <a:rect r="r" b="b" t="t" l="l"/>
            <a:pathLst>
              <a:path h="4528857" w="3028673">
                <a:moveTo>
                  <a:pt x="0" y="0"/>
                </a:moveTo>
                <a:lnTo>
                  <a:pt x="3028672" y="0"/>
                </a:lnTo>
                <a:lnTo>
                  <a:pt x="3028672" y="4528856"/>
                </a:lnTo>
                <a:lnTo>
                  <a:pt x="0" y="45288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2416153">
            <a:off x="12304584" y="4146219"/>
            <a:ext cx="3630407" cy="5428645"/>
          </a:xfrm>
          <a:custGeom>
            <a:avLst/>
            <a:gdLst/>
            <a:ahLst/>
            <a:cxnLst/>
            <a:rect r="r" b="b" t="t" l="l"/>
            <a:pathLst>
              <a:path h="5428645" w="3630407">
                <a:moveTo>
                  <a:pt x="0" y="0"/>
                </a:moveTo>
                <a:lnTo>
                  <a:pt x="3630407" y="0"/>
                </a:lnTo>
                <a:lnTo>
                  <a:pt x="3630407" y="5428646"/>
                </a:lnTo>
                <a:lnTo>
                  <a:pt x="0" y="54286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3321050" y="3056739"/>
            <a:ext cx="8998492" cy="3803802"/>
          </a:xfrm>
          <a:prstGeom prst="rect">
            <a:avLst/>
          </a:prstGeom>
        </p:spPr>
        <p:txBody>
          <a:bodyPr anchor="t" rtlCol="false" tIns="0" lIns="0" bIns="0" rIns="0">
            <a:spAutoFit/>
          </a:bodyPr>
          <a:lstStyle/>
          <a:p>
            <a:pPr algn="ctr">
              <a:lnSpc>
                <a:spcPts val="5066"/>
              </a:lnSpc>
              <a:spcBef>
                <a:spcPct val="0"/>
              </a:spcBef>
            </a:pPr>
            <a:r>
              <a:rPr lang="en-US" sz="3618">
                <a:solidFill>
                  <a:srgbClr val="000000"/>
                </a:solidFill>
                <a:latin typeface="Gagalin"/>
                <a:ea typeface="Gagalin"/>
                <a:cs typeface="Gagalin"/>
                <a:sym typeface="Gagalin"/>
              </a:rPr>
              <a:t>Избор на подходящи сензори и микроконтролер, Свързване и програмиране на хардуера, Разработка на софтуер за обработка и визуализация на данните. Тестване и оптимизация на устройството</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401947" y="2486372"/>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93292" y="3622741"/>
            <a:ext cx="2902804" cy="4114800"/>
          </a:xfrm>
          <a:custGeom>
            <a:avLst/>
            <a:gdLst/>
            <a:ahLst/>
            <a:cxnLst/>
            <a:rect r="r" b="b" t="t" l="l"/>
            <a:pathLst>
              <a:path h="4114800" w="2902804">
                <a:moveTo>
                  <a:pt x="0" y="0"/>
                </a:moveTo>
                <a:lnTo>
                  <a:pt x="2902804" y="0"/>
                </a:lnTo>
                <a:lnTo>
                  <a:pt x="2902804"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834540" y="6792288"/>
            <a:ext cx="5262041" cy="2183747"/>
          </a:xfrm>
          <a:custGeom>
            <a:avLst/>
            <a:gdLst/>
            <a:ahLst/>
            <a:cxnLst/>
            <a:rect r="r" b="b" t="t" l="l"/>
            <a:pathLst>
              <a:path h="2183747" w="5262041">
                <a:moveTo>
                  <a:pt x="0" y="0"/>
                </a:moveTo>
                <a:lnTo>
                  <a:pt x="5262042" y="0"/>
                </a:lnTo>
                <a:lnTo>
                  <a:pt x="5262042" y="2183747"/>
                </a:lnTo>
                <a:lnTo>
                  <a:pt x="0" y="218374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5541323" y="4677018"/>
            <a:ext cx="8234065" cy="1294920"/>
          </a:xfrm>
          <a:prstGeom prst="rect">
            <a:avLst/>
          </a:prstGeom>
        </p:spPr>
        <p:txBody>
          <a:bodyPr anchor="t" rtlCol="false" tIns="0" lIns="0" bIns="0" rIns="0">
            <a:spAutoFit/>
          </a:bodyPr>
          <a:lstStyle/>
          <a:p>
            <a:pPr algn="ctr">
              <a:lnSpc>
                <a:spcPts val="10526"/>
              </a:lnSpc>
              <a:spcBef>
                <a:spcPct val="0"/>
              </a:spcBef>
            </a:pPr>
            <a:r>
              <a:rPr lang="en-US" sz="7518">
                <a:solidFill>
                  <a:srgbClr val="000000"/>
                </a:solidFill>
                <a:latin typeface="Gagalin"/>
                <a:ea typeface="Gagalin"/>
                <a:cs typeface="Gagalin"/>
                <a:sym typeface="Gagalin"/>
              </a:rPr>
              <a:t>Ниво на сложност</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3416" r="0" b="-83416"/>
            </a:stretch>
          </a:blipFill>
        </p:spPr>
      </p:sp>
      <p:sp>
        <p:nvSpPr>
          <p:cNvPr name="Freeform 3" id="3"/>
          <p:cNvSpPr/>
          <p:nvPr/>
        </p:nvSpPr>
        <p:spPr>
          <a:xfrm flipH="false" flipV="false" rot="0">
            <a:off x="2126758" y="2141688"/>
            <a:ext cx="13945790" cy="6161504"/>
          </a:xfrm>
          <a:custGeom>
            <a:avLst/>
            <a:gdLst/>
            <a:ahLst/>
            <a:cxnLst/>
            <a:rect r="r" b="b" t="t" l="l"/>
            <a:pathLst>
              <a:path h="6161504" w="13945790">
                <a:moveTo>
                  <a:pt x="0" y="0"/>
                </a:moveTo>
                <a:lnTo>
                  <a:pt x="13945791" y="0"/>
                </a:lnTo>
                <a:lnTo>
                  <a:pt x="13945791" y="6161504"/>
                </a:lnTo>
                <a:lnTo>
                  <a:pt x="0" y="616150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224683">
            <a:off x="3429727" y="3312165"/>
            <a:ext cx="11424193" cy="3804285"/>
          </a:xfrm>
          <a:prstGeom prst="rect">
            <a:avLst/>
          </a:prstGeom>
        </p:spPr>
        <p:txBody>
          <a:bodyPr anchor="t" rtlCol="false" tIns="0" lIns="0" bIns="0" rIns="0">
            <a:spAutoFit/>
          </a:bodyPr>
          <a:lstStyle/>
          <a:p>
            <a:pPr algn="ctr">
              <a:lnSpc>
                <a:spcPts val="5040"/>
              </a:lnSpc>
            </a:pPr>
            <a:r>
              <a:rPr lang="en-US" sz="3600">
                <a:solidFill>
                  <a:srgbClr val="000000"/>
                </a:solidFill>
                <a:latin typeface="Gagalin"/>
                <a:ea typeface="Gagalin"/>
                <a:cs typeface="Gagalin"/>
                <a:sym typeface="Gagalin"/>
              </a:rPr>
              <a:t> Основните предизвикателства включват:</a:t>
            </a:r>
          </a:p>
          <a:p>
            <a:pPr algn="ctr">
              <a:lnSpc>
                <a:spcPts val="5040"/>
              </a:lnSpc>
            </a:pPr>
            <a:r>
              <a:rPr lang="en-US" sz="3600">
                <a:solidFill>
                  <a:srgbClr val="000000"/>
                </a:solidFill>
                <a:latin typeface="Gagalin"/>
                <a:ea typeface="Gagalin"/>
                <a:cs typeface="Gagalin"/>
                <a:sym typeface="Gagalin"/>
              </a:rPr>
              <a:t> − Избор на точен и надежден сензор </a:t>
            </a:r>
          </a:p>
          <a:p>
            <a:pPr algn="ctr">
              <a:lnSpc>
                <a:spcPts val="5040"/>
              </a:lnSpc>
            </a:pPr>
            <a:r>
              <a:rPr lang="en-US" sz="3600">
                <a:solidFill>
                  <a:srgbClr val="000000"/>
                </a:solidFill>
                <a:latin typeface="Gagalin"/>
                <a:ea typeface="Gagalin"/>
                <a:cs typeface="Gagalin"/>
                <a:sym typeface="Gagalin"/>
              </a:rPr>
              <a:t>− Осигуряване на точни измервания при различни условия на почвата </a:t>
            </a:r>
          </a:p>
          <a:p>
            <a:pPr algn="ctr">
              <a:lnSpc>
                <a:spcPts val="5040"/>
              </a:lnSpc>
              <a:spcBef>
                <a:spcPct val="0"/>
              </a:spcBef>
            </a:pPr>
            <a:r>
              <a:rPr lang="en-US" sz="3600">
                <a:solidFill>
                  <a:srgbClr val="000000"/>
                </a:solidFill>
                <a:latin typeface="Gagalin"/>
                <a:ea typeface="Gagalin"/>
                <a:cs typeface="Gagalin"/>
                <a:sym typeface="Gagalin"/>
              </a:rPr>
              <a:t>− Създаване на ефективен интерфейс за потребителя</a:t>
            </a:r>
          </a:p>
        </p:txBody>
      </p:sp>
      <p:sp>
        <p:nvSpPr>
          <p:cNvPr name="Freeform 5" id="5"/>
          <p:cNvSpPr/>
          <p:nvPr/>
        </p:nvSpPr>
        <p:spPr>
          <a:xfrm flipH="false" flipV="false" rot="0">
            <a:off x="11562254" y="6618673"/>
            <a:ext cx="5262041" cy="2183747"/>
          </a:xfrm>
          <a:custGeom>
            <a:avLst/>
            <a:gdLst/>
            <a:ahLst/>
            <a:cxnLst/>
            <a:rect r="r" b="b" t="t" l="l"/>
            <a:pathLst>
              <a:path h="2183747" w="5262041">
                <a:moveTo>
                  <a:pt x="0" y="0"/>
                </a:moveTo>
                <a:lnTo>
                  <a:pt x="5262041" y="0"/>
                </a:lnTo>
                <a:lnTo>
                  <a:pt x="5262041" y="2183747"/>
                </a:lnTo>
                <a:lnTo>
                  <a:pt x="0" y="218374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DAGgSxTIUXw</dc:identifier>
  <dcterms:modified xsi:type="dcterms:W3CDTF">2011-08-01T06:04:30Z</dcterms:modified>
  <cp:revision>1</cp:revision>
  <dc:title>374</dc:title>
</cp:coreProperties>
</file>