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69" r:id="rId5"/>
    <p:sldId id="270" r:id="rId6"/>
    <p:sldId id="271" r:id="rId7"/>
    <p:sldId id="272" r:id="rId8"/>
    <p:sldId id="273" r:id="rId9"/>
    <p:sldId id="274" r:id="rId10"/>
    <p:sldId id="268" r:id="rId11"/>
    <p:sldId id="258" r:id="rId12"/>
    <p:sldId id="259" r:id="rId13"/>
    <p:sldId id="260" r:id="rId14"/>
    <p:sldId id="275" r:id="rId15"/>
    <p:sldId id="276" r:id="rId16"/>
    <p:sldId id="278" r:id="rId17"/>
    <p:sldId id="277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D44F6CA7-8887-42AB-9E07-6F96A5F4DBA1}">
          <p14:sldIdLst>
            <p14:sldId id="256"/>
            <p14:sldId id="257"/>
            <p14:sldId id="280"/>
          </p14:sldIdLst>
        </p14:section>
        <p14:section name="Операторите &amp; и *" id="{F057B6D5-80C4-4B4B-A8D3-8E2C335CE1D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функции" id="{E9FDF97F-653C-4598-8A2C-25B206DFE873}">
          <p14:sldIdLst>
            <p14:sldId id="268"/>
            <p14:sldId id="258"/>
            <p14:sldId id="259"/>
            <p14:sldId id="260"/>
            <p14:sldId id="275"/>
            <p14:sldId id="276"/>
            <p14:sldId id="278"/>
            <p14:sldId id="277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24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BF6A89-38E8-40B0-963A-1A5C8E4A9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Операторите </a:t>
            </a:r>
            <a:r>
              <a:rPr lang="en-US" sz="6000" dirty="0"/>
              <a:t>&amp;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sz="6000" dirty="0"/>
              <a:t>*</a:t>
            </a:r>
            <a:r>
              <a:rPr lang="bg-BG" dirty="0"/>
              <a:t>, и Функции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4A21959-3D2C-4E95-8E15-E288C98AA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504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C1F700-5846-4ACA-9F17-BAB378A8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B00309C-443B-44E5-BC6E-0EB483C2B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най-добрият приятел на програмиста</a:t>
            </a:r>
          </a:p>
        </p:txBody>
      </p:sp>
    </p:spTree>
    <p:extLst>
      <p:ext uri="{BB962C8B-B14F-4D97-AF65-F5344CB8AC3E}">
        <p14:creationId xmlns:p14="http://schemas.microsoft.com/office/powerpoint/2010/main" val="60188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C1228F-A563-4229-B9E4-8BE9F990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7552"/>
          </a:xfrm>
        </p:spPr>
        <p:txBody>
          <a:bodyPr/>
          <a:lstStyle/>
          <a:p>
            <a:r>
              <a:rPr lang="bg-BG" dirty="0"/>
              <a:t>Какво са функциите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0F1611-8545-4E03-B792-A0ADD16E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3200" dirty="0"/>
              <a:t>Проблем</a:t>
            </a:r>
            <a:r>
              <a:rPr lang="bg-BG" dirty="0"/>
              <a:t>: пишем, като из оглавени, един и същи код на много места, който единствено работи с различни обекти. Например въвеждане или извеждане на масив, намиране на минимален елемент  в масив, сортиране на масив и др.</a:t>
            </a:r>
          </a:p>
          <a:p>
            <a:pPr marL="0" indent="0">
              <a:buNone/>
            </a:pPr>
            <a:r>
              <a:rPr lang="bg-BG" dirty="0"/>
              <a:t>„</a:t>
            </a:r>
            <a:r>
              <a:rPr lang="bg-BG" i="1" dirty="0"/>
              <a:t>Само ако можеше на този код да му дадем име, така че като го викаме и подаваме нужните данни той да връща желания резултат без да го копираме излишно навсякъде…“</a:t>
            </a:r>
          </a:p>
        </p:txBody>
      </p:sp>
    </p:spTree>
    <p:extLst>
      <p:ext uri="{BB962C8B-B14F-4D97-AF65-F5344CB8AC3E}">
        <p14:creationId xmlns:p14="http://schemas.microsoft.com/office/powerpoint/2010/main" val="51054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bg-BG" dirty="0"/>
              <a:t>Какво са функциите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328E58-0A6B-4C97-9ACE-BDB2B8E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Дефиниция (една от многото) – Блок от код, който си има име, може да му се подават някакви стойности</a:t>
            </a:r>
            <a:r>
              <a:rPr lang="en-US" dirty="0"/>
              <a:t>,</a:t>
            </a:r>
            <a:r>
              <a:rPr lang="bg-BG" dirty="0"/>
              <a:t> и който накрая може да върне някаква стойност.</a:t>
            </a:r>
          </a:p>
          <a:p>
            <a:pPr marL="0" indent="0">
              <a:buNone/>
            </a:pPr>
            <a:endParaRPr lang="bg-BG" dirty="0"/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9E2A01E6-0548-49EA-B471-B1F6D9149CCD}"/>
              </a:ext>
            </a:extLst>
          </p:cNvPr>
          <p:cNvGrpSpPr/>
          <p:nvPr/>
        </p:nvGrpSpPr>
        <p:grpSpPr>
          <a:xfrm>
            <a:off x="5402663" y="4217704"/>
            <a:ext cx="1386673" cy="1356528"/>
            <a:chOff x="5295481" y="4069582"/>
            <a:chExt cx="1386673" cy="1356528"/>
          </a:xfrm>
        </p:grpSpPr>
        <p:pic>
          <p:nvPicPr>
            <p:cNvPr id="5" name="Графика 4" descr="Зъбни колела">
              <a:extLst>
                <a:ext uri="{FF2B5EF4-FFF2-40B4-BE49-F238E27FC236}">
                  <a16:creationId xmlns:a16="http://schemas.microsoft.com/office/drawing/2014/main" id="{CEB538CE-2ECB-47A1-B445-8DA27FE60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1617" y="4069582"/>
              <a:ext cx="914400" cy="914400"/>
            </a:xfrm>
            <a:prstGeom prst="rect">
              <a:avLst/>
            </a:prstGeom>
          </p:spPr>
        </p:pic>
        <p:sp>
          <p:nvSpPr>
            <p:cNvPr id="6" name="Правоъгълник: със заоблени ъгли 5">
              <a:extLst>
                <a:ext uri="{FF2B5EF4-FFF2-40B4-BE49-F238E27FC236}">
                  <a16:creationId xmlns:a16="http://schemas.microsoft.com/office/drawing/2014/main" id="{4F800973-03B5-497D-96B3-364C7333C5A1}"/>
                </a:ext>
              </a:extLst>
            </p:cNvPr>
            <p:cNvSpPr/>
            <p:nvPr/>
          </p:nvSpPr>
          <p:spPr>
            <a:xfrm>
              <a:off x="5295481" y="4069582"/>
              <a:ext cx="1386673" cy="1356528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Текстово поле 6">
              <a:extLst>
                <a:ext uri="{FF2B5EF4-FFF2-40B4-BE49-F238E27FC236}">
                  <a16:creationId xmlns:a16="http://schemas.microsoft.com/office/drawing/2014/main" id="{3FEDA20E-DD46-4641-B20C-A85A5EE3B777}"/>
                </a:ext>
              </a:extLst>
            </p:cNvPr>
            <p:cNvSpPr txBox="1"/>
            <p:nvPr/>
          </p:nvSpPr>
          <p:spPr>
            <a:xfrm>
              <a:off x="5401957" y="4835197"/>
              <a:ext cx="1269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function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Блоксхема: ръчна операция 9">
            <a:extLst>
              <a:ext uri="{FF2B5EF4-FFF2-40B4-BE49-F238E27FC236}">
                <a16:creationId xmlns:a16="http://schemas.microsoft.com/office/drawing/2014/main" id="{674ED33E-3E09-4E41-9662-251BA58F7B71}"/>
              </a:ext>
            </a:extLst>
          </p:cNvPr>
          <p:cNvSpPr/>
          <p:nvPr/>
        </p:nvSpPr>
        <p:spPr>
          <a:xfrm>
            <a:off x="5753871" y="3798278"/>
            <a:ext cx="733530" cy="419426"/>
          </a:xfrm>
          <a:prstGeom prst="flowChartManualOperati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Блоксхема: ръчна операция 10">
            <a:extLst>
              <a:ext uri="{FF2B5EF4-FFF2-40B4-BE49-F238E27FC236}">
                <a16:creationId xmlns:a16="http://schemas.microsoft.com/office/drawing/2014/main" id="{821D8F02-2FC4-4606-84C1-3D3ADC060DAD}"/>
              </a:ext>
            </a:extLst>
          </p:cNvPr>
          <p:cNvSpPr/>
          <p:nvPr/>
        </p:nvSpPr>
        <p:spPr>
          <a:xfrm>
            <a:off x="5727646" y="5574232"/>
            <a:ext cx="733530" cy="419426"/>
          </a:xfrm>
          <a:prstGeom prst="flowChartManualOperati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02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Картина 32">
            <a:extLst>
              <a:ext uri="{FF2B5EF4-FFF2-40B4-BE49-F238E27FC236}">
                <a16:creationId xmlns:a16="http://schemas.microsoft.com/office/drawing/2014/main" id="{B0B79D44-D8C8-4EB6-AFA1-C0C9B79A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12" y="3375114"/>
            <a:ext cx="5953956" cy="19719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bg-BG" dirty="0"/>
              <a:t>Структура на функция</a:t>
            </a:r>
          </a:p>
        </p:txBody>
      </p:sp>
      <p:cxnSp>
        <p:nvCxnSpPr>
          <p:cNvPr id="8" name="Съединител: с чупка 7">
            <a:extLst>
              <a:ext uri="{FF2B5EF4-FFF2-40B4-BE49-F238E27FC236}">
                <a16:creationId xmlns:a16="http://schemas.microsoft.com/office/drawing/2014/main" id="{4FEE167C-8617-4879-B332-63EABAE0D888}"/>
              </a:ext>
            </a:extLst>
          </p:cNvPr>
          <p:cNvCxnSpPr>
            <a:cxnSpLocks/>
          </p:cNvCxnSpPr>
          <p:nvPr/>
        </p:nvCxnSpPr>
        <p:spPr>
          <a:xfrm>
            <a:off x="2512091" y="2829060"/>
            <a:ext cx="1491685" cy="707413"/>
          </a:xfrm>
          <a:prstGeom prst="bentConnector3">
            <a:avLst>
              <a:gd name="adj1" fmla="val 9984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Съединител: с чупка 19">
            <a:extLst>
              <a:ext uri="{FF2B5EF4-FFF2-40B4-BE49-F238E27FC236}">
                <a16:creationId xmlns:a16="http://schemas.microsoft.com/office/drawing/2014/main" id="{55EF18D5-ABA6-4399-9726-91C86A8E2E97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4363045" y="2595529"/>
            <a:ext cx="1706488" cy="196583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ъединител: с чупка 21">
            <a:extLst>
              <a:ext uri="{FF2B5EF4-FFF2-40B4-BE49-F238E27FC236}">
                <a16:creationId xmlns:a16="http://schemas.microsoft.com/office/drawing/2014/main" id="{1B5C25B3-38C7-4228-BFB4-F1E21D258E9B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6395494" y="2607934"/>
            <a:ext cx="1149845" cy="70723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Съединител: с чупка 22">
            <a:extLst>
              <a:ext uri="{FF2B5EF4-FFF2-40B4-BE49-F238E27FC236}">
                <a16:creationId xmlns:a16="http://schemas.microsoft.com/office/drawing/2014/main" id="{826EF2B3-222F-480C-8C85-624B7F1DAF16}"/>
              </a:ext>
            </a:extLst>
          </p:cNvPr>
          <p:cNvCxnSpPr>
            <a:cxnSpLocks/>
          </p:cNvCxnSpPr>
          <p:nvPr/>
        </p:nvCxnSpPr>
        <p:spPr>
          <a:xfrm>
            <a:off x="6625414" y="2959240"/>
            <a:ext cx="1317027" cy="587826"/>
          </a:xfrm>
          <a:prstGeom prst="bentConnector3">
            <a:avLst>
              <a:gd name="adj1" fmla="val 99592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Съединител: с чупка 26">
            <a:extLst>
              <a:ext uri="{FF2B5EF4-FFF2-40B4-BE49-F238E27FC236}">
                <a16:creationId xmlns:a16="http://schemas.microsoft.com/office/drawing/2014/main" id="{D2A64D33-D47C-4BA1-A7C5-1814A91C7C4D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8721479" y="3170210"/>
            <a:ext cx="1320420" cy="1121426"/>
          </a:xfrm>
          <a:prstGeom prst="bentConnector3">
            <a:avLst>
              <a:gd name="adj1" fmla="val 100226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Съединител: с чупка 33">
            <a:extLst>
              <a:ext uri="{FF2B5EF4-FFF2-40B4-BE49-F238E27FC236}">
                <a16:creationId xmlns:a16="http://schemas.microsoft.com/office/drawing/2014/main" id="{E1CF589F-8974-4533-A06C-38FD09AA5528}"/>
              </a:ext>
            </a:extLst>
          </p:cNvPr>
          <p:cNvCxnSpPr>
            <a:cxnSpLocks/>
            <a:stCxn id="64" idx="1"/>
            <a:endCxn id="75" idx="2"/>
          </p:cNvCxnSpPr>
          <p:nvPr/>
        </p:nvCxnSpPr>
        <p:spPr>
          <a:xfrm rot="10800000">
            <a:off x="5358591" y="4736173"/>
            <a:ext cx="650325" cy="1285253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Текстово поле 39">
            <a:extLst>
              <a:ext uri="{FF2B5EF4-FFF2-40B4-BE49-F238E27FC236}">
                <a16:creationId xmlns:a16="http://schemas.microsoft.com/office/drawing/2014/main" id="{E7A4F582-BC0E-4A78-80C6-013A0EB5DEF7}"/>
              </a:ext>
            </a:extLst>
          </p:cNvPr>
          <p:cNvSpPr txBox="1"/>
          <p:nvPr/>
        </p:nvSpPr>
        <p:spPr>
          <a:xfrm>
            <a:off x="1743745" y="2100589"/>
            <a:ext cx="2564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B4FFFF"/>
                </a:solidFill>
              </a:rPr>
              <a:t>Типа на данни, която</a:t>
            </a:r>
          </a:p>
          <a:p>
            <a:r>
              <a:rPr lang="bg-BG" sz="2000" b="1" dirty="0">
                <a:solidFill>
                  <a:srgbClr val="B4FFFF"/>
                </a:solidFill>
              </a:rPr>
              <a:t>функцията връща</a:t>
            </a:r>
          </a:p>
        </p:txBody>
      </p:sp>
      <p:sp>
        <p:nvSpPr>
          <p:cNvPr id="41" name="Текстово поле 40">
            <a:extLst>
              <a:ext uri="{FF2B5EF4-FFF2-40B4-BE49-F238E27FC236}">
                <a16:creationId xmlns:a16="http://schemas.microsoft.com/office/drawing/2014/main" id="{704D4180-98BC-4C8B-A33C-CBA5B5B1857E}"/>
              </a:ext>
            </a:extLst>
          </p:cNvPr>
          <p:cNvSpPr txBox="1"/>
          <p:nvPr/>
        </p:nvSpPr>
        <p:spPr>
          <a:xfrm>
            <a:off x="3867110" y="1440467"/>
            <a:ext cx="2501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B4FFFF"/>
                </a:solidFill>
              </a:rPr>
              <a:t>Името на функцията</a:t>
            </a:r>
          </a:p>
        </p:txBody>
      </p:sp>
      <p:sp>
        <p:nvSpPr>
          <p:cNvPr id="58" name="Текстово поле 57">
            <a:extLst>
              <a:ext uri="{FF2B5EF4-FFF2-40B4-BE49-F238E27FC236}">
                <a16:creationId xmlns:a16="http://schemas.microsoft.com/office/drawing/2014/main" id="{3B29F4BA-2EA4-4D8A-A2D3-13F3B6458366}"/>
              </a:ext>
            </a:extLst>
          </p:cNvPr>
          <p:cNvSpPr txBox="1"/>
          <p:nvPr/>
        </p:nvSpPr>
        <p:spPr>
          <a:xfrm>
            <a:off x="5693781" y="1986521"/>
            <a:ext cx="326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B4FFFF"/>
                </a:solidFill>
              </a:rPr>
              <a:t>Параметрите на функцията</a:t>
            </a:r>
          </a:p>
        </p:txBody>
      </p:sp>
      <p:sp>
        <p:nvSpPr>
          <p:cNvPr id="61" name="Текстово поле 60">
            <a:extLst>
              <a:ext uri="{FF2B5EF4-FFF2-40B4-BE49-F238E27FC236}">
                <a16:creationId xmlns:a16="http://schemas.microsoft.com/office/drawing/2014/main" id="{E3505933-6578-4AB2-B663-C80E72C80896}"/>
              </a:ext>
            </a:extLst>
          </p:cNvPr>
          <p:cNvSpPr txBox="1"/>
          <p:nvPr/>
        </p:nvSpPr>
        <p:spPr>
          <a:xfrm>
            <a:off x="8792728" y="2670603"/>
            <a:ext cx="229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B4FFFF"/>
                </a:solidFill>
              </a:rPr>
              <a:t>Тяло на функцията</a:t>
            </a:r>
          </a:p>
        </p:txBody>
      </p:sp>
      <p:sp>
        <p:nvSpPr>
          <p:cNvPr id="64" name="Текстово поле 63">
            <a:extLst>
              <a:ext uri="{FF2B5EF4-FFF2-40B4-BE49-F238E27FC236}">
                <a16:creationId xmlns:a16="http://schemas.microsoft.com/office/drawing/2014/main" id="{B4296996-5D80-4C39-8C5A-DF601D77101D}"/>
              </a:ext>
            </a:extLst>
          </p:cNvPr>
          <p:cNvSpPr txBox="1"/>
          <p:nvPr/>
        </p:nvSpPr>
        <p:spPr>
          <a:xfrm>
            <a:off x="6008915" y="5513593"/>
            <a:ext cx="3663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B4FFFF"/>
                </a:solidFill>
              </a:rPr>
              <a:t>Оператора </a:t>
            </a:r>
            <a:r>
              <a:rPr lang="en-US" sz="2000" b="1" dirty="0">
                <a:solidFill>
                  <a:srgbClr val="B4FFFF"/>
                </a:solidFill>
              </a:rPr>
              <a:t>return</a:t>
            </a:r>
            <a:r>
              <a:rPr lang="bg-BG" sz="2000" b="1" dirty="0">
                <a:solidFill>
                  <a:srgbClr val="B4FFFF"/>
                </a:solidFill>
              </a:rPr>
              <a:t>, който връща</a:t>
            </a:r>
          </a:p>
          <a:p>
            <a:r>
              <a:rPr lang="bg-BG" sz="2000" b="1" dirty="0">
                <a:solidFill>
                  <a:srgbClr val="B4FFFF"/>
                </a:solidFill>
              </a:rPr>
              <a:t>стойността седяща от дясно</a:t>
            </a:r>
          </a:p>
          <a:p>
            <a:r>
              <a:rPr lang="bg-BG" sz="2000" b="1" dirty="0">
                <a:solidFill>
                  <a:srgbClr val="B4FFFF"/>
                </a:solidFill>
              </a:rPr>
              <a:t>на викаща функция</a:t>
            </a:r>
          </a:p>
        </p:txBody>
      </p:sp>
      <p:sp>
        <p:nvSpPr>
          <p:cNvPr id="66" name="Правоъгълник: със заоблени ъгли 65">
            <a:extLst>
              <a:ext uri="{FF2B5EF4-FFF2-40B4-BE49-F238E27FC236}">
                <a16:creationId xmlns:a16="http://schemas.microsoft.com/office/drawing/2014/main" id="{3B977CA2-A811-4418-98E4-0D76F002A788}"/>
              </a:ext>
            </a:extLst>
          </p:cNvPr>
          <p:cNvSpPr/>
          <p:nvPr/>
        </p:nvSpPr>
        <p:spPr>
          <a:xfrm>
            <a:off x="3571697" y="3536473"/>
            <a:ext cx="839530" cy="337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Правоъгълник: със заоблени ъгли 66">
            <a:extLst>
              <a:ext uri="{FF2B5EF4-FFF2-40B4-BE49-F238E27FC236}">
                <a16:creationId xmlns:a16="http://schemas.microsoft.com/office/drawing/2014/main" id="{89E7255D-0F68-4192-A8FA-F9CD673B35D3}"/>
              </a:ext>
            </a:extLst>
          </p:cNvPr>
          <p:cNvSpPr/>
          <p:nvPr/>
        </p:nvSpPr>
        <p:spPr>
          <a:xfrm>
            <a:off x="4407069" y="3549873"/>
            <a:ext cx="1601845" cy="337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Правоъгълник: със заоблени ъгли 67">
            <a:extLst>
              <a:ext uri="{FF2B5EF4-FFF2-40B4-BE49-F238E27FC236}">
                <a16:creationId xmlns:a16="http://schemas.microsoft.com/office/drawing/2014/main" id="{A5EF4385-3E5E-4DD9-BB31-64B3C774E854}"/>
              </a:ext>
            </a:extLst>
          </p:cNvPr>
          <p:cNvSpPr/>
          <p:nvPr/>
        </p:nvSpPr>
        <p:spPr>
          <a:xfrm>
            <a:off x="6037163" y="3549873"/>
            <a:ext cx="2393404" cy="337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Правоъгълник: със заоблени ъгли 68">
            <a:extLst>
              <a:ext uri="{FF2B5EF4-FFF2-40B4-BE49-F238E27FC236}">
                <a16:creationId xmlns:a16="http://schemas.microsoft.com/office/drawing/2014/main" id="{447F2FB4-5B50-45FC-B191-942BBD2B2DC4}"/>
              </a:ext>
            </a:extLst>
          </p:cNvPr>
          <p:cNvSpPr/>
          <p:nvPr/>
        </p:nvSpPr>
        <p:spPr>
          <a:xfrm>
            <a:off x="3677978" y="3900451"/>
            <a:ext cx="5114749" cy="922762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Правоъгълник: със заоблени ъгли 74">
            <a:extLst>
              <a:ext uri="{FF2B5EF4-FFF2-40B4-BE49-F238E27FC236}">
                <a16:creationId xmlns:a16="http://schemas.microsoft.com/office/drawing/2014/main" id="{5F81ADC7-97F5-4029-A9DC-03B9ED5D4A34}"/>
              </a:ext>
            </a:extLst>
          </p:cNvPr>
          <p:cNvSpPr/>
          <p:nvPr/>
        </p:nvSpPr>
        <p:spPr>
          <a:xfrm>
            <a:off x="4348294" y="4398991"/>
            <a:ext cx="2020591" cy="337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13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8" grpId="0"/>
      <p:bldP spid="61" grpId="0"/>
      <p:bldP spid="64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5" grpId="0" animBg="1"/>
      <p:bldP spid="7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bg-BG" dirty="0"/>
              <a:t>Подаване на стойности на една 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328E58-0A6B-4C97-9ACE-BDB2B8E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Подаването на стойности на една функция спада в две категории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bg-BG" dirty="0"/>
              <a:t>Като копие на стойността – просто се заделя нова променлива в паметта, която е за функцията само, и се копира стойността на подадената променлива/константа в нея</a:t>
            </a:r>
          </a:p>
        </p:txBody>
      </p:sp>
    </p:spTree>
    <p:extLst>
      <p:ext uri="{BB962C8B-B14F-4D97-AF65-F5344CB8AC3E}">
        <p14:creationId xmlns:p14="http://schemas.microsoft.com/office/powerpoint/2010/main" val="30815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bg-BG" dirty="0"/>
              <a:t>Подаване на стойности на една 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328E58-0A6B-4C97-9ACE-BDB2B8E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Подаването на стойности на една функция спада в две категории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bg-BG" dirty="0"/>
              <a:t>Като псевдоним – подава се директно самия обект в паметта, който се подава на функцията. Тук идва съществената роля на псевдонимите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Вече един псевдоним може да е константен, т.е. функцията, на която се подава не може да го променя, а само да чете стойността му.</a:t>
            </a:r>
          </a:p>
          <a:p>
            <a:pPr marL="0" indent="0">
              <a:buNone/>
            </a:pPr>
            <a:r>
              <a:rPr lang="bg-BG" dirty="0"/>
              <a:t>Или може да не е константен и функцията да го променя без проблем. Така може да променяте много стойности без да се налага да правите шмекерии, за да връщате повече от една стойност от функцията.</a:t>
            </a:r>
          </a:p>
        </p:txBody>
      </p:sp>
    </p:spTree>
    <p:extLst>
      <p:ext uri="{BB962C8B-B14F-4D97-AF65-F5344CB8AC3E}">
        <p14:creationId xmlns:p14="http://schemas.microsoft.com/office/powerpoint/2010/main" val="152628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bg-BG" dirty="0"/>
              <a:t>Подаване на стойности на една 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328E58-0A6B-4C97-9ACE-BDB2B8E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ЗАБЕЛЕЖКА: Трика с достъпване на обекти извън областта на променливи на една функция може да стане и с указатели. Поради тази причина като подавате масив вие работите с оригиналния масив. Но ако всеки обект, който искате да променяте и подавате така, става неудобно за четене. Първо на пръв поглед не се разбира дали това е масив (или в бъдеще нещо заделено динамично) или обикновен обект. Второ трябва да </a:t>
            </a:r>
            <a:r>
              <a:rPr lang="bg-BG" dirty="0" err="1"/>
              <a:t>дереференцирате</a:t>
            </a:r>
            <a:r>
              <a:rPr lang="bg-BG" dirty="0"/>
              <a:t> излишно неща, които може да подадете като псевдоним.</a:t>
            </a:r>
          </a:p>
        </p:txBody>
      </p:sp>
    </p:spTree>
    <p:extLst>
      <p:ext uri="{BB962C8B-B14F-4D97-AF65-F5344CB8AC3E}">
        <p14:creationId xmlns:p14="http://schemas.microsoft.com/office/powerpoint/2010/main" val="228935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24930FA-D8F1-4BC8-9527-DDF863FB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337706"/>
            <a:ext cx="5992061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7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bg-BG" dirty="0"/>
              <a:t>Декларация и дефиниция на 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328E58-0A6B-4C97-9ACE-BDB2B8E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ДЕКЛАРАЦИЯТА просто казва на програмата за дадена функция, че съществува без да е нужно да се казва и какво прави. За една правилна декларация са нужни:</a:t>
            </a:r>
          </a:p>
          <a:p>
            <a:r>
              <a:rPr lang="bg-BG" dirty="0"/>
              <a:t>типа на данните, която функцията връща</a:t>
            </a:r>
          </a:p>
          <a:p>
            <a:r>
              <a:rPr lang="bg-BG" dirty="0"/>
              <a:t>името на функцията</a:t>
            </a:r>
          </a:p>
          <a:p>
            <a:r>
              <a:rPr lang="bg-BG" dirty="0"/>
              <a:t>списъка с параметри на функцията, където имената на параметрите не са задължителни</a:t>
            </a:r>
          </a:p>
        </p:txBody>
      </p:sp>
    </p:spTree>
    <p:extLst>
      <p:ext uri="{BB962C8B-B14F-4D97-AF65-F5344CB8AC3E}">
        <p14:creationId xmlns:p14="http://schemas.microsoft.com/office/powerpoint/2010/main" val="380592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bg-BG" dirty="0"/>
              <a:t>Декларация и дефиниция на функция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92B360D-88D0-4095-A349-C51626C1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40" y="2107223"/>
            <a:ext cx="458216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75056D-7EDD-49BC-93BD-934DF61A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0966DCD-F4F2-46B0-991E-460849E4A2C1}"/>
              </a:ext>
            </a:extLst>
          </p:cNvPr>
          <p:cNvSpPr txBox="1"/>
          <p:nvPr/>
        </p:nvSpPr>
        <p:spPr>
          <a:xfrm>
            <a:off x="829468" y="1674674"/>
            <a:ext cx="9996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dirty="0">
                <a:hlinkClick r:id="rId2" action="ppaction://hlinksldjump"/>
              </a:rPr>
              <a:t>Операторите </a:t>
            </a:r>
            <a:r>
              <a:rPr lang="en-US" dirty="0">
                <a:hlinkClick r:id="rId2" action="ppaction://hlinksldjump"/>
              </a:rPr>
              <a:t>&amp; </a:t>
            </a:r>
            <a:r>
              <a:rPr lang="bg-BG" dirty="0">
                <a:hlinkClick r:id="rId2" action="ppaction://hlinksldjump"/>
              </a:rPr>
              <a:t>и *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3" action="ppaction://hlinksldjump"/>
              </a:rPr>
              <a:t>оператор </a:t>
            </a:r>
            <a:r>
              <a:rPr lang="en-US" dirty="0">
                <a:hlinkClick r:id="rId3" action="ppaction://hlinksldjump"/>
              </a:rPr>
              <a:t>&amp; - </a:t>
            </a:r>
            <a:r>
              <a:rPr lang="bg-BG" dirty="0">
                <a:hlinkClick r:id="rId3" action="ppaction://hlinksldjump"/>
              </a:rPr>
              <a:t>създаване на псевдоним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4" action="ppaction://hlinksldjump"/>
              </a:rPr>
              <a:t>оператор </a:t>
            </a:r>
            <a:r>
              <a:rPr lang="en-US" dirty="0">
                <a:hlinkClick r:id="rId4" action="ppaction://hlinksldjump"/>
              </a:rPr>
              <a:t>&amp; -</a:t>
            </a:r>
            <a:r>
              <a:rPr lang="bg-BG" dirty="0">
                <a:hlinkClick r:id="rId4" action="ppaction://hlinksldjump"/>
              </a:rPr>
              <a:t> извличане на адрес на обект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5" action="ppaction://hlinksldjump"/>
              </a:rPr>
              <a:t>оператор * - създаване на указател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6" action="ppaction://hlinksldjump"/>
              </a:rPr>
              <a:t>оператор * - </a:t>
            </a:r>
            <a:r>
              <a:rPr lang="bg-BG" dirty="0" err="1">
                <a:hlinkClick r:id="rId6" action="ppaction://hlinksldjump"/>
              </a:rPr>
              <a:t>дереферениране</a:t>
            </a:r>
            <a:r>
              <a:rPr lang="bg-BG" dirty="0">
                <a:hlinkClick r:id="rId6" action="ppaction://hlinksldjump"/>
              </a:rPr>
              <a:t> на указател</a:t>
            </a:r>
            <a:endParaRPr lang="bg-BG" dirty="0"/>
          </a:p>
          <a:p>
            <a:pPr marL="342900" indent="-342900">
              <a:buFont typeface="+mj-lt"/>
              <a:buAutoNum type="arabicPeriod"/>
            </a:pPr>
            <a:r>
              <a:rPr lang="bg-BG" dirty="0">
                <a:hlinkClick r:id="rId7" action="ppaction://hlinksldjump"/>
              </a:rPr>
              <a:t>Функции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8" action="ppaction://hlinksldjump"/>
              </a:rPr>
              <a:t>какво са функциите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9" action="ppaction://hlinksldjump"/>
              </a:rPr>
              <a:t>структура на функция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10" action="ppaction://hlinksldjump"/>
              </a:rPr>
              <a:t>подаване на стойности на функция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11" action="ppaction://hlinksldjump"/>
              </a:rPr>
              <a:t>декларации и дефиниции на функции - декларация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12" action="ppaction://hlinksldjump"/>
              </a:rPr>
              <a:t>декларации и дефиниции на функции – дефиниция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13" action="ppaction://hlinksldjump"/>
              </a:rPr>
              <a:t>защо декларации и дефиниции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14" action="ppaction://hlinksldjump"/>
              </a:rPr>
              <a:t>документиращи коментари</a:t>
            </a:r>
            <a:endParaRPr lang="bg-B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dirty="0">
                <a:hlinkClick r:id="rId15" action="ppaction://hlinksldjump"/>
              </a:rPr>
              <a:t>добри практики при създаване на функции</a:t>
            </a:r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583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bg-BG" dirty="0"/>
              <a:t>Декларация и дефиниция на 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328E58-0A6B-4C97-9ACE-BDB2B8E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ДЕФИНИЦИЯТА на една функция е цялостното ѝ реализиране. За една правилна дефиниция са нужни:</a:t>
            </a:r>
          </a:p>
          <a:p>
            <a:r>
              <a:rPr lang="bg-BG" dirty="0"/>
              <a:t>типа на данните, която функцията връща</a:t>
            </a:r>
          </a:p>
          <a:p>
            <a:r>
              <a:rPr lang="bg-BG" dirty="0"/>
              <a:t>името на функцията</a:t>
            </a:r>
          </a:p>
          <a:p>
            <a:r>
              <a:rPr lang="bg-BG" dirty="0"/>
              <a:t>списъка с параметри на функцията, където имената на параметрите са задължителни</a:t>
            </a:r>
          </a:p>
          <a:p>
            <a:r>
              <a:rPr lang="bg-BG" dirty="0"/>
              <a:t>тяло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267910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>
            <a:normAutofit/>
          </a:bodyPr>
          <a:lstStyle/>
          <a:p>
            <a:r>
              <a:rPr lang="bg-BG" dirty="0"/>
              <a:t>защо Декларации и дефиниции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328E58-0A6B-4C97-9ACE-BDB2B8E6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5854"/>
            <a:ext cx="9905999" cy="45983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За сега още не сме стигнали до разделяне на проекта на отделни файлове, но и сега двете понятия са ни нужни.</a:t>
            </a:r>
          </a:p>
          <a:p>
            <a:pPr marL="0" indent="0">
              <a:buNone/>
            </a:pPr>
            <a:r>
              <a:rPr lang="bg-BG" dirty="0"/>
              <a:t>Добра практика е да се пишат декларациите на функциите, които една програма ползва, над главната функция, а дефинициите да са под главната функция. </a:t>
            </a:r>
          </a:p>
          <a:p>
            <a:pPr marL="0" indent="0">
              <a:buNone/>
            </a:pPr>
            <a:r>
              <a:rPr lang="bg-BG" dirty="0"/>
              <a:t>Това е от една страна, защото се избягва подреждане на функциите, така че следващата по ред в програмата да знае за предишната, ако тя се нуждае от нея.</a:t>
            </a:r>
          </a:p>
          <a:p>
            <a:pPr marL="0" indent="0">
              <a:buNone/>
            </a:pPr>
            <a:r>
              <a:rPr lang="bg-BG" dirty="0"/>
              <a:t>От друга страна четящият кода ви лесно се ориентира какво използвате (ако си кръстите и функциите адекватно де) без да се налага да чете и кода в тялото на тези функции. Също така при декларациите се слагат документиращи коментари.</a:t>
            </a:r>
          </a:p>
        </p:txBody>
      </p:sp>
    </p:spTree>
    <p:extLst>
      <p:ext uri="{BB962C8B-B14F-4D97-AF65-F5344CB8AC3E}">
        <p14:creationId xmlns:p14="http://schemas.microsoft.com/office/powerpoint/2010/main" val="67809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631996F4-7480-41E4-A85F-C4F8159D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09074"/>
            <a:ext cx="8059275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08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3DCF826C-8B95-4CAC-B251-2A0CFEA2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52" y="1938129"/>
            <a:ext cx="5868219" cy="2981741"/>
          </a:xfrm>
          <a:prstGeom prst="rect">
            <a:avLst/>
          </a:prstGeom>
        </p:spPr>
      </p:pic>
      <p:cxnSp>
        <p:nvCxnSpPr>
          <p:cNvPr id="5" name="Съединител: с чупка 4">
            <a:extLst>
              <a:ext uri="{FF2B5EF4-FFF2-40B4-BE49-F238E27FC236}">
                <a16:creationId xmlns:a16="http://schemas.microsoft.com/office/drawing/2014/main" id="{B4B342D4-69E3-49DF-A5FD-EB5978CFA5C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4524034" y="1632453"/>
            <a:ext cx="1332338" cy="240701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137FA8A-EF25-4430-AC65-9294BA61E581}"/>
              </a:ext>
            </a:extLst>
          </p:cNvPr>
          <p:cNvSpPr txBox="1"/>
          <p:nvPr/>
        </p:nvSpPr>
        <p:spPr>
          <a:xfrm>
            <a:off x="2394377" y="686525"/>
            <a:ext cx="5350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B4FFFF"/>
                </a:solidFill>
              </a:rPr>
              <a:t>Кратко описание на действието на функцията</a:t>
            </a:r>
          </a:p>
        </p:txBody>
      </p:sp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8B27F3E2-6E2D-4CD9-84F2-21A60D06D34F}"/>
              </a:ext>
            </a:extLst>
          </p:cNvPr>
          <p:cNvSpPr/>
          <p:nvPr/>
        </p:nvSpPr>
        <p:spPr>
          <a:xfrm>
            <a:off x="5310554" y="1971653"/>
            <a:ext cx="4985238" cy="894639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5" name="Съединител: с чупка 14">
            <a:extLst>
              <a:ext uri="{FF2B5EF4-FFF2-40B4-BE49-F238E27FC236}">
                <a16:creationId xmlns:a16="http://schemas.microsoft.com/office/drawing/2014/main" id="{DB933C90-5F33-40F2-BCE2-25DB8C2AD4D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880802" y="2676779"/>
            <a:ext cx="429752" cy="58604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E7E12543-0596-415A-9444-28E38D9C21CF}"/>
              </a:ext>
            </a:extLst>
          </p:cNvPr>
          <p:cNvSpPr txBox="1"/>
          <p:nvPr/>
        </p:nvSpPr>
        <p:spPr>
          <a:xfrm>
            <a:off x="1169377" y="2168947"/>
            <a:ext cx="371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rgbClr val="B4FFFF"/>
                </a:solidFill>
              </a:rPr>
              <a:t>Параметрите подавани</a:t>
            </a:r>
          </a:p>
          <a:p>
            <a:r>
              <a:rPr lang="bg-BG" sz="2000" b="1" dirty="0">
                <a:solidFill>
                  <a:srgbClr val="B4FFFF"/>
                </a:solidFill>
              </a:rPr>
              <a:t>на функцията и обяснения</a:t>
            </a:r>
          </a:p>
          <a:p>
            <a:r>
              <a:rPr lang="bg-BG" sz="2000" b="1" dirty="0">
                <a:solidFill>
                  <a:srgbClr val="B4FFFF"/>
                </a:solidFill>
              </a:rPr>
              <a:t>към тях</a:t>
            </a:r>
          </a:p>
        </p:txBody>
      </p:sp>
      <p:sp>
        <p:nvSpPr>
          <p:cNvPr id="17" name="Правоъгълник: със заоблени ъгли 16">
            <a:extLst>
              <a:ext uri="{FF2B5EF4-FFF2-40B4-BE49-F238E27FC236}">
                <a16:creationId xmlns:a16="http://schemas.microsoft.com/office/drawing/2014/main" id="{43DEF7EE-724B-4131-BE1D-AA99A590E171}"/>
              </a:ext>
            </a:extLst>
          </p:cNvPr>
          <p:cNvSpPr/>
          <p:nvPr/>
        </p:nvSpPr>
        <p:spPr>
          <a:xfrm>
            <a:off x="5310554" y="2989385"/>
            <a:ext cx="4985238" cy="546869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6BA9C04B-23F6-4DA7-8512-ADCB63E4EB6B}"/>
              </a:ext>
            </a:extLst>
          </p:cNvPr>
          <p:cNvSpPr txBox="1"/>
          <p:nvPr/>
        </p:nvSpPr>
        <p:spPr>
          <a:xfrm>
            <a:off x="1169377" y="3165559"/>
            <a:ext cx="3522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4FFFF"/>
                </a:solidFill>
              </a:rPr>
              <a:t>in – </a:t>
            </a:r>
            <a:r>
              <a:rPr lang="bg-BG" sz="2000" b="1" dirty="0">
                <a:solidFill>
                  <a:srgbClr val="B4FFFF"/>
                </a:solidFill>
              </a:rPr>
              <a:t>ако параметъра се</a:t>
            </a:r>
          </a:p>
          <a:p>
            <a:r>
              <a:rPr lang="bg-BG" sz="2000" b="1" dirty="0">
                <a:solidFill>
                  <a:srgbClr val="B4FFFF"/>
                </a:solidFill>
              </a:rPr>
              <a:t>подава, като входна </a:t>
            </a:r>
            <a:r>
              <a:rPr lang="bg-BG" sz="2000" b="1" dirty="0" err="1">
                <a:solidFill>
                  <a:srgbClr val="B4FFFF"/>
                </a:solidFill>
              </a:rPr>
              <a:t>данна</a:t>
            </a:r>
            <a:r>
              <a:rPr lang="bg-BG" sz="2000" b="1" dirty="0">
                <a:solidFill>
                  <a:srgbClr val="B4FFFF"/>
                </a:solidFill>
              </a:rPr>
              <a:t>*</a:t>
            </a:r>
          </a:p>
          <a:p>
            <a:r>
              <a:rPr lang="en-US" sz="2000" b="1" dirty="0">
                <a:solidFill>
                  <a:srgbClr val="B4FFFF"/>
                </a:solidFill>
              </a:rPr>
              <a:t>out – </a:t>
            </a:r>
            <a:r>
              <a:rPr lang="bg-BG" sz="2000" b="1" dirty="0">
                <a:solidFill>
                  <a:srgbClr val="B4FFFF"/>
                </a:solidFill>
              </a:rPr>
              <a:t>ако параметъра служи за връщане на стойност**</a:t>
            </a:r>
          </a:p>
          <a:p>
            <a:pPr algn="ctr"/>
            <a:r>
              <a:rPr lang="bg-BG" sz="1600" b="1" dirty="0">
                <a:solidFill>
                  <a:srgbClr val="B4FFFF"/>
                </a:solidFill>
              </a:rPr>
              <a:t>* подаване като копие или константен псевдоним</a:t>
            </a:r>
          </a:p>
          <a:p>
            <a:pPr algn="ctr"/>
            <a:r>
              <a:rPr lang="bg-BG" sz="1600" b="1" dirty="0">
                <a:solidFill>
                  <a:srgbClr val="B4FFFF"/>
                </a:solidFill>
              </a:rPr>
              <a:t>**в случая ако е псевдоним</a:t>
            </a:r>
            <a:br>
              <a:rPr lang="bg-BG" sz="1600" b="1" dirty="0">
                <a:solidFill>
                  <a:srgbClr val="B4FFFF"/>
                </a:solidFill>
              </a:rPr>
            </a:br>
            <a:r>
              <a:rPr lang="bg-BG" sz="1600" b="1" dirty="0">
                <a:solidFill>
                  <a:srgbClr val="B4FFFF"/>
                </a:solidFill>
              </a:rPr>
              <a:t>и променяме оригинала</a:t>
            </a:r>
          </a:p>
        </p:txBody>
      </p:sp>
      <p:sp>
        <p:nvSpPr>
          <p:cNvPr id="28" name="Правоъгълник: със заоблени ъгли 27">
            <a:extLst>
              <a:ext uri="{FF2B5EF4-FFF2-40B4-BE49-F238E27FC236}">
                <a16:creationId xmlns:a16="http://schemas.microsoft.com/office/drawing/2014/main" id="{E7DF812E-3918-4F07-A804-E5A28CF5F832}"/>
              </a:ext>
            </a:extLst>
          </p:cNvPr>
          <p:cNvSpPr/>
          <p:nvPr/>
        </p:nvSpPr>
        <p:spPr>
          <a:xfrm>
            <a:off x="5310553" y="3728035"/>
            <a:ext cx="4985239" cy="546869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1" name="Съединител: с чупка 30">
            <a:extLst>
              <a:ext uri="{FF2B5EF4-FFF2-40B4-BE49-F238E27FC236}">
                <a16:creationId xmlns:a16="http://schemas.microsoft.com/office/drawing/2014/main" id="{E6F61967-2125-44C6-8DB2-AD3DA5AA0B41}"/>
              </a:ext>
            </a:extLst>
          </p:cNvPr>
          <p:cNvCxnSpPr>
            <a:cxnSpLocks/>
            <a:stCxn id="34" idx="0"/>
            <a:endCxn id="28" idx="2"/>
          </p:cNvCxnSpPr>
          <p:nvPr/>
        </p:nvCxnSpPr>
        <p:spPr>
          <a:xfrm rot="16200000" flipV="1">
            <a:off x="7542884" y="4535193"/>
            <a:ext cx="867516" cy="34693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40C3985F-8FCC-4192-AE79-F9F8EE395702}"/>
              </a:ext>
            </a:extLst>
          </p:cNvPr>
          <p:cNvSpPr txBox="1"/>
          <p:nvPr/>
        </p:nvSpPr>
        <p:spPr>
          <a:xfrm>
            <a:off x="5869230" y="5142420"/>
            <a:ext cx="4561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B4FFFF"/>
                </a:solidFill>
              </a:rPr>
              <a:t>Обяснение какво връща като резултат </a:t>
            </a:r>
          </a:p>
          <a:p>
            <a:r>
              <a:rPr lang="bg-BG" sz="2000" b="1" dirty="0">
                <a:solidFill>
                  <a:srgbClr val="B4FFFF"/>
                </a:solidFill>
              </a:rPr>
              <a:t>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92913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16" grpId="0"/>
      <p:bldP spid="17" grpId="0" animBg="1"/>
      <p:bldP spid="17" grpId="1" animBg="1"/>
      <p:bldP spid="27" grpId="0"/>
      <p:bldP spid="27" grpId="1"/>
      <p:bldP spid="28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EA3182-D753-42A1-B7E1-EA6D80A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>
            <a:normAutofit/>
          </a:bodyPr>
          <a:lstStyle/>
          <a:p>
            <a:r>
              <a:rPr lang="bg-BG" dirty="0"/>
              <a:t>Добри практики при създаване на функции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C9670084-7AF0-4BD4-8BB6-AA3E480A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5854"/>
            <a:ext cx="9905999" cy="4598377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Планирайте какво искате вашата функция да върши. Една функцията е хубаво да върши едно единствено нещо, а не една купчина различни неща. Ако функцията ви търси лице на квадрат, сортира масив от символни низове лексикографски и ви позволява да играете </a:t>
            </a:r>
            <a:r>
              <a:rPr lang="en-US" dirty="0"/>
              <a:t>Minesweeper</a:t>
            </a:r>
            <a:r>
              <a:rPr lang="bg-BG" dirty="0"/>
              <a:t>, значи не сте си измислили функцията добре.</a:t>
            </a:r>
          </a:p>
          <a:p>
            <a:r>
              <a:rPr lang="bg-BG" dirty="0"/>
              <a:t>Кръщавайте си функциите адекватно както и параметрите, които подавате и използвате в тялото. Със сигурност няма да разберете какво прави </a:t>
            </a:r>
            <a:r>
              <a:rPr lang="en-US" dirty="0"/>
              <a:t>void a1(bool); </a:t>
            </a:r>
            <a:r>
              <a:rPr lang="bg-BG" dirty="0"/>
              <a:t>ако просто ви я покажа без тялото. А какво ще правите ако и там е пълна каша и нищо не се чете.</a:t>
            </a:r>
          </a:p>
          <a:p>
            <a:r>
              <a:rPr lang="bg-BG" dirty="0"/>
              <a:t>Избирайте правилно как ще подавате стойности на функцията: като копие или псевдоним. Ако е псевдоним като константен такъв или не.</a:t>
            </a:r>
          </a:p>
          <a:p>
            <a:r>
              <a:rPr lang="bg-BG" dirty="0"/>
              <a:t>И не на последно място правете нужните проверки за подадените стойности, както до сега правихме при въвеждането в главната функция.</a:t>
            </a:r>
          </a:p>
          <a:p>
            <a:r>
              <a:rPr lang="bg-BG" dirty="0"/>
              <a:t>Ако има и коментари ще сте топ </a:t>
            </a:r>
            <a:r>
              <a:rPr lang="bg-BG" dirty="0">
                <a:sym typeface="Wingdings" panose="05000000000000000000" pitchFamily="2" charset="2"/>
              </a:rPr>
              <a:t>:)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41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7A081F13-8890-4306-A866-218754EB60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2285474"/>
                  </p:ext>
                </p:extLst>
              </p:nvPr>
            </p:nvGraphicFramePr>
            <p:xfrm>
              <a:off x="729544" y="533400"/>
              <a:ext cx="4876800" cy="2743200"/>
            </p:xfrm>
            <a:graphic>
              <a:graphicData uri="http://schemas.microsoft.com/office/powerpoint/2016/sectionzoom">
                <psez:sectionZm>
                  <psez:sectionZmObj sectionId="{F057B6D5-80C4-4B4B-A8D3-8E2C335CE1D0}">
                    <psez:zmPr id="{B2663EB7-983E-47D4-AB6F-895343C64C50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6800" cy="2743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Мащабиране на раздел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81F13-8890-4306-A866-218754EB60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544" y="533400"/>
                <a:ext cx="4876800" cy="2743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42B2F868-E7B5-4AF6-93B2-1DDEFDF562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0381325"/>
                  </p:ext>
                </p:extLst>
              </p:nvPr>
            </p:nvGraphicFramePr>
            <p:xfrm>
              <a:off x="6386688" y="3581400"/>
              <a:ext cx="4967112" cy="2794000"/>
            </p:xfrm>
            <a:graphic>
              <a:graphicData uri="http://schemas.microsoft.com/office/powerpoint/2016/sectionzoom">
                <psez:sectionZm>
                  <psez:sectionZmObj sectionId="{E9FDF97F-653C-4598-8A2C-25B206DFE873}">
                    <psez:zmPr id="{07F0CFD5-3C0C-4A26-81A0-DCC14C9A999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67112" cy="2794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Мащабиране на раздел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2B2F868-E7B5-4AF6-93B2-1DDEFDF562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6688" y="3581400"/>
                <a:ext cx="4967112" cy="2794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3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2641C0-8B3E-435C-BC0D-78453E34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Операторите </a:t>
            </a:r>
            <a:r>
              <a:rPr lang="en-US" sz="4400" dirty="0"/>
              <a:t>&amp;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sz="4400" dirty="0"/>
              <a:t>*</a:t>
            </a:r>
            <a:endParaRPr lang="bg-BG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EA5B8E6-82B5-4EC8-9328-56899E4DB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нещата, които забъркват мнозинството, на тази земя</a:t>
            </a:r>
          </a:p>
        </p:txBody>
      </p:sp>
    </p:spTree>
    <p:extLst>
      <p:ext uri="{BB962C8B-B14F-4D97-AF65-F5344CB8AC3E}">
        <p14:creationId xmlns:p14="http://schemas.microsoft.com/office/powerpoint/2010/main" val="92109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7426C1-51B9-47C1-A332-3C7F817C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bg-BG" dirty="0"/>
              <a:t>Операторите </a:t>
            </a:r>
            <a:r>
              <a:rPr lang="en-US" sz="4400" dirty="0"/>
              <a:t>&amp;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sz="4400" dirty="0"/>
              <a:t>*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F3F142-4DD1-4940-BF9A-BC6D51CC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Има причина да не сме кръстили секцията </a:t>
            </a:r>
            <a:r>
              <a:rPr lang="en-US" dirty="0"/>
              <a:t>“</a:t>
            </a:r>
            <a:r>
              <a:rPr lang="bg-BG" dirty="0"/>
              <a:t>Указатели и псевдоними</a:t>
            </a:r>
            <a:r>
              <a:rPr lang="en-US" dirty="0"/>
              <a:t>”</a:t>
            </a:r>
            <a:r>
              <a:rPr lang="bg-BG" dirty="0"/>
              <a:t>, защото те са част от тези оператори, но те не вършат само това. По-общата картина носи повече яснота по въпроса.</a:t>
            </a:r>
          </a:p>
          <a:p>
            <a:pPr marL="0" indent="0">
              <a:buNone/>
            </a:pPr>
            <a:r>
              <a:rPr lang="bg-BG" dirty="0"/>
              <a:t>Първо не се плашете от тези два оператора. Те са основна част от инструментариума на </a:t>
            </a:r>
            <a:r>
              <a:rPr lang="en-US" dirty="0"/>
              <a:t>C++ </a:t>
            </a:r>
            <a:r>
              <a:rPr lang="bg-BG" dirty="0"/>
              <a:t>и позволяват много гъвкави операции.</a:t>
            </a:r>
          </a:p>
          <a:p>
            <a:pPr marL="0" indent="0">
              <a:buNone/>
            </a:pPr>
            <a:r>
              <a:rPr lang="bg-BG" dirty="0"/>
              <a:t>Запомнете, че двете не са едно и също нещо, тъй че срещат на места заедно</a:t>
            </a:r>
            <a:r>
              <a:rPr lang="en-US" dirty="0"/>
              <a:t> </a:t>
            </a:r>
            <a:r>
              <a:rPr lang="bg-BG" dirty="0"/>
              <a:t>и може да са взаимно заменяеми в частни случаи.</a:t>
            </a:r>
          </a:p>
          <a:p>
            <a:pPr marL="0" indent="0">
              <a:buNone/>
            </a:pPr>
            <a:r>
              <a:rPr lang="bg-BG" dirty="0"/>
              <a:t>Също така всеки от тези оператори има двойнствен характер според зависи как и къде се използва.</a:t>
            </a:r>
          </a:p>
        </p:txBody>
      </p:sp>
    </p:spTree>
    <p:extLst>
      <p:ext uri="{BB962C8B-B14F-4D97-AF65-F5344CB8AC3E}">
        <p14:creationId xmlns:p14="http://schemas.microsoft.com/office/powerpoint/2010/main" val="156977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50D608-43A9-4C33-A97C-E67A788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9797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&amp;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329379-9C71-46BA-B473-6C14EA52E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547446"/>
            <a:ext cx="3122859" cy="4243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Първи вариант: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93204E8-536F-43AB-B2F5-D02DDD0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475" y="1547446"/>
            <a:ext cx="6390957" cy="5187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Когато оператора </a:t>
            </a:r>
            <a:r>
              <a:rPr lang="en-US" dirty="0"/>
              <a:t>&amp;</a:t>
            </a:r>
            <a:r>
              <a:rPr lang="bg-BG" dirty="0"/>
              <a:t> се използва като при създаване на променлива, то тогава се създава псевдоним. Това е операция, която просто създава ново име на вече СЪЩЕСТВУВАЩА променлива/константа. Т.е. дали в случая ще работите с </a:t>
            </a:r>
            <a:r>
              <a:rPr lang="en-US" dirty="0"/>
              <a:t>a </a:t>
            </a:r>
            <a:r>
              <a:rPr lang="bg-BG" dirty="0"/>
              <a:t>или </a:t>
            </a:r>
            <a:r>
              <a:rPr lang="en-US" dirty="0"/>
              <a:t>alpha </a:t>
            </a:r>
            <a:r>
              <a:rPr lang="bg-BG" dirty="0"/>
              <a:t>е едно и също. За момента, когато нещата са в един и същ обсег на променливите няма огромен смисъл, но нещата се променят, когато почнем да работим с функции.  </a:t>
            </a:r>
          </a:p>
          <a:p>
            <a:pPr marL="0" indent="0">
              <a:buNone/>
            </a:pPr>
            <a:r>
              <a:rPr lang="bg-BG" dirty="0"/>
              <a:t>Важно е да отбележим, че не се създава нова променлива!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60AB2E2-734B-4455-8033-7D1594A4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37" y="2119198"/>
            <a:ext cx="3468214" cy="34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50D608-43A9-4C33-A97C-E67A788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9797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&amp;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329379-9C71-46BA-B473-6C14EA52E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547446"/>
            <a:ext cx="3122859" cy="4243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Втори вариант: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93204E8-536F-43AB-B2F5-D02DDD0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475" y="1547446"/>
            <a:ext cx="6390957" cy="518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Когато оператора </a:t>
            </a:r>
            <a:r>
              <a:rPr lang="en-US" dirty="0"/>
              <a:t>&amp;</a:t>
            </a:r>
            <a:r>
              <a:rPr lang="bg-BG" dirty="0"/>
              <a:t> се използва в израз, който се приравнява на обект, то оператора връща физическия адрес в паметта (в шестнайсетична система) на този обект.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06CCBC3-A88E-4265-B4AF-899CF958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5" y="2288349"/>
            <a:ext cx="3522784" cy="27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50D608-43A9-4C33-A97C-E67A788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9797"/>
          </a:xfrm>
        </p:spPr>
        <p:txBody>
          <a:bodyPr/>
          <a:lstStyle/>
          <a:p>
            <a:r>
              <a:rPr lang="bg-BG" dirty="0"/>
              <a:t>Оператор *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329379-9C71-46BA-B473-6C14EA52E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547446"/>
            <a:ext cx="3122859" cy="42437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Първи вариант: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93204E8-536F-43AB-B2F5-D02DDD0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475" y="1547446"/>
            <a:ext cx="6390957" cy="5187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Когато оператора </a:t>
            </a:r>
            <a:r>
              <a:rPr lang="en-US" dirty="0"/>
              <a:t>*</a:t>
            </a:r>
            <a:r>
              <a:rPr lang="bg-BG" dirty="0"/>
              <a:t> се използва като при създаване на променлива, то тогава се създава указател. За разлика от псевдонима указателя е променлива и се заделя място в паметта за нея както подобава. Стойността на един указател е адрес. Може да се използват операциите за събиране с цели числа, като това е еквивалентно да отместите с толкова елемента надясно, колкото е целочислената стойност, която добавяте.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Внимание: отместването с един елемент е еквивалентно с отместването на толкова байта, колкото е физическия размер на елемента в паметта.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962D610-A526-4890-B92F-779FF88B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2193496"/>
            <a:ext cx="3264782" cy="35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50D608-43A9-4C33-A97C-E67A788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9797"/>
          </a:xfrm>
        </p:spPr>
        <p:txBody>
          <a:bodyPr/>
          <a:lstStyle/>
          <a:p>
            <a:r>
              <a:rPr lang="bg-BG" dirty="0"/>
              <a:t>Оператор *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329379-9C71-46BA-B473-6C14EA52E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547446"/>
            <a:ext cx="3122859" cy="4243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Втори вариант: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93204E8-536F-43AB-B2F5-D02DDD0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475" y="1547446"/>
            <a:ext cx="6390957" cy="518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Когато оператора </a:t>
            </a:r>
            <a:r>
              <a:rPr lang="en-US" dirty="0"/>
              <a:t>*</a:t>
            </a:r>
            <a:r>
              <a:rPr lang="bg-BG" dirty="0"/>
              <a:t> се използва отляво на израз, който се изчислява на указател или адрес, то тогава оператора връща обекта на този адрес. Процеса се нарича </a:t>
            </a:r>
            <a:r>
              <a:rPr lang="bg-BG" dirty="0" err="1"/>
              <a:t>дереференциране</a:t>
            </a:r>
            <a:r>
              <a:rPr lang="bg-BG" dirty="0"/>
              <a:t> на указателя.  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4BFC198-77D1-4880-B697-2C6195D7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5" y="2193764"/>
            <a:ext cx="3439190" cy="35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603</TotalTime>
  <Words>1331</Words>
  <Application>Microsoft Office PowerPoint</Application>
  <PresentationFormat>Широк екран</PresentationFormat>
  <Paragraphs>99</Paragraphs>
  <Slides>24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7" baseType="lpstr">
      <vt:lpstr>Arial</vt:lpstr>
      <vt:lpstr>Tw Cen MT</vt:lpstr>
      <vt:lpstr>Верига</vt:lpstr>
      <vt:lpstr>Операторите &amp; и *, и Функции</vt:lpstr>
      <vt:lpstr>Съдържание</vt:lpstr>
      <vt:lpstr>Презентация на PowerPoint</vt:lpstr>
      <vt:lpstr>Операторите &amp; и *</vt:lpstr>
      <vt:lpstr>Операторите &amp; и *</vt:lpstr>
      <vt:lpstr>Оператор &amp;</vt:lpstr>
      <vt:lpstr>Оператор &amp;</vt:lpstr>
      <vt:lpstr>Оператор *</vt:lpstr>
      <vt:lpstr>Оператор *</vt:lpstr>
      <vt:lpstr>функции</vt:lpstr>
      <vt:lpstr>Какво са функциите</vt:lpstr>
      <vt:lpstr>Какво са функциите</vt:lpstr>
      <vt:lpstr>Структура на функция</vt:lpstr>
      <vt:lpstr>Подаване на стойности на една функция</vt:lpstr>
      <vt:lpstr>Подаване на стойности на една функция</vt:lpstr>
      <vt:lpstr>Подаване на стойности на една функция</vt:lpstr>
      <vt:lpstr>Презентация на PowerPoint</vt:lpstr>
      <vt:lpstr>Декларация и дефиниция на функция</vt:lpstr>
      <vt:lpstr>Декларация и дефиниция на функция</vt:lpstr>
      <vt:lpstr>Декларация и дефиниция на функция</vt:lpstr>
      <vt:lpstr>защо Декларации и дефиниции</vt:lpstr>
      <vt:lpstr>Презентация на PowerPoint</vt:lpstr>
      <vt:lpstr>Презентация на PowerPoint</vt:lpstr>
      <vt:lpstr>Добри практики при създаване на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Nikola Histov</dc:creator>
  <cp:lastModifiedBy>Nikola Histov</cp:lastModifiedBy>
  <cp:revision>30</cp:revision>
  <dcterms:created xsi:type="dcterms:W3CDTF">2020-11-25T14:00:04Z</dcterms:created>
  <dcterms:modified xsi:type="dcterms:W3CDTF">2020-11-26T14:07:40Z</dcterms:modified>
</cp:coreProperties>
</file>